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1"/>
  </p:notesMasterIdLst>
  <p:sldIdLst>
    <p:sldId id="277" r:id="rId2"/>
    <p:sldId id="257" r:id="rId3"/>
    <p:sldId id="393" r:id="rId4"/>
    <p:sldId id="394" r:id="rId5"/>
    <p:sldId id="395" r:id="rId6"/>
    <p:sldId id="383" r:id="rId7"/>
    <p:sldId id="361" r:id="rId8"/>
    <p:sldId id="396" r:id="rId9"/>
    <p:sldId id="273" r:id="rId10"/>
    <p:sldId id="397" r:id="rId11"/>
    <p:sldId id="385" r:id="rId12"/>
    <p:sldId id="390" r:id="rId13"/>
    <p:sldId id="386" r:id="rId14"/>
    <p:sldId id="398" r:id="rId15"/>
    <p:sldId id="261" r:id="rId16"/>
    <p:sldId id="262" r:id="rId17"/>
    <p:sldId id="399" r:id="rId18"/>
    <p:sldId id="275" r:id="rId19"/>
    <p:sldId id="400" r:id="rId20"/>
    <p:sldId id="377" r:id="rId21"/>
    <p:sldId id="272" r:id="rId22"/>
    <p:sldId id="401" r:id="rId23"/>
    <p:sldId id="260" r:id="rId24"/>
    <p:sldId id="350" r:id="rId25"/>
    <p:sldId id="349" r:id="rId26"/>
    <p:sldId id="351" r:id="rId27"/>
    <p:sldId id="282" r:id="rId28"/>
    <p:sldId id="309" r:id="rId29"/>
    <p:sldId id="279" r:id="rId30"/>
    <p:sldId id="278" r:id="rId31"/>
    <p:sldId id="285" r:id="rId32"/>
    <p:sldId id="289" r:id="rId33"/>
    <p:sldId id="288" r:id="rId34"/>
    <p:sldId id="283" r:id="rId35"/>
    <p:sldId id="280" r:id="rId36"/>
    <p:sldId id="281" r:id="rId37"/>
    <p:sldId id="290" r:id="rId38"/>
    <p:sldId id="291" r:id="rId39"/>
    <p:sldId id="330" r:id="rId40"/>
    <p:sldId id="352" r:id="rId41"/>
    <p:sldId id="332" r:id="rId42"/>
    <p:sldId id="295" r:id="rId43"/>
    <p:sldId id="296" r:id="rId44"/>
    <p:sldId id="362" r:id="rId45"/>
    <p:sldId id="363" r:id="rId46"/>
    <p:sldId id="297" r:id="rId47"/>
    <p:sldId id="336" r:id="rId48"/>
    <p:sldId id="337" r:id="rId49"/>
    <p:sldId id="293" r:id="rId50"/>
    <p:sldId id="294" r:id="rId51"/>
    <p:sldId id="298" r:id="rId52"/>
    <p:sldId id="301" r:id="rId53"/>
    <p:sldId id="358" r:id="rId54"/>
    <p:sldId id="392" r:id="rId55"/>
    <p:sldId id="299" r:id="rId56"/>
    <p:sldId id="303" r:id="rId57"/>
    <p:sldId id="304" r:id="rId58"/>
    <p:sldId id="342" r:id="rId59"/>
    <p:sldId id="343" r:id="rId60"/>
    <p:sldId id="344" r:id="rId61"/>
    <p:sldId id="300" r:id="rId62"/>
    <p:sldId id="305" r:id="rId63"/>
    <p:sldId id="306" r:id="rId64"/>
    <p:sldId id="292" r:id="rId65"/>
    <p:sldId id="307" r:id="rId66"/>
    <p:sldId id="284" r:id="rId67"/>
    <p:sldId id="308" r:id="rId68"/>
    <p:sldId id="310" r:id="rId69"/>
    <p:sldId id="311" r:id="rId70"/>
    <p:sldId id="312" r:id="rId71"/>
    <p:sldId id="329" r:id="rId72"/>
    <p:sldId id="333" r:id="rId73"/>
    <p:sldId id="334" r:id="rId74"/>
    <p:sldId id="313" r:id="rId75"/>
    <p:sldId id="354" r:id="rId76"/>
    <p:sldId id="314" r:id="rId77"/>
    <p:sldId id="338" r:id="rId78"/>
    <p:sldId id="316" r:id="rId79"/>
    <p:sldId id="317" r:id="rId80"/>
    <p:sldId id="340" r:id="rId81"/>
    <p:sldId id="318" r:id="rId82"/>
    <p:sldId id="319" r:id="rId83"/>
    <p:sldId id="322" r:id="rId84"/>
    <p:sldId id="323" r:id="rId85"/>
    <p:sldId id="355" r:id="rId86"/>
    <p:sldId id="341" r:id="rId87"/>
    <p:sldId id="345" r:id="rId88"/>
    <p:sldId id="346" r:id="rId89"/>
    <p:sldId id="356" r:id="rId90"/>
    <p:sldId id="325" r:id="rId91"/>
    <p:sldId id="326" r:id="rId92"/>
    <p:sldId id="327" r:id="rId93"/>
    <p:sldId id="328" r:id="rId94"/>
    <p:sldId id="348" r:id="rId95"/>
    <p:sldId id="347" r:id="rId96"/>
    <p:sldId id="357" r:id="rId97"/>
    <p:sldId id="359" r:id="rId98"/>
    <p:sldId id="364" r:id="rId99"/>
    <p:sldId id="365" r:id="rId100"/>
    <p:sldId id="367" r:id="rId101"/>
    <p:sldId id="368" r:id="rId102"/>
    <p:sldId id="369" r:id="rId103"/>
    <p:sldId id="366" r:id="rId104"/>
    <p:sldId id="360" r:id="rId105"/>
    <p:sldId id="370" r:id="rId106"/>
    <p:sldId id="371" r:id="rId107"/>
    <p:sldId id="372" r:id="rId108"/>
    <p:sldId id="374" r:id="rId109"/>
    <p:sldId id="375" r:id="rId110"/>
  </p:sldIdLst>
  <p:sldSz cx="12192000" cy="6858000"/>
  <p:notesSz cx="6888163" cy="100203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nry CHO" initials="HC" lastIdx="1" clrIdx="0">
    <p:extLst>
      <p:ext uri="{19B8F6BF-5375-455C-9EA6-DF929625EA0E}">
        <p15:presenceInfo xmlns:p15="http://schemas.microsoft.com/office/powerpoint/2012/main" userId="20ef45c0784a82e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18" autoAdjust="0"/>
    <p:restoredTop sz="96370" autoAdjust="0"/>
  </p:normalViewPr>
  <p:slideViewPr>
    <p:cSldViewPr snapToGrid="0">
      <p:cViewPr varScale="1">
        <p:scale>
          <a:sx n="108" d="100"/>
          <a:sy n="108" d="100"/>
        </p:scale>
        <p:origin x="192"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F308E4B6-1996-42F3-96C9-A8C6C1FED4D9}" type="datetimeFigureOut">
              <a:rPr lang="ko-KR" altLang="en-US" smtClean="0"/>
              <a:t>2019-07-02</a:t>
            </a:fld>
            <a:endParaRPr lang="ko-KR" altLang="en-US"/>
          </a:p>
        </p:txBody>
      </p:sp>
      <p:sp>
        <p:nvSpPr>
          <p:cNvPr id="4" name="슬라이드 이미지 개체 틀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8975" y="4822825"/>
            <a:ext cx="5510213" cy="3944938"/>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0" y="9518650"/>
            <a:ext cx="2984500" cy="50165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902075" y="9518650"/>
            <a:ext cx="2984500" cy="501650"/>
          </a:xfrm>
          <a:prstGeom prst="rect">
            <a:avLst/>
          </a:prstGeom>
        </p:spPr>
        <p:txBody>
          <a:bodyPr vert="horz" lIns="91440" tIns="45720" rIns="91440" bIns="45720" rtlCol="0" anchor="b"/>
          <a:lstStyle>
            <a:lvl1pPr algn="r">
              <a:defRPr sz="1200"/>
            </a:lvl1pPr>
          </a:lstStyle>
          <a:p>
            <a:fld id="{EE29895E-9BB0-4D70-8F90-A532F041153A}" type="slidenum">
              <a:rPr lang="ko-KR" altLang="en-US" smtClean="0"/>
              <a:t>‹#›</a:t>
            </a:fld>
            <a:endParaRPr lang="ko-KR" altLang="en-US"/>
          </a:p>
        </p:txBody>
      </p:sp>
    </p:spTree>
    <p:extLst>
      <p:ext uri="{BB962C8B-B14F-4D97-AF65-F5344CB8AC3E}">
        <p14:creationId xmlns:p14="http://schemas.microsoft.com/office/powerpoint/2010/main" val="74875967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B192A62-EC09-40A5-BE45-386A28DBF4DC}"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2</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1448415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B5A3923-BBEB-4CFF-AC87-B093723BED93}"/>
              </a:ext>
            </a:extLst>
          </p:cNvPr>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p>
        </p:txBody>
      </p:sp>
      <p:sp>
        <p:nvSpPr>
          <p:cNvPr id="3" name="부제목 2">
            <a:extLst>
              <a:ext uri="{FF2B5EF4-FFF2-40B4-BE49-F238E27FC236}">
                <a16:creationId xmlns:a16="http://schemas.microsoft.com/office/drawing/2014/main" id="{9EF2BB8A-9094-4BC8-874E-8197D1998F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p>
        </p:txBody>
      </p:sp>
      <p:sp>
        <p:nvSpPr>
          <p:cNvPr id="4" name="날짜 개체 틀 3">
            <a:extLst>
              <a:ext uri="{FF2B5EF4-FFF2-40B4-BE49-F238E27FC236}">
                <a16:creationId xmlns:a16="http://schemas.microsoft.com/office/drawing/2014/main" id="{3BA9A176-5748-4C0E-B4AF-7492D03C51D0}"/>
              </a:ext>
            </a:extLst>
          </p:cNvPr>
          <p:cNvSpPr>
            <a:spLocks noGrp="1"/>
          </p:cNvSpPr>
          <p:nvPr>
            <p:ph type="dt" sz="half" idx="10"/>
          </p:nvPr>
        </p:nvSpPr>
        <p:spPr/>
        <p:txBody>
          <a:bodyPr/>
          <a:lstStyle/>
          <a:p>
            <a:fld id="{9EB12585-7BAC-471C-9332-B5B86FA59038}" type="datetimeFigureOut">
              <a:rPr lang="ko-KR" altLang="en-US" smtClean="0"/>
              <a:t>2019-07-02</a:t>
            </a:fld>
            <a:endParaRPr lang="ko-KR" altLang="en-US"/>
          </a:p>
        </p:txBody>
      </p:sp>
      <p:sp>
        <p:nvSpPr>
          <p:cNvPr id="5" name="바닥글 개체 틀 4">
            <a:extLst>
              <a:ext uri="{FF2B5EF4-FFF2-40B4-BE49-F238E27FC236}">
                <a16:creationId xmlns:a16="http://schemas.microsoft.com/office/drawing/2014/main" id="{FA8DDBA3-4431-4566-BF6C-5CC8D519E96C}"/>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6B5E17AB-0BFA-4E1E-960A-3989E3AB50C7}"/>
              </a:ext>
            </a:extLst>
          </p:cNvPr>
          <p:cNvSpPr>
            <a:spLocks noGrp="1"/>
          </p:cNvSpPr>
          <p:nvPr>
            <p:ph type="sldNum" sz="quarter" idx="12"/>
          </p:nvPr>
        </p:nvSpPr>
        <p:spPr/>
        <p:txBody>
          <a:bodyPr/>
          <a:lstStyle/>
          <a:p>
            <a:fld id="{2DB7AC20-074A-4A87-8116-F643AD99E4C0}" type="slidenum">
              <a:rPr lang="ko-KR" altLang="en-US" smtClean="0"/>
              <a:t>‹#›</a:t>
            </a:fld>
            <a:endParaRPr lang="ko-KR" altLang="en-US"/>
          </a:p>
        </p:txBody>
      </p:sp>
    </p:spTree>
    <p:extLst>
      <p:ext uri="{BB962C8B-B14F-4D97-AF65-F5344CB8AC3E}">
        <p14:creationId xmlns:p14="http://schemas.microsoft.com/office/powerpoint/2010/main" val="3057311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8839C3D-3742-4068-856A-036DEDA2EB70}"/>
              </a:ext>
            </a:extLst>
          </p:cNvPr>
          <p:cNvSpPr>
            <a:spLocks noGrp="1"/>
          </p:cNvSpPr>
          <p:nvPr>
            <p:ph type="title"/>
          </p:nvPr>
        </p:nvSpPr>
        <p:spPr/>
        <p:txBody>
          <a:bodyPr/>
          <a:lstStyle/>
          <a:p>
            <a:r>
              <a:rPr lang="ko-KR" altLang="en-US"/>
              <a:t>마스터 제목 스타일 편집</a:t>
            </a:r>
          </a:p>
        </p:txBody>
      </p:sp>
      <p:sp>
        <p:nvSpPr>
          <p:cNvPr id="3" name="세로 텍스트 개체 틀 2">
            <a:extLst>
              <a:ext uri="{FF2B5EF4-FFF2-40B4-BE49-F238E27FC236}">
                <a16:creationId xmlns:a16="http://schemas.microsoft.com/office/drawing/2014/main" id="{42626D6F-D421-4E09-872F-9174A6E7FF4A}"/>
              </a:ext>
            </a:extLst>
          </p:cNvPr>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2503F00B-1914-4467-B6AD-DC86B47D8CBB}"/>
              </a:ext>
            </a:extLst>
          </p:cNvPr>
          <p:cNvSpPr>
            <a:spLocks noGrp="1"/>
          </p:cNvSpPr>
          <p:nvPr>
            <p:ph type="dt" sz="half" idx="10"/>
          </p:nvPr>
        </p:nvSpPr>
        <p:spPr/>
        <p:txBody>
          <a:bodyPr/>
          <a:lstStyle/>
          <a:p>
            <a:fld id="{9EB12585-7BAC-471C-9332-B5B86FA59038}" type="datetimeFigureOut">
              <a:rPr lang="ko-KR" altLang="en-US" smtClean="0"/>
              <a:t>2019-07-02</a:t>
            </a:fld>
            <a:endParaRPr lang="ko-KR" altLang="en-US"/>
          </a:p>
        </p:txBody>
      </p:sp>
      <p:sp>
        <p:nvSpPr>
          <p:cNvPr id="5" name="바닥글 개체 틀 4">
            <a:extLst>
              <a:ext uri="{FF2B5EF4-FFF2-40B4-BE49-F238E27FC236}">
                <a16:creationId xmlns:a16="http://schemas.microsoft.com/office/drawing/2014/main" id="{98E005D4-7798-4DFE-89B7-4342ECA6EC60}"/>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17E19DF4-028F-4031-A7A7-112D4D49DA1E}"/>
              </a:ext>
            </a:extLst>
          </p:cNvPr>
          <p:cNvSpPr>
            <a:spLocks noGrp="1"/>
          </p:cNvSpPr>
          <p:nvPr>
            <p:ph type="sldNum" sz="quarter" idx="12"/>
          </p:nvPr>
        </p:nvSpPr>
        <p:spPr/>
        <p:txBody>
          <a:bodyPr/>
          <a:lstStyle/>
          <a:p>
            <a:fld id="{2DB7AC20-074A-4A87-8116-F643AD99E4C0}" type="slidenum">
              <a:rPr lang="ko-KR" altLang="en-US" smtClean="0"/>
              <a:t>‹#›</a:t>
            </a:fld>
            <a:endParaRPr lang="ko-KR" altLang="en-US"/>
          </a:p>
        </p:txBody>
      </p:sp>
    </p:spTree>
    <p:extLst>
      <p:ext uri="{BB962C8B-B14F-4D97-AF65-F5344CB8AC3E}">
        <p14:creationId xmlns:p14="http://schemas.microsoft.com/office/powerpoint/2010/main" val="4127594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a16="http://schemas.microsoft.com/office/drawing/2014/main" id="{F5987C59-C113-4FDF-A781-A4480F0114E5}"/>
              </a:ext>
            </a:extLst>
          </p:cNvPr>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a:extLst>
              <a:ext uri="{FF2B5EF4-FFF2-40B4-BE49-F238E27FC236}">
                <a16:creationId xmlns:a16="http://schemas.microsoft.com/office/drawing/2014/main" id="{167E134C-497E-40D5-882D-F848816B9D7D}"/>
              </a:ext>
            </a:extLst>
          </p:cNvPr>
          <p:cNvSpPr>
            <a:spLocks noGrp="1"/>
          </p:cNvSpPr>
          <p:nvPr>
            <p:ph type="body" orient="vert" idx="1"/>
          </p:nvPr>
        </p:nvSpPr>
        <p:spPr>
          <a:xfrm>
            <a:off x="838200" y="365125"/>
            <a:ext cx="7734300"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743951B5-96D7-42D1-AF19-6F8AAEC6664F}"/>
              </a:ext>
            </a:extLst>
          </p:cNvPr>
          <p:cNvSpPr>
            <a:spLocks noGrp="1"/>
          </p:cNvSpPr>
          <p:nvPr>
            <p:ph type="dt" sz="half" idx="10"/>
          </p:nvPr>
        </p:nvSpPr>
        <p:spPr/>
        <p:txBody>
          <a:bodyPr/>
          <a:lstStyle/>
          <a:p>
            <a:fld id="{9EB12585-7BAC-471C-9332-B5B86FA59038}" type="datetimeFigureOut">
              <a:rPr lang="ko-KR" altLang="en-US" smtClean="0"/>
              <a:t>2019-07-02</a:t>
            </a:fld>
            <a:endParaRPr lang="ko-KR" altLang="en-US"/>
          </a:p>
        </p:txBody>
      </p:sp>
      <p:sp>
        <p:nvSpPr>
          <p:cNvPr id="5" name="바닥글 개체 틀 4">
            <a:extLst>
              <a:ext uri="{FF2B5EF4-FFF2-40B4-BE49-F238E27FC236}">
                <a16:creationId xmlns:a16="http://schemas.microsoft.com/office/drawing/2014/main" id="{D6F8A973-C57D-4F8B-BE5F-9C55CCB3F60F}"/>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45D16962-1CDB-44E7-AEB8-C6165D4ED441}"/>
              </a:ext>
            </a:extLst>
          </p:cNvPr>
          <p:cNvSpPr>
            <a:spLocks noGrp="1"/>
          </p:cNvSpPr>
          <p:nvPr>
            <p:ph type="sldNum" sz="quarter" idx="12"/>
          </p:nvPr>
        </p:nvSpPr>
        <p:spPr/>
        <p:txBody>
          <a:bodyPr/>
          <a:lstStyle/>
          <a:p>
            <a:fld id="{2DB7AC20-074A-4A87-8116-F643AD99E4C0}" type="slidenum">
              <a:rPr lang="ko-KR" altLang="en-US" smtClean="0"/>
              <a:t>‹#›</a:t>
            </a:fld>
            <a:endParaRPr lang="ko-KR" altLang="en-US"/>
          </a:p>
        </p:txBody>
      </p:sp>
    </p:spTree>
    <p:extLst>
      <p:ext uri="{BB962C8B-B14F-4D97-AF65-F5344CB8AC3E}">
        <p14:creationId xmlns:p14="http://schemas.microsoft.com/office/powerpoint/2010/main" val="3630110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1A1A24D-F800-452E-8B85-7B7793FDA642}"/>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F32972BE-0565-4FBF-B867-E527094E5F59}"/>
              </a:ext>
            </a:extLst>
          </p:cNvPr>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CEB7A980-1451-4E4E-AC3E-378B4FAAFCAA}"/>
              </a:ext>
            </a:extLst>
          </p:cNvPr>
          <p:cNvSpPr>
            <a:spLocks noGrp="1"/>
          </p:cNvSpPr>
          <p:nvPr>
            <p:ph type="dt" sz="half" idx="10"/>
          </p:nvPr>
        </p:nvSpPr>
        <p:spPr/>
        <p:txBody>
          <a:bodyPr/>
          <a:lstStyle/>
          <a:p>
            <a:fld id="{9EB12585-7BAC-471C-9332-B5B86FA59038}" type="datetimeFigureOut">
              <a:rPr lang="ko-KR" altLang="en-US" smtClean="0"/>
              <a:t>2019-07-02</a:t>
            </a:fld>
            <a:endParaRPr lang="ko-KR" altLang="en-US"/>
          </a:p>
        </p:txBody>
      </p:sp>
      <p:sp>
        <p:nvSpPr>
          <p:cNvPr id="5" name="바닥글 개체 틀 4">
            <a:extLst>
              <a:ext uri="{FF2B5EF4-FFF2-40B4-BE49-F238E27FC236}">
                <a16:creationId xmlns:a16="http://schemas.microsoft.com/office/drawing/2014/main" id="{453F00AB-9A8E-455B-93C0-FCE365DC6F1E}"/>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0A156079-95FC-4FEF-AB25-7FCCBCCECAE5}"/>
              </a:ext>
            </a:extLst>
          </p:cNvPr>
          <p:cNvSpPr>
            <a:spLocks noGrp="1"/>
          </p:cNvSpPr>
          <p:nvPr>
            <p:ph type="sldNum" sz="quarter" idx="12"/>
          </p:nvPr>
        </p:nvSpPr>
        <p:spPr/>
        <p:txBody>
          <a:bodyPr/>
          <a:lstStyle/>
          <a:p>
            <a:fld id="{2DB7AC20-074A-4A87-8116-F643AD99E4C0}" type="slidenum">
              <a:rPr lang="ko-KR" altLang="en-US" smtClean="0"/>
              <a:t>‹#›</a:t>
            </a:fld>
            <a:endParaRPr lang="ko-KR" altLang="en-US"/>
          </a:p>
        </p:txBody>
      </p:sp>
    </p:spTree>
    <p:extLst>
      <p:ext uri="{BB962C8B-B14F-4D97-AF65-F5344CB8AC3E}">
        <p14:creationId xmlns:p14="http://schemas.microsoft.com/office/powerpoint/2010/main" val="2947156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8AE802E-F56F-4605-9EE2-A64D3FA743DC}"/>
              </a:ext>
            </a:extLst>
          </p:cNvPr>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p>
        </p:txBody>
      </p:sp>
      <p:sp>
        <p:nvSpPr>
          <p:cNvPr id="3" name="텍스트 개체 틀 2">
            <a:extLst>
              <a:ext uri="{FF2B5EF4-FFF2-40B4-BE49-F238E27FC236}">
                <a16:creationId xmlns:a16="http://schemas.microsoft.com/office/drawing/2014/main" id="{BB39853D-3AB3-4090-9042-125E870D52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편집하려면 클릭</a:t>
            </a:r>
          </a:p>
        </p:txBody>
      </p:sp>
      <p:sp>
        <p:nvSpPr>
          <p:cNvPr id="4" name="날짜 개체 틀 3">
            <a:extLst>
              <a:ext uri="{FF2B5EF4-FFF2-40B4-BE49-F238E27FC236}">
                <a16:creationId xmlns:a16="http://schemas.microsoft.com/office/drawing/2014/main" id="{ACF69975-17E3-4952-A285-C18148D926CC}"/>
              </a:ext>
            </a:extLst>
          </p:cNvPr>
          <p:cNvSpPr>
            <a:spLocks noGrp="1"/>
          </p:cNvSpPr>
          <p:nvPr>
            <p:ph type="dt" sz="half" idx="10"/>
          </p:nvPr>
        </p:nvSpPr>
        <p:spPr/>
        <p:txBody>
          <a:bodyPr/>
          <a:lstStyle/>
          <a:p>
            <a:fld id="{9EB12585-7BAC-471C-9332-B5B86FA59038}" type="datetimeFigureOut">
              <a:rPr lang="ko-KR" altLang="en-US" smtClean="0"/>
              <a:t>2019-07-02</a:t>
            </a:fld>
            <a:endParaRPr lang="ko-KR" altLang="en-US"/>
          </a:p>
        </p:txBody>
      </p:sp>
      <p:sp>
        <p:nvSpPr>
          <p:cNvPr id="5" name="바닥글 개체 틀 4">
            <a:extLst>
              <a:ext uri="{FF2B5EF4-FFF2-40B4-BE49-F238E27FC236}">
                <a16:creationId xmlns:a16="http://schemas.microsoft.com/office/drawing/2014/main" id="{3BC4F7DB-1BA6-4C1D-B62E-0430AD9CC246}"/>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797A827C-A7F6-46CD-8FE1-1F0335CBB3B2}"/>
              </a:ext>
            </a:extLst>
          </p:cNvPr>
          <p:cNvSpPr>
            <a:spLocks noGrp="1"/>
          </p:cNvSpPr>
          <p:nvPr>
            <p:ph type="sldNum" sz="quarter" idx="12"/>
          </p:nvPr>
        </p:nvSpPr>
        <p:spPr/>
        <p:txBody>
          <a:bodyPr/>
          <a:lstStyle/>
          <a:p>
            <a:fld id="{2DB7AC20-074A-4A87-8116-F643AD99E4C0}" type="slidenum">
              <a:rPr lang="ko-KR" altLang="en-US" smtClean="0"/>
              <a:t>‹#›</a:t>
            </a:fld>
            <a:endParaRPr lang="ko-KR" altLang="en-US"/>
          </a:p>
        </p:txBody>
      </p:sp>
    </p:spTree>
    <p:extLst>
      <p:ext uri="{BB962C8B-B14F-4D97-AF65-F5344CB8AC3E}">
        <p14:creationId xmlns:p14="http://schemas.microsoft.com/office/powerpoint/2010/main" val="2564603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7CD2E0F-80B5-4550-964D-D0E23891853C}"/>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5A8295A2-0001-49CF-988D-A831FEE24B5F}"/>
              </a:ext>
            </a:extLst>
          </p:cNvPr>
          <p:cNvSpPr>
            <a:spLocks noGrp="1"/>
          </p:cNvSpPr>
          <p:nvPr>
            <p:ph sz="half" idx="1"/>
          </p:nvPr>
        </p:nvSpPr>
        <p:spPr>
          <a:xfrm>
            <a:off x="838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내용 개체 틀 3">
            <a:extLst>
              <a:ext uri="{FF2B5EF4-FFF2-40B4-BE49-F238E27FC236}">
                <a16:creationId xmlns:a16="http://schemas.microsoft.com/office/drawing/2014/main" id="{B8D177B9-5695-4DC4-9549-0E60AE430F5D}"/>
              </a:ext>
            </a:extLst>
          </p:cNvPr>
          <p:cNvSpPr>
            <a:spLocks noGrp="1"/>
          </p:cNvSpPr>
          <p:nvPr>
            <p:ph sz="half" idx="2"/>
          </p:nvPr>
        </p:nvSpPr>
        <p:spPr>
          <a:xfrm>
            <a:off x="6172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날짜 개체 틀 4">
            <a:extLst>
              <a:ext uri="{FF2B5EF4-FFF2-40B4-BE49-F238E27FC236}">
                <a16:creationId xmlns:a16="http://schemas.microsoft.com/office/drawing/2014/main" id="{F8C788D4-0EC4-4FC4-A78A-DA64723CE8F7}"/>
              </a:ext>
            </a:extLst>
          </p:cNvPr>
          <p:cNvSpPr>
            <a:spLocks noGrp="1"/>
          </p:cNvSpPr>
          <p:nvPr>
            <p:ph type="dt" sz="half" idx="10"/>
          </p:nvPr>
        </p:nvSpPr>
        <p:spPr/>
        <p:txBody>
          <a:bodyPr/>
          <a:lstStyle/>
          <a:p>
            <a:fld id="{9EB12585-7BAC-471C-9332-B5B86FA59038}" type="datetimeFigureOut">
              <a:rPr lang="ko-KR" altLang="en-US" smtClean="0"/>
              <a:t>2019-07-02</a:t>
            </a:fld>
            <a:endParaRPr lang="ko-KR" altLang="en-US"/>
          </a:p>
        </p:txBody>
      </p:sp>
      <p:sp>
        <p:nvSpPr>
          <p:cNvPr id="6" name="바닥글 개체 틀 5">
            <a:extLst>
              <a:ext uri="{FF2B5EF4-FFF2-40B4-BE49-F238E27FC236}">
                <a16:creationId xmlns:a16="http://schemas.microsoft.com/office/drawing/2014/main" id="{6E0F3DB1-6F6C-4B87-B2AA-441D24A5DBAE}"/>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D787E94A-CC0C-49A4-9C48-744A3FAA6665}"/>
              </a:ext>
            </a:extLst>
          </p:cNvPr>
          <p:cNvSpPr>
            <a:spLocks noGrp="1"/>
          </p:cNvSpPr>
          <p:nvPr>
            <p:ph type="sldNum" sz="quarter" idx="12"/>
          </p:nvPr>
        </p:nvSpPr>
        <p:spPr/>
        <p:txBody>
          <a:bodyPr/>
          <a:lstStyle/>
          <a:p>
            <a:fld id="{2DB7AC20-074A-4A87-8116-F643AD99E4C0}" type="slidenum">
              <a:rPr lang="ko-KR" altLang="en-US" smtClean="0"/>
              <a:t>‹#›</a:t>
            </a:fld>
            <a:endParaRPr lang="ko-KR" altLang="en-US"/>
          </a:p>
        </p:txBody>
      </p:sp>
    </p:spTree>
    <p:extLst>
      <p:ext uri="{BB962C8B-B14F-4D97-AF65-F5344CB8AC3E}">
        <p14:creationId xmlns:p14="http://schemas.microsoft.com/office/powerpoint/2010/main" val="1214417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A5F2E13-5633-4161-B0C6-20BA78A054FE}"/>
              </a:ext>
            </a:extLst>
          </p:cNvPr>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a:extLst>
              <a:ext uri="{FF2B5EF4-FFF2-40B4-BE49-F238E27FC236}">
                <a16:creationId xmlns:a16="http://schemas.microsoft.com/office/drawing/2014/main" id="{E810EC66-5A94-40EF-AE8D-C3CCFB5E02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4" name="내용 개체 틀 3">
            <a:extLst>
              <a:ext uri="{FF2B5EF4-FFF2-40B4-BE49-F238E27FC236}">
                <a16:creationId xmlns:a16="http://schemas.microsoft.com/office/drawing/2014/main" id="{EB5A5312-C022-412F-A053-8DCD1474D366}"/>
              </a:ext>
            </a:extLst>
          </p:cNvPr>
          <p:cNvSpPr>
            <a:spLocks noGrp="1"/>
          </p:cNvSpPr>
          <p:nvPr>
            <p:ph sz="half" idx="2"/>
          </p:nvPr>
        </p:nvSpPr>
        <p:spPr>
          <a:xfrm>
            <a:off x="839788" y="2505075"/>
            <a:ext cx="5157787"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텍스트 개체 틀 4">
            <a:extLst>
              <a:ext uri="{FF2B5EF4-FFF2-40B4-BE49-F238E27FC236}">
                <a16:creationId xmlns:a16="http://schemas.microsoft.com/office/drawing/2014/main" id="{BCC934C7-AF75-4C58-9403-D29B9CD5D5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6" name="내용 개체 틀 5">
            <a:extLst>
              <a:ext uri="{FF2B5EF4-FFF2-40B4-BE49-F238E27FC236}">
                <a16:creationId xmlns:a16="http://schemas.microsoft.com/office/drawing/2014/main" id="{4B722579-F566-47F0-92C4-6114EE466AF4}"/>
              </a:ext>
            </a:extLst>
          </p:cNvPr>
          <p:cNvSpPr>
            <a:spLocks noGrp="1"/>
          </p:cNvSpPr>
          <p:nvPr>
            <p:ph sz="quarter" idx="4"/>
          </p:nvPr>
        </p:nvSpPr>
        <p:spPr>
          <a:xfrm>
            <a:off x="6172200" y="2505075"/>
            <a:ext cx="51831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7" name="날짜 개체 틀 6">
            <a:extLst>
              <a:ext uri="{FF2B5EF4-FFF2-40B4-BE49-F238E27FC236}">
                <a16:creationId xmlns:a16="http://schemas.microsoft.com/office/drawing/2014/main" id="{993BD179-C236-4A9D-AB36-B82FCCA38C4A}"/>
              </a:ext>
            </a:extLst>
          </p:cNvPr>
          <p:cNvSpPr>
            <a:spLocks noGrp="1"/>
          </p:cNvSpPr>
          <p:nvPr>
            <p:ph type="dt" sz="half" idx="10"/>
          </p:nvPr>
        </p:nvSpPr>
        <p:spPr/>
        <p:txBody>
          <a:bodyPr/>
          <a:lstStyle/>
          <a:p>
            <a:fld id="{9EB12585-7BAC-471C-9332-B5B86FA59038}" type="datetimeFigureOut">
              <a:rPr lang="ko-KR" altLang="en-US" smtClean="0"/>
              <a:t>2019-07-02</a:t>
            </a:fld>
            <a:endParaRPr lang="ko-KR" altLang="en-US"/>
          </a:p>
        </p:txBody>
      </p:sp>
      <p:sp>
        <p:nvSpPr>
          <p:cNvPr id="8" name="바닥글 개체 틀 7">
            <a:extLst>
              <a:ext uri="{FF2B5EF4-FFF2-40B4-BE49-F238E27FC236}">
                <a16:creationId xmlns:a16="http://schemas.microsoft.com/office/drawing/2014/main" id="{50F765B8-E2F1-4C07-9D98-2BE26431DCB9}"/>
              </a:ext>
            </a:extLst>
          </p:cNvPr>
          <p:cNvSpPr>
            <a:spLocks noGrp="1"/>
          </p:cNvSpPr>
          <p:nvPr>
            <p:ph type="ftr" sz="quarter" idx="11"/>
          </p:nvPr>
        </p:nvSpPr>
        <p:spPr/>
        <p:txBody>
          <a:bodyPr/>
          <a:lstStyle/>
          <a:p>
            <a:endParaRPr lang="ko-KR" altLang="en-US"/>
          </a:p>
        </p:txBody>
      </p:sp>
      <p:sp>
        <p:nvSpPr>
          <p:cNvPr id="9" name="슬라이드 번호 개체 틀 8">
            <a:extLst>
              <a:ext uri="{FF2B5EF4-FFF2-40B4-BE49-F238E27FC236}">
                <a16:creationId xmlns:a16="http://schemas.microsoft.com/office/drawing/2014/main" id="{04A27710-C189-4B10-A0CE-957205FB58D8}"/>
              </a:ext>
            </a:extLst>
          </p:cNvPr>
          <p:cNvSpPr>
            <a:spLocks noGrp="1"/>
          </p:cNvSpPr>
          <p:nvPr>
            <p:ph type="sldNum" sz="quarter" idx="12"/>
          </p:nvPr>
        </p:nvSpPr>
        <p:spPr/>
        <p:txBody>
          <a:bodyPr/>
          <a:lstStyle/>
          <a:p>
            <a:fld id="{2DB7AC20-074A-4A87-8116-F643AD99E4C0}" type="slidenum">
              <a:rPr lang="ko-KR" altLang="en-US" smtClean="0"/>
              <a:t>‹#›</a:t>
            </a:fld>
            <a:endParaRPr lang="ko-KR" altLang="en-US"/>
          </a:p>
        </p:txBody>
      </p:sp>
    </p:spTree>
    <p:extLst>
      <p:ext uri="{BB962C8B-B14F-4D97-AF65-F5344CB8AC3E}">
        <p14:creationId xmlns:p14="http://schemas.microsoft.com/office/powerpoint/2010/main" val="3558365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D912EC7-CD36-4F73-AEDA-C825F79F4588}"/>
              </a:ext>
            </a:extLst>
          </p:cNvPr>
          <p:cNvSpPr>
            <a:spLocks noGrp="1"/>
          </p:cNvSpPr>
          <p:nvPr>
            <p:ph type="title"/>
          </p:nvPr>
        </p:nvSpPr>
        <p:spPr/>
        <p:txBody>
          <a:bodyPr/>
          <a:lstStyle/>
          <a:p>
            <a:r>
              <a:rPr lang="ko-KR" altLang="en-US"/>
              <a:t>마스터 제목 스타일 편집</a:t>
            </a:r>
          </a:p>
        </p:txBody>
      </p:sp>
      <p:sp>
        <p:nvSpPr>
          <p:cNvPr id="3" name="날짜 개체 틀 2">
            <a:extLst>
              <a:ext uri="{FF2B5EF4-FFF2-40B4-BE49-F238E27FC236}">
                <a16:creationId xmlns:a16="http://schemas.microsoft.com/office/drawing/2014/main" id="{76725C63-1FD6-4CF1-ACA8-DC479266C43E}"/>
              </a:ext>
            </a:extLst>
          </p:cNvPr>
          <p:cNvSpPr>
            <a:spLocks noGrp="1"/>
          </p:cNvSpPr>
          <p:nvPr>
            <p:ph type="dt" sz="half" idx="10"/>
          </p:nvPr>
        </p:nvSpPr>
        <p:spPr/>
        <p:txBody>
          <a:bodyPr/>
          <a:lstStyle/>
          <a:p>
            <a:fld id="{9EB12585-7BAC-471C-9332-B5B86FA59038}" type="datetimeFigureOut">
              <a:rPr lang="ko-KR" altLang="en-US" smtClean="0"/>
              <a:t>2019-07-02</a:t>
            </a:fld>
            <a:endParaRPr lang="ko-KR" altLang="en-US"/>
          </a:p>
        </p:txBody>
      </p:sp>
      <p:sp>
        <p:nvSpPr>
          <p:cNvPr id="4" name="바닥글 개체 틀 3">
            <a:extLst>
              <a:ext uri="{FF2B5EF4-FFF2-40B4-BE49-F238E27FC236}">
                <a16:creationId xmlns:a16="http://schemas.microsoft.com/office/drawing/2014/main" id="{359B6AB4-5B4C-4D89-9B61-BF9954C42767}"/>
              </a:ext>
            </a:extLst>
          </p:cNvPr>
          <p:cNvSpPr>
            <a:spLocks noGrp="1"/>
          </p:cNvSpPr>
          <p:nvPr>
            <p:ph type="ftr" sz="quarter" idx="11"/>
          </p:nvPr>
        </p:nvSpPr>
        <p:spPr/>
        <p:txBody>
          <a:bodyPr/>
          <a:lstStyle/>
          <a:p>
            <a:endParaRPr lang="ko-KR" altLang="en-US"/>
          </a:p>
        </p:txBody>
      </p:sp>
      <p:sp>
        <p:nvSpPr>
          <p:cNvPr id="5" name="슬라이드 번호 개체 틀 4">
            <a:extLst>
              <a:ext uri="{FF2B5EF4-FFF2-40B4-BE49-F238E27FC236}">
                <a16:creationId xmlns:a16="http://schemas.microsoft.com/office/drawing/2014/main" id="{C032A006-780F-4C20-9109-44A593223CEC}"/>
              </a:ext>
            </a:extLst>
          </p:cNvPr>
          <p:cNvSpPr>
            <a:spLocks noGrp="1"/>
          </p:cNvSpPr>
          <p:nvPr>
            <p:ph type="sldNum" sz="quarter" idx="12"/>
          </p:nvPr>
        </p:nvSpPr>
        <p:spPr/>
        <p:txBody>
          <a:bodyPr/>
          <a:lstStyle/>
          <a:p>
            <a:fld id="{2DB7AC20-074A-4A87-8116-F643AD99E4C0}" type="slidenum">
              <a:rPr lang="ko-KR" altLang="en-US" smtClean="0"/>
              <a:t>‹#›</a:t>
            </a:fld>
            <a:endParaRPr lang="ko-KR" altLang="en-US"/>
          </a:p>
        </p:txBody>
      </p:sp>
    </p:spTree>
    <p:extLst>
      <p:ext uri="{BB962C8B-B14F-4D97-AF65-F5344CB8AC3E}">
        <p14:creationId xmlns:p14="http://schemas.microsoft.com/office/powerpoint/2010/main" val="588654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a16="http://schemas.microsoft.com/office/drawing/2014/main" id="{F2DDB3B5-80D5-4BA4-99F4-FAC7EC4DD9EE}"/>
              </a:ext>
            </a:extLst>
          </p:cNvPr>
          <p:cNvSpPr>
            <a:spLocks noGrp="1"/>
          </p:cNvSpPr>
          <p:nvPr>
            <p:ph type="dt" sz="half" idx="10"/>
          </p:nvPr>
        </p:nvSpPr>
        <p:spPr/>
        <p:txBody>
          <a:bodyPr/>
          <a:lstStyle/>
          <a:p>
            <a:fld id="{9EB12585-7BAC-471C-9332-B5B86FA59038}" type="datetimeFigureOut">
              <a:rPr lang="ko-KR" altLang="en-US" smtClean="0"/>
              <a:t>2019-07-02</a:t>
            </a:fld>
            <a:endParaRPr lang="ko-KR" altLang="en-US"/>
          </a:p>
        </p:txBody>
      </p:sp>
      <p:sp>
        <p:nvSpPr>
          <p:cNvPr id="3" name="바닥글 개체 틀 2">
            <a:extLst>
              <a:ext uri="{FF2B5EF4-FFF2-40B4-BE49-F238E27FC236}">
                <a16:creationId xmlns:a16="http://schemas.microsoft.com/office/drawing/2014/main" id="{102DAAFE-E083-4229-BC24-1CB5DC35A889}"/>
              </a:ext>
            </a:extLst>
          </p:cNvPr>
          <p:cNvSpPr>
            <a:spLocks noGrp="1"/>
          </p:cNvSpPr>
          <p:nvPr>
            <p:ph type="ftr" sz="quarter" idx="11"/>
          </p:nvPr>
        </p:nvSpPr>
        <p:spPr/>
        <p:txBody>
          <a:bodyPr/>
          <a:lstStyle/>
          <a:p>
            <a:endParaRPr lang="ko-KR" altLang="en-US"/>
          </a:p>
        </p:txBody>
      </p:sp>
      <p:sp>
        <p:nvSpPr>
          <p:cNvPr id="4" name="슬라이드 번호 개체 틀 3">
            <a:extLst>
              <a:ext uri="{FF2B5EF4-FFF2-40B4-BE49-F238E27FC236}">
                <a16:creationId xmlns:a16="http://schemas.microsoft.com/office/drawing/2014/main" id="{52873806-9112-4DF7-AFAE-F9D14E6595C0}"/>
              </a:ext>
            </a:extLst>
          </p:cNvPr>
          <p:cNvSpPr>
            <a:spLocks noGrp="1"/>
          </p:cNvSpPr>
          <p:nvPr>
            <p:ph type="sldNum" sz="quarter" idx="12"/>
          </p:nvPr>
        </p:nvSpPr>
        <p:spPr/>
        <p:txBody>
          <a:bodyPr/>
          <a:lstStyle/>
          <a:p>
            <a:fld id="{2DB7AC20-074A-4A87-8116-F643AD99E4C0}" type="slidenum">
              <a:rPr lang="ko-KR" altLang="en-US" smtClean="0"/>
              <a:t>‹#›</a:t>
            </a:fld>
            <a:endParaRPr lang="ko-KR" altLang="en-US"/>
          </a:p>
        </p:txBody>
      </p:sp>
    </p:spTree>
    <p:extLst>
      <p:ext uri="{BB962C8B-B14F-4D97-AF65-F5344CB8AC3E}">
        <p14:creationId xmlns:p14="http://schemas.microsoft.com/office/powerpoint/2010/main" val="4123594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261DA06-E0EA-43E8-AB91-E0D9919BE622}"/>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a:extLst>
              <a:ext uri="{FF2B5EF4-FFF2-40B4-BE49-F238E27FC236}">
                <a16:creationId xmlns:a16="http://schemas.microsoft.com/office/drawing/2014/main" id="{B0B65630-8CCE-4F54-A457-0EF50B1DD2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텍스트 개체 틀 3">
            <a:extLst>
              <a:ext uri="{FF2B5EF4-FFF2-40B4-BE49-F238E27FC236}">
                <a16:creationId xmlns:a16="http://schemas.microsoft.com/office/drawing/2014/main" id="{C9DC6D8F-D138-402C-909E-1ECFD37B1B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3ACE6CB0-2DAB-473A-BC7C-346638F5BE93}"/>
              </a:ext>
            </a:extLst>
          </p:cNvPr>
          <p:cNvSpPr>
            <a:spLocks noGrp="1"/>
          </p:cNvSpPr>
          <p:nvPr>
            <p:ph type="dt" sz="half" idx="10"/>
          </p:nvPr>
        </p:nvSpPr>
        <p:spPr/>
        <p:txBody>
          <a:bodyPr/>
          <a:lstStyle/>
          <a:p>
            <a:fld id="{9EB12585-7BAC-471C-9332-B5B86FA59038}" type="datetimeFigureOut">
              <a:rPr lang="ko-KR" altLang="en-US" smtClean="0"/>
              <a:t>2019-07-02</a:t>
            </a:fld>
            <a:endParaRPr lang="ko-KR" altLang="en-US"/>
          </a:p>
        </p:txBody>
      </p:sp>
      <p:sp>
        <p:nvSpPr>
          <p:cNvPr id="6" name="바닥글 개체 틀 5">
            <a:extLst>
              <a:ext uri="{FF2B5EF4-FFF2-40B4-BE49-F238E27FC236}">
                <a16:creationId xmlns:a16="http://schemas.microsoft.com/office/drawing/2014/main" id="{70978756-BDDC-4780-A766-97ABA84A908A}"/>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2B6AE1F3-4B86-476A-A41F-4E569A1781AE}"/>
              </a:ext>
            </a:extLst>
          </p:cNvPr>
          <p:cNvSpPr>
            <a:spLocks noGrp="1"/>
          </p:cNvSpPr>
          <p:nvPr>
            <p:ph type="sldNum" sz="quarter" idx="12"/>
          </p:nvPr>
        </p:nvSpPr>
        <p:spPr/>
        <p:txBody>
          <a:bodyPr/>
          <a:lstStyle/>
          <a:p>
            <a:fld id="{2DB7AC20-074A-4A87-8116-F643AD99E4C0}" type="slidenum">
              <a:rPr lang="ko-KR" altLang="en-US" smtClean="0"/>
              <a:t>‹#›</a:t>
            </a:fld>
            <a:endParaRPr lang="ko-KR" altLang="en-US"/>
          </a:p>
        </p:txBody>
      </p:sp>
    </p:spTree>
    <p:extLst>
      <p:ext uri="{BB962C8B-B14F-4D97-AF65-F5344CB8AC3E}">
        <p14:creationId xmlns:p14="http://schemas.microsoft.com/office/powerpoint/2010/main" val="254131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BBD9F3E-AF2B-490D-AF42-35F496C911B2}"/>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a:extLst>
              <a:ext uri="{FF2B5EF4-FFF2-40B4-BE49-F238E27FC236}">
                <a16:creationId xmlns:a16="http://schemas.microsoft.com/office/drawing/2014/main" id="{939B1BD3-414C-439F-A9D3-ECF123E8F5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a:extLst>
              <a:ext uri="{FF2B5EF4-FFF2-40B4-BE49-F238E27FC236}">
                <a16:creationId xmlns:a16="http://schemas.microsoft.com/office/drawing/2014/main" id="{ACA0D113-63B7-4926-844E-AB1833774F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B8ECB0E4-5BEF-4301-8CBC-613DD9C91D9F}"/>
              </a:ext>
            </a:extLst>
          </p:cNvPr>
          <p:cNvSpPr>
            <a:spLocks noGrp="1"/>
          </p:cNvSpPr>
          <p:nvPr>
            <p:ph type="dt" sz="half" idx="10"/>
          </p:nvPr>
        </p:nvSpPr>
        <p:spPr/>
        <p:txBody>
          <a:bodyPr/>
          <a:lstStyle/>
          <a:p>
            <a:fld id="{9EB12585-7BAC-471C-9332-B5B86FA59038}" type="datetimeFigureOut">
              <a:rPr lang="ko-KR" altLang="en-US" smtClean="0"/>
              <a:t>2019-07-02</a:t>
            </a:fld>
            <a:endParaRPr lang="ko-KR" altLang="en-US"/>
          </a:p>
        </p:txBody>
      </p:sp>
      <p:sp>
        <p:nvSpPr>
          <p:cNvPr id="6" name="바닥글 개체 틀 5">
            <a:extLst>
              <a:ext uri="{FF2B5EF4-FFF2-40B4-BE49-F238E27FC236}">
                <a16:creationId xmlns:a16="http://schemas.microsoft.com/office/drawing/2014/main" id="{52C7B02E-7736-4584-B25D-6BC59275F4EC}"/>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9501E3CF-FAE4-48C2-9AB1-4623C935FDAA}"/>
              </a:ext>
            </a:extLst>
          </p:cNvPr>
          <p:cNvSpPr>
            <a:spLocks noGrp="1"/>
          </p:cNvSpPr>
          <p:nvPr>
            <p:ph type="sldNum" sz="quarter" idx="12"/>
          </p:nvPr>
        </p:nvSpPr>
        <p:spPr/>
        <p:txBody>
          <a:bodyPr/>
          <a:lstStyle/>
          <a:p>
            <a:fld id="{2DB7AC20-074A-4A87-8116-F643AD99E4C0}" type="slidenum">
              <a:rPr lang="ko-KR" altLang="en-US" smtClean="0"/>
              <a:t>‹#›</a:t>
            </a:fld>
            <a:endParaRPr lang="ko-KR" altLang="en-US"/>
          </a:p>
        </p:txBody>
      </p:sp>
    </p:spTree>
    <p:extLst>
      <p:ext uri="{BB962C8B-B14F-4D97-AF65-F5344CB8AC3E}">
        <p14:creationId xmlns:p14="http://schemas.microsoft.com/office/powerpoint/2010/main" val="2084828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2BA494DD-F1D3-48F4-ACB7-565D9739CA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a:extLst>
              <a:ext uri="{FF2B5EF4-FFF2-40B4-BE49-F238E27FC236}">
                <a16:creationId xmlns:a16="http://schemas.microsoft.com/office/drawing/2014/main" id="{8CE1ABEA-B096-4952-A58A-AF820EBFAC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17F7A311-526F-4B95-A0EF-ED30E5F4FB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B12585-7BAC-471C-9332-B5B86FA59038}" type="datetimeFigureOut">
              <a:rPr lang="ko-KR" altLang="en-US" smtClean="0"/>
              <a:t>2019-07-02</a:t>
            </a:fld>
            <a:endParaRPr lang="ko-KR" altLang="en-US"/>
          </a:p>
        </p:txBody>
      </p:sp>
      <p:sp>
        <p:nvSpPr>
          <p:cNvPr id="5" name="바닥글 개체 틀 4">
            <a:extLst>
              <a:ext uri="{FF2B5EF4-FFF2-40B4-BE49-F238E27FC236}">
                <a16:creationId xmlns:a16="http://schemas.microsoft.com/office/drawing/2014/main" id="{5FF05AC5-1675-49D4-BB33-0E1A2AD2BC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a:extLst>
              <a:ext uri="{FF2B5EF4-FFF2-40B4-BE49-F238E27FC236}">
                <a16:creationId xmlns:a16="http://schemas.microsoft.com/office/drawing/2014/main" id="{5E652472-7C76-4B63-9296-AB92D4BD4A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B7AC20-074A-4A87-8116-F643AD99E4C0}" type="slidenum">
              <a:rPr lang="ko-KR" altLang="en-US" smtClean="0"/>
              <a:t>‹#›</a:t>
            </a:fld>
            <a:endParaRPr lang="ko-KR" altLang="en-US"/>
          </a:p>
        </p:txBody>
      </p:sp>
    </p:spTree>
    <p:extLst>
      <p:ext uri="{BB962C8B-B14F-4D97-AF65-F5344CB8AC3E}">
        <p14:creationId xmlns:p14="http://schemas.microsoft.com/office/powerpoint/2010/main" val="3477777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0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0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51B0D3F1-9CF6-4E03-8475-1BC58EAD7E8D}"/>
              </a:ext>
            </a:extLst>
          </p:cNvPr>
          <p:cNvPicPr>
            <a:picLocks noChangeAspect="1"/>
          </p:cNvPicPr>
          <p:nvPr/>
        </p:nvPicPr>
        <p:blipFill>
          <a:blip r:embed="rId2"/>
          <a:stretch>
            <a:fillRect/>
          </a:stretch>
        </p:blipFill>
        <p:spPr>
          <a:xfrm>
            <a:off x="0" y="158766"/>
            <a:ext cx="12192000" cy="668174"/>
          </a:xfrm>
          <a:prstGeom prst="rect">
            <a:avLst/>
          </a:prstGeom>
        </p:spPr>
      </p:pic>
      <p:sp>
        <p:nvSpPr>
          <p:cNvPr id="5" name="TextBox 4">
            <a:extLst>
              <a:ext uri="{FF2B5EF4-FFF2-40B4-BE49-F238E27FC236}">
                <a16:creationId xmlns:a16="http://schemas.microsoft.com/office/drawing/2014/main" id="{E4F32D8B-0E03-41BA-A200-D4F5A289FC84}"/>
              </a:ext>
            </a:extLst>
          </p:cNvPr>
          <p:cNvSpPr txBox="1"/>
          <p:nvPr/>
        </p:nvSpPr>
        <p:spPr>
          <a:xfrm>
            <a:off x="5344833" y="1157681"/>
            <a:ext cx="1502334" cy="369332"/>
          </a:xfrm>
          <a:prstGeom prst="rect">
            <a:avLst/>
          </a:prstGeom>
          <a:noFill/>
        </p:spPr>
        <p:txBody>
          <a:bodyPr wrap="none" rtlCol="0">
            <a:spAutoFit/>
          </a:bodyPr>
          <a:lstStyle/>
          <a:p>
            <a:r>
              <a:rPr lang="ko-KR" altLang="en-US" dirty="0"/>
              <a:t>메인 탭 구성</a:t>
            </a:r>
          </a:p>
        </p:txBody>
      </p:sp>
      <p:sp>
        <p:nvSpPr>
          <p:cNvPr id="9" name="화살표: 오른쪽 8">
            <a:extLst>
              <a:ext uri="{FF2B5EF4-FFF2-40B4-BE49-F238E27FC236}">
                <a16:creationId xmlns:a16="http://schemas.microsoft.com/office/drawing/2014/main" id="{372FD90D-491A-49CD-B343-C3C2B688B200}"/>
              </a:ext>
            </a:extLst>
          </p:cNvPr>
          <p:cNvSpPr/>
          <p:nvPr/>
        </p:nvSpPr>
        <p:spPr>
          <a:xfrm>
            <a:off x="4118735" y="2429444"/>
            <a:ext cx="553673" cy="2013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0" name="TextBox 9">
            <a:extLst>
              <a:ext uri="{FF2B5EF4-FFF2-40B4-BE49-F238E27FC236}">
                <a16:creationId xmlns:a16="http://schemas.microsoft.com/office/drawing/2014/main" id="{A9844E45-D4CF-4188-9F28-E820C810EE07}"/>
              </a:ext>
            </a:extLst>
          </p:cNvPr>
          <p:cNvSpPr txBox="1"/>
          <p:nvPr/>
        </p:nvSpPr>
        <p:spPr>
          <a:xfrm>
            <a:off x="3048672" y="2412666"/>
            <a:ext cx="1172116" cy="246221"/>
          </a:xfrm>
          <a:prstGeom prst="rect">
            <a:avLst/>
          </a:prstGeom>
          <a:noFill/>
        </p:spPr>
        <p:txBody>
          <a:bodyPr wrap="none" rtlCol="0">
            <a:spAutoFit/>
          </a:bodyPr>
          <a:lstStyle/>
          <a:p>
            <a:r>
              <a:rPr lang="ko-KR" altLang="en-US" sz="1000" dirty="0"/>
              <a:t>로그인 이후 변경</a:t>
            </a:r>
          </a:p>
        </p:txBody>
      </p:sp>
      <p:sp>
        <p:nvSpPr>
          <p:cNvPr id="11" name="사각형: 둥근 모서리 10">
            <a:extLst>
              <a:ext uri="{FF2B5EF4-FFF2-40B4-BE49-F238E27FC236}">
                <a16:creationId xmlns:a16="http://schemas.microsoft.com/office/drawing/2014/main" id="{6BE2966C-A392-4F2F-AE74-B5B4A2CB961D}"/>
              </a:ext>
            </a:extLst>
          </p:cNvPr>
          <p:cNvSpPr/>
          <p:nvPr/>
        </p:nvSpPr>
        <p:spPr>
          <a:xfrm>
            <a:off x="806541" y="2839782"/>
            <a:ext cx="788566" cy="46139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TextBox 12">
            <a:extLst>
              <a:ext uri="{FF2B5EF4-FFF2-40B4-BE49-F238E27FC236}">
                <a16:creationId xmlns:a16="http://schemas.microsoft.com/office/drawing/2014/main" id="{41F84012-B6BF-496E-9808-25AF97A9B73D}"/>
              </a:ext>
            </a:extLst>
          </p:cNvPr>
          <p:cNvSpPr txBox="1"/>
          <p:nvPr/>
        </p:nvSpPr>
        <p:spPr>
          <a:xfrm>
            <a:off x="7575257" y="1816408"/>
            <a:ext cx="4004622" cy="369332"/>
          </a:xfrm>
          <a:prstGeom prst="rect">
            <a:avLst/>
          </a:prstGeom>
          <a:noFill/>
        </p:spPr>
        <p:txBody>
          <a:bodyPr wrap="none" rtlCol="0">
            <a:spAutoFit/>
          </a:bodyPr>
          <a:lstStyle/>
          <a:p>
            <a:r>
              <a:rPr lang="en-US" altLang="ko-KR" dirty="0"/>
              <a:t>Sign up</a:t>
            </a:r>
            <a:r>
              <a:rPr lang="ko-KR" altLang="en-US" dirty="0"/>
              <a:t>       </a:t>
            </a:r>
            <a:r>
              <a:rPr lang="en-US" altLang="ko-KR" dirty="0"/>
              <a:t>Log in</a:t>
            </a:r>
            <a:r>
              <a:rPr lang="ko-KR" altLang="en-US" dirty="0"/>
              <a:t>     </a:t>
            </a:r>
            <a:r>
              <a:rPr lang="en-US" altLang="ko-KR" dirty="0">
                <a:solidFill>
                  <a:srgbClr val="FF0000"/>
                </a:solidFill>
              </a:rPr>
              <a:t>Logistics hub</a:t>
            </a:r>
            <a:endParaRPr lang="ko-KR" altLang="en-US" dirty="0">
              <a:solidFill>
                <a:srgbClr val="FF0000"/>
              </a:solidFill>
            </a:endParaRPr>
          </a:p>
        </p:txBody>
      </p:sp>
      <p:sp>
        <p:nvSpPr>
          <p:cNvPr id="15" name="TextBox 14">
            <a:extLst>
              <a:ext uri="{FF2B5EF4-FFF2-40B4-BE49-F238E27FC236}">
                <a16:creationId xmlns:a16="http://schemas.microsoft.com/office/drawing/2014/main" id="{DB308CA6-62AB-4749-A48F-BB7566E14714}"/>
              </a:ext>
            </a:extLst>
          </p:cNvPr>
          <p:cNvSpPr txBox="1"/>
          <p:nvPr/>
        </p:nvSpPr>
        <p:spPr>
          <a:xfrm>
            <a:off x="5096556" y="2348809"/>
            <a:ext cx="5540299" cy="369332"/>
          </a:xfrm>
          <a:prstGeom prst="rect">
            <a:avLst/>
          </a:prstGeom>
          <a:noFill/>
        </p:spPr>
        <p:txBody>
          <a:bodyPr wrap="none" rtlCol="0">
            <a:spAutoFit/>
          </a:bodyPr>
          <a:lstStyle/>
          <a:p>
            <a:r>
              <a:rPr lang="en-US" altLang="ko-KR" dirty="0"/>
              <a:t>Message</a:t>
            </a:r>
            <a:r>
              <a:rPr lang="ko-KR" altLang="en-US" dirty="0"/>
              <a:t> </a:t>
            </a:r>
            <a:r>
              <a:rPr lang="en-US" altLang="ko-KR" dirty="0"/>
              <a:t>(0)</a:t>
            </a:r>
            <a:r>
              <a:rPr lang="ko-KR" altLang="en-US" dirty="0"/>
              <a:t>     </a:t>
            </a:r>
            <a:r>
              <a:rPr lang="en-US" altLang="ko-KR" dirty="0"/>
              <a:t>My Page</a:t>
            </a:r>
            <a:r>
              <a:rPr lang="ko-KR" altLang="en-US" dirty="0"/>
              <a:t>    </a:t>
            </a:r>
            <a:r>
              <a:rPr lang="en-US" altLang="ko-KR" dirty="0"/>
              <a:t>Log out</a:t>
            </a:r>
            <a:r>
              <a:rPr lang="ko-KR" altLang="en-US" dirty="0"/>
              <a:t>   </a:t>
            </a:r>
            <a:r>
              <a:rPr lang="en-US" altLang="ko-KR" dirty="0"/>
              <a:t>Logistics hub</a:t>
            </a:r>
            <a:endParaRPr lang="ko-KR" altLang="en-US" dirty="0"/>
          </a:p>
        </p:txBody>
      </p:sp>
      <p:sp>
        <p:nvSpPr>
          <p:cNvPr id="12" name="TextBox 11">
            <a:extLst>
              <a:ext uri="{FF2B5EF4-FFF2-40B4-BE49-F238E27FC236}">
                <a16:creationId xmlns:a16="http://schemas.microsoft.com/office/drawing/2014/main" id="{4B38AFD4-054B-4300-B359-8FC0BF6BC89E}"/>
              </a:ext>
            </a:extLst>
          </p:cNvPr>
          <p:cNvSpPr txBox="1"/>
          <p:nvPr/>
        </p:nvSpPr>
        <p:spPr>
          <a:xfrm>
            <a:off x="695414" y="2881210"/>
            <a:ext cx="11161966" cy="369332"/>
          </a:xfrm>
          <a:prstGeom prst="rect">
            <a:avLst/>
          </a:prstGeom>
          <a:noFill/>
        </p:spPr>
        <p:txBody>
          <a:bodyPr wrap="none" rtlCol="0">
            <a:spAutoFit/>
          </a:bodyPr>
          <a:lstStyle/>
          <a:p>
            <a:r>
              <a:rPr lang="ko-KR" altLang="en-US" dirty="0"/>
              <a:t> </a:t>
            </a:r>
            <a:r>
              <a:rPr lang="en-US" altLang="ko-KR" dirty="0"/>
              <a:t>Home</a:t>
            </a:r>
            <a:r>
              <a:rPr lang="ko-KR" altLang="en-US" dirty="0"/>
              <a:t>           </a:t>
            </a:r>
            <a:r>
              <a:rPr lang="en-US" altLang="ko-KR" dirty="0"/>
              <a:t>Our service</a:t>
            </a:r>
            <a:r>
              <a:rPr lang="ko-KR" altLang="en-US" dirty="0"/>
              <a:t>        </a:t>
            </a:r>
            <a:r>
              <a:rPr lang="en-US" altLang="ko-KR" dirty="0"/>
              <a:t>Fulfillment</a:t>
            </a:r>
            <a:r>
              <a:rPr lang="ko-KR" altLang="en-US" dirty="0"/>
              <a:t>          </a:t>
            </a:r>
            <a:r>
              <a:rPr lang="en-US" altLang="ko-KR" dirty="0"/>
              <a:t>How to use</a:t>
            </a:r>
            <a:r>
              <a:rPr lang="ko-KR" altLang="en-US" dirty="0"/>
              <a:t>        </a:t>
            </a:r>
            <a:r>
              <a:rPr lang="en-US" altLang="ko-KR" dirty="0"/>
              <a:t>Dashboard            Help &amp; Contact</a:t>
            </a:r>
            <a:endParaRPr lang="ko-KR" altLang="en-US" dirty="0"/>
          </a:p>
        </p:txBody>
      </p:sp>
    </p:spTree>
    <p:extLst>
      <p:ext uri="{BB962C8B-B14F-4D97-AF65-F5344CB8AC3E}">
        <p14:creationId xmlns:p14="http://schemas.microsoft.com/office/powerpoint/2010/main" val="1085231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36F4A71D-CAF1-41B1-902D-56B6EF444B95}"/>
              </a:ext>
            </a:extLst>
          </p:cNvPr>
          <p:cNvSpPr/>
          <p:nvPr/>
        </p:nvSpPr>
        <p:spPr>
          <a:xfrm>
            <a:off x="436228" y="134224"/>
            <a:ext cx="4303552" cy="7550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Who We Are</a:t>
            </a:r>
            <a:endParaRPr lang="ko-KR" altLang="en-US" dirty="0"/>
          </a:p>
        </p:txBody>
      </p:sp>
      <p:sp>
        <p:nvSpPr>
          <p:cNvPr id="5" name="TextBox 4">
            <a:extLst>
              <a:ext uri="{FF2B5EF4-FFF2-40B4-BE49-F238E27FC236}">
                <a16:creationId xmlns:a16="http://schemas.microsoft.com/office/drawing/2014/main" id="{37CE6077-3481-4A19-B756-CA99DB504A94}"/>
              </a:ext>
            </a:extLst>
          </p:cNvPr>
          <p:cNvSpPr txBox="1"/>
          <p:nvPr/>
        </p:nvSpPr>
        <p:spPr>
          <a:xfrm>
            <a:off x="436228" y="894102"/>
            <a:ext cx="8833607" cy="2400657"/>
          </a:xfrm>
          <a:prstGeom prst="rect">
            <a:avLst/>
          </a:prstGeom>
          <a:noFill/>
          <a:ln>
            <a:solidFill>
              <a:schemeClr val="tx1"/>
            </a:solidFill>
          </a:ln>
        </p:spPr>
        <p:txBody>
          <a:bodyPr wrap="square" rtlCol="0">
            <a:spAutoFit/>
          </a:bodyPr>
          <a:lstStyle/>
          <a:p>
            <a:r>
              <a:rPr lang="en-US" altLang="ko-KR" sz="1500" dirty="0"/>
              <a:t>Busk Fulfillment is a platform to use local logistics services efficiently for overseas e-commerce and export in keeping with diversified trade conditions.</a:t>
            </a:r>
          </a:p>
          <a:p>
            <a:r>
              <a:rPr lang="en-US" altLang="ko-KR" sz="1500" dirty="0"/>
              <a:t>Global open market selling is increasing along with the growth of various overseas online markets like Amazon, e-bay, Qoo10, etc. The competitiveness of products procured from local area is improving. When you want to use oversea fulfillment service for online sales, you might have a lot of difficulties, but we are doing our best to provide efficient service of overseas fulfillment for local delivery using Busk Fulfillment.</a:t>
            </a:r>
          </a:p>
          <a:p>
            <a:r>
              <a:rPr lang="en-US" altLang="ko-KR" sz="1500" dirty="0"/>
              <a:t>Our goal is to provide services to get competitiveness for our customer’s sales through the selection of suitable company depending on product and sales condition and to support our customers to enter into global open market successfully. </a:t>
            </a:r>
          </a:p>
        </p:txBody>
      </p:sp>
      <p:sp>
        <p:nvSpPr>
          <p:cNvPr id="6" name="TextBox 5">
            <a:extLst>
              <a:ext uri="{FF2B5EF4-FFF2-40B4-BE49-F238E27FC236}">
                <a16:creationId xmlns:a16="http://schemas.microsoft.com/office/drawing/2014/main" id="{A6BBA59D-F3D8-420F-8512-15D16A4860A1}"/>
              </a:ext>
            </a:extLst>
          </p:cNvPr>
          <p:cNvSpPr txBox="1"/>
          <p:nvPr/>
        </p:nvSpPr>
        <p:spPr>
          <a:xfrm>
            <a:off x="1006679" y="3531765"/>
            <a:ext cx="2944536" cy="2323713"/>
          </a:xfrm>
          <a:prstGeom prst="rect">
            <a:avLst/>
          </a:prstGeom>
          <a:noFill/>
          <a:ln>
            <a:solidFill>
              <a:schemeClr val="tx1"/>
            </a:solidFill>
          </a:ln>
        </p:spPr>
        <p:txBody>
          <a:bodyPr wrap="square" rtlCol="0">
            <a:spAutoFit/>
          </a:bodyPr>
          <a:lstStyle/>
          <a:p>
            <a:r>
              <a:rPr lang="en-US" altLang="ko-KR" sz="1300" dirty="0"/>
              <a:t>What we do</a:t>
            </a:r>
          </a:p>
          <a:p>
            <a:endParaRPr lang="en-US" altLang="ko-KR" sz="1200" dirty="0"/>
          </a:p>
          <a:p>
            <a:pPr marL="285750" indent="-285750">
              <a:buFont typeface="Arial" panose="020B0604020202020204" pitchFamily="34" charset="0"/>
              <a:buChar char="•"/>
            </a:pPr>
            <a:r>
              <a:rPr lang="en-US" altLang="ko-KR" sz="1200" dirty="0"/>
              <a:t>Provide overseas fulfillment service</a:t>
            </a:r>
          </a:p>
          <a:p>
            <a:pPr marL="285750" indent="-285750">
              <a:buFont typeface="Arial" panose="020B0604020202020204" pitchFamily="34" charset="0"/>
              <a:buChar char="•"/>
            </a:pPr>
            <a:r>
              <a:rPr lang="en-US" altLang="ko-KR" sz="1200" dirty="0"/>
              <a:t>Validated global fulfillment centers</a:t>
            </a:r>
          </a:p>
          <a:p>
            <a:pPr marL="285750" indent="-285750">
              <a:buFont typeface="Arial" panose="020B0604020202020204" pitchFamily="34" charset="0"/>
              <a:buChar char="•"/>
            </a:pPr>
            <a:r>
              <a:rPr lang="en-US" altLang="ko-KR" sz="1200" dirty="0"/>
              <a:t>Integrated logistics management system</a:t>
            </a:r>
          </a:p>
          <a:p>
            <a:pPr marL="285750" indent="-285750">
              <a:buFont typeface="Arial" panose="020B0604020202020204" pitchFamily="34" charset="0"/>
              <a:buChar char="•"/>
            </a:pPr>
            <a:r>
              <a:rPr lang="en-US" altLang="ko-KR" sz="1200" dirty="0"/>
              <a:t>C/S support</a:t>
            </a:r>
          </a:p>
          <a:p>
            <a:endParaRPr lang="en-US" altLang="ko-KR" sz="1200" dirty="0"/>
          </a:p>
          <a:p>
            <a:r>
              <a:rPr lang="en-US" altLang="ko-KR" sz="1200" dirty="0"/>
              <a:t>We provide B2C fulfillment services for customer's successful e-commerce business and also offer B2B logistic fulfillment service.</a:t>
            </a:r>
            <a:endParaRPr lang="ko-KR" altLang="en-US" sz="1200" dirty="0"/>
          </a:p>
        </p:txBody>
      </p:sp>
      <p:sp>
        <p:nvSpPr>
          <p:cNvPr id="7" name="TextBox 6">
            <a:extLst>
              <a:ext uri="{FF2B5EF4-FFF2-40B4-BE49-F238E27FC236}">
                <a16:creationId xmlns:a16="http://schemas.microsoft.com/office/drawing/2014/main" id="{A9D92230-8048-412D-8DC8-726607B74BFC}"/>
              </a:ext>
            </a:extLst>
          </p:cNvPr>
          <p:cNvSpPr txBox="1"/>
          <p:nvPr/>
        </p:nvSpPr>
        <p:spPr>
          <a:xfrm>
            <a:off x="4422396" y="3531765"/>
            <a:ext cx="3110918" cy="1954381"/>
          </a:xfrm>
          <a:prstGeom prst="rect">
            <a:avLst/>
          </a:prstGeom>
          <a:noFill/>
          <a:ln>
            <a:solidFill>
              <a:schemeClr val="tx1"/>
            </a:solidFill>
          </a:ln>
        </p:spPr>
        <p:txBody>
          <a:bodyPr wrap="square" rtlCol="0">
            <a:spAutoFit/>
          </a:bodyPr>
          <a:lstStyle/>
          <a:p>
            <a:r>
              <a:rPr lang="en-US" altLang="ko-KR" sz="1300" dirty="0"/>
              <a:t>Why we do it better</a:t>
            </a:r>
          </a:p>
          <a:p>
            <a:endParaRPr lang="en-US" altLang="ko-KR" sz="1200" dirty="0"/>
          </a:p>
          <a:p>
            <a:pPr marL="285750" indent="-285750">
              <a:buFont typeface="Arial" panose="020B0604020202020204" pitchFamily="34" charset="0"/>
              <a:buChar char="•"/>
            </a:pPr>
            <a:r>
              <a:rPr lang="en-US" altLang="ko-KR" sz="1200" dirty="0"/>
              <a:t>Providing global fulfillment service to such as USA, Australia, Singapore, etc.</a:t>
            </a:r>
          </a:p>
          <a:p>
            <a:pPr marL="285750" indent="-285750">
              <a:buFont typeface="Arial" panose="020B0604020202020204" pitchFamily="34" charset="0"/>
              <a:buChar char="•"/>
            </a:pPr>
            <a:r>
              <a:rPr lang="en-US" altLang="ko-KR" sz="1200" dirty="0"/>
              <a:t>Sort out fulfillment companies by own verification system</a:t>
            </a:r>
          </a:p>
          <a:p>
            <a:pPr marL="285750" indent="-285750">
              <a:buFont typeface="Arial" panose="020B0604020202020204" pitchFamily="34" charset="0"/>
              <a:buChar char="•"/>
            </a:pPr>
            <a:r>
              <a:rPr lang="en-US" altLang="ko-KR" sz="1200" dirty="0"/>
              <a:t>Systematic company sourcing and using by individual condition</a:t>
            </a:r>
          </a:p>
          <a:p>
            <a:pPr marL="285750" indent="-285750">
              <a:buFont typeface="Arial" panose="020B0604020202020204" pitchFamily="34" charset="0"/>
              <a:buChar char="•"/>
            </a:pPr>
            <a:r>
              <a:rPr lang="en-US" altLang="ko-KR" sz="1200" dirty="0"/>
              <a:t>Communication channel with local logistics company</a:t>
            </a:r>
          </a:p>
        </p:txBody>
      </p:sp>
      <p:sp>
        <p:nvSpPr>
          <p:cNvPr id="8" name="TextBox 7">
            <a:extLst>
              <a:ext uri="{FF2B5EF4-FFF2-40B4-BE49-F238E27FC236}">
                <a16:creationId xmlns:a16="http://schemas.microsoft.com/office/drawing/2014/main" id="{C71ABEBE-AB4E-45A6-BED5-2CC80BA9E27B}"/>
              </a:ext>
            </a:extLst>
          </p:cNvPr>
          <p:cNvSpPr txBox="1"/>
          <p:nvPr/>
        </p:nvSpPr>
        <p:spPr>
          <a:xfrm>
            <a:off x="9096382" y="2532189"/>
            <a:ext cx="3095618" cy="3431709"/>
          </a:xfrm>
          <a:prstGeom prst="rect">
            <a:avLst/>
          </a:prstGeom>
          <a:noFill/>
          <a:ln>
            <a:solidFill>
              <a:schemeClr val="tx1"/>
            </a:solidFill>
          </a:ln>
        </p:spPr>
        <p:txBody>
          <a:bodyPr wrap="square" rtlCol="0">
            <a:spAutoFit/>
          </a:bodyPr>
          <a:lstStyle/>
          <a:p>
            <a:r>
              <a:rPr lang="en-US" altLang="ko-KR" sz="1300" dirty="0"/>
              <a:t>How we service</a:t>
            </a:r>
          </a:p>
          <a:p>
            <a:endParaRPr lang="en-US" altLang="ko-KR" sz="1200" dirty="0"/>
          </a:p>
          <a:p>
            <a:pPr marL="285750" indent="-285750">
              <a:buFont typeface="Arial" panose="020B0604020202020204" pitchFamily="34" charset="0"/>
              <a:buChar char="•"/>
            </a:pPr>
            <a:r>
              <a:rPr lang="en-US" altLang="ko-KR" sz="1200" dirty="0"/>
              <a:t>Providing selection and service to satisfy various conditions</a:t>
            </a:r>
          </a:p>
          <a:p>
            <a:pPr marL="285750" indent="-285750">
              <a:buFont typeface="Arial" panose="020B0604020202020204" pitchFamily="34" charset="0"/>
              <a:buChar char="•"/>
            </a:pPr>
            <a:r>
              <a:rPr lang="en-US" altLang="ko-KR" sz="1200" dirty="0"/>
              <a:t>One Channel system to use and management integrated logistics services in multiple countries</a:t>
            </a:r>
          </a:p>
          <a:p>
            <a:pPr marL="285750" indent="-285750">
              <a:buFont typeface="Arial" panose="020B0604020202020204" pitchFamily="34" charset="0"/>
              <a:buChar char="•"/>
            </a:pPr>
            <a:r>
              <a:rPr lang="en-US" altLang="ko-KR" sz="1200" dirty="0"/>
              <a:t>Integrated logistics management system enables real time inventory confirmation and management, delivery status and all current status in real time</a:t>
            </a:r>
          </a:p>
          <a:p>
            <a:endParaRPr lang="en-US" altLang="ko-KR" sz="1200" dirty="0"/>
          </a:p>
          <a:p>
            <a:r>
              <a:rPr lang="en-US" altLang="ko-KR" sz="1200" dirty="0"/>
              <a:t>When entering the overseas market, we will apply continuous solution to improve customer’s product competitiveness as a business partner, not just a platform for only logistics services!</a:t>
            </a:r>
            <a:endParaRPr lang="ko-KR" altLang="en-US" sz="1200" dirty="0"/>
          </a:p>
        </p:txBody>
      </p:sp>
      <p:sp>
        <p:nvSpPr>
          <p:cNvPr id="9" name="TextBox 8">
            <a:extLst>
              <a:ext uri="{FF2B5EF4-FFF2-40B4-BE49-F238E27FC236}">
                <a16:creationId xmlns:a16="http://schemas.microsoft.com/office/drawing/2014/main" id="{300989E1-A0C7-451A-9FA5-20DD8168C0BC}"/>
              </a:ext>
            </a:extLst>
          </p:cNvPr>
          <p:cNvSpPr txBox="1"/>
          <p:nvPr/>
        </p:nvSpPr>
        <p:spPr>
          <a:xfrm>
            <a:off x="1585957" y="6043175"/>
            <a:ext cx="9020098" cy="646331"/>
          </a:xfrm>
          <a:prstGeom prst="rect">
            <a:avLst/>
          </a:prstGeom>
          <a:noFill/>
        </p:spPr>
        <p:txBody>
          <a:bodyPr wrap="none" rtlCol="0">
            <a:spAutoFit/>
          </a:bodyPr>
          <a:lstStyle/>
          <a:p>
            <a:pPr algn="ctr"/>
            <a:r>
              <a:rPr lang="en-US" altLang="ko-KR" dirty="0"/>
              <a:t>Busk Fulfillment will do its best to grow together as a committed</a:t>
            </a:r>
            <a:r>
              <a:rPr lang="en-US" altLang="ko-KR" b="1" dirty="0"/>
              <a:t> </a:t>
            </a:r>
            <a:r>
              <a:rPr lang="en-US" altLang="ko-KR" dirty="0"/>
              <a:t>business partner,</a:t>
            </a:r>
          </a:p>
          <a:p>
            <a:pPr algn="ctr"/>
            <a:r>
              <a:rPr lang="en-US" altLang="ko-KR" dirty="0"/>
              <a:t>not just only logistics service partner.</a:t>
            </a:r>
            <a:endParaRPr lang="ko-KR" altLang="en-US" dirty="0"/>
          </a:p>
        </p:txBody>
      </p:sp>
      <p:sp>
        <p:nvSpPr>
          <p:cNvPr id="10" name="직사각형 9"/>
          <p:cNvSpPr/>
          <p:nvPr/>
        </p:nvSpPr>
        <p:spPr>
          <a:xfrm>
            <a:off x="0" y="3237470"/>
            <a:ext cx="741406" cy="683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dirty="0"/>
              <a:t>05-01</a:t>
            </a:r>
            <a:endParaRPr lang="ko-KR" altLang="en-US" sz="1100" dirty="0"/>
          </a:p>
        </p:txBody>
      </p:sp>
    </p:spTree>
    <p:extLst>
      <p:ext uri="{BB962C8B-B14F-4D97-AF65-F5344CB8AC3E}">
        <p14:creationId xmlns:p14="http://schemas.microsoft.com/office/powerpoint/2010/main" val="26760476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EBF671D1-8F07-49CF-8F34-519C1524E20F}"/>
              </a:ext>
            </a:extLst>
          </p:cNvPr>
          <p:cNvSpPr/>
          <p:nvPr/>
        </p:nvSpPr>
        <p:spPr>
          <a:xfrm>
            <a:off x="427839" y="176169"/>
            <a:ext cx="2801922" cy="587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solidFill>
                  <a:schemeClr val="tx1"/>
                </a:solidFill>
              </a:rPr>
              <a:t>받은 메시지</a:t>
            </a:r>
          </a:p>
        </p:txBody>
      </p:sp>
      <p:sp>
        <p:nvSpPr>
          <p:cNvPr id="6" name="TextBox 5">
            <a:extLst>
              <a:ext uri="{FF2B5EF4-FFF2-40B4-BE49-F238E27FC236}">
                <a16:creationId xmlns:a16="http://schemas.microsoft.com/office/drawing/2014/main" id="{CD81DC78-21D1-4153-A940-91E32E7BF8ED}"/>
              </a:ext>
            </a:extLst>
          </p:cNvPr>
          <p:cNvSpPr txBox="1"/>
          <p:nvPr/>
        </p:nvSpPr>
        <p:spPr>
          <a:xfrm>
            <a:off x="1125613" y="2025755"/>
            <a:ext cx="623889" cy="369332"/>
          </a:xfrm>
          <a:prstGeom prst="rect">
            <a:avLst/>
          </a:prstGeom>
          <a:noFill/>
        </p:spPr>
        <p:txBody>
          <a:bodyPr wrap="none" rtlCol="0">
            <a:spAutoFit/>
          </a:bodyPr>
          <a:lstStyle/>
          <a:p>
            <a:r>
              <a:rPr lang="en-US" altLang="ko-KR" dirty="0"/>
              <a:t>Title</a:t>
            </a:r>
            <a:endParaRPr lang="ko-KR" altLang="en-US" dirty="0"/>
          </a:p>
        </p:txBody>
      </p:sp>
      <p:cxnSp>
        <p:nvCxnSpPr>
          <p:cNvPr id="7" name="직선 연결선 6">
            <a:extLst>
              <a:ext uri="{FF2B5EF4-FFF2-40B4-BE49-F238E27FC236}">
                <a16:creationId xmlns:a16="http://schemas.microsoft.com/office/drawing/2014/main" id="{B6F2A9CF-8C3F-4F4C-9581-4DBA7B59C90E}"/>
              </a:ext>
            </a:extLst>
          </p:cNvPr>
          <p:cNvCxnSpPr>
            <a:cxnSpLocks/>
          </p:cNvCxnSpPr>
          <p:nvPr/>
        </p:nvCxnSpPr>
        <p:spPr>
          <a:xfrm>
            <a:off x="369115" y="1946247"/>
            <a:ext cx="10318459"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B4D9ED5-C793-496E-B013-94A58B8AED86}"/>
              </a:ext>
            </a:extLst>
          </p:cNvPr>
          <p:cNvSpPr txBox="1"/>
          <p:nvPr/>
        </p:nvSpPr>
        <p:spPr>
          <a:xfrm>
            <a:off x="1707305" y="1543575"/>
            <a:ext cx="742511" cy="323165"/>
          </a:xfrm>
          <a:prstGeom prst="rect">
            <a:avLst/>
          </a:prstGeom>
          <a:noFill/>
          <a:ln>
            <a:solidFill>
              <a:schemeClr val="tx1"/>
            </a:solidFill>
          </a:ln>
        </p:spPr>
        <p:txBody>
          <a:bodyPr wrap="none" rtlCol="0">
            <a:spAutoFit/>
          </a:bodyPr>
          <a:lstStyle/>
          <a:p>
            <a:r>
              <a:rPr lang="en-US" altLang="ko-KR" sz="1500" dirty="0"/>
              <a:t>Delete</a:t>
            </a:r>
            <a:endParaRPr lang="ko-KR" altLang="en-US" sz="1500" dirty="0"/>
          </a:p>
        </p:txBody>
      </p:sp>
      <p:sp>
        <p:nvSpPr>
          <p:cNvPr id="9" name="TextBox 8">
            <a:extLst>
              <a:ext uri="{FF2B5EF4-FFF2-40B4-BE49-F238E27FC236}">
                <a16:creationId xmlns:a16="http://schemas.microsoft.com/office/drawing/2014/main" id="{5FDDE4F6-F885-4E77-B092-7EC8EDC9A55E}"/>
              </a:ext>
            </a:extLst>
          </p:cNvPr>
          <p:cNvSpPr txBox="1"/>
          <p:nvPr/>
        </p:nvSpPr>
        <p:spPr>
          <a:xfrm>
            <a:off x="811078" y="1543575"/>
            <a:ext cx="656526" cy="323165"/>
          </a:xfrm>
          <a:prstGeom prst="rect">
            <a:avLst/>
          </a:prstGeom>
          <a:noFill/>
          <a:ln>
            <a:solidFill>
              <a:schemeClr val="tx1"/>
            </a:solidFill>
          </a:ln>
        </p:spPr>
        <p:txBody>
          <a:bodyPr wrap="none" rtlCol="0">
            <a:spAutoFit/>
          </a:bodyPr>
          <a:lstStyle/>
          <a:p>
            <a:r>
              <a:rPr lang="en-US" altLang="ko-KR" sz="1500" dirty="0"/>
              <a:t>Reply</a:t>
            </a:r>
            <a:endParaRPr lang="ko-KR" altLang="en-US" sz="1500" dirty="0"/>
          </a:p>
        </p:txBody>
      </p:sp>
      <p:sp>
        <p:nvSpPr>
          <p:cNvPr id="10" name="TextBox 9">
            <a:extLst>
              <a:ext uri="{FF2B5EF4-FFF2-40B4-BE49-F238E27FC236}">
                <a16:creationId xmlns:a16="http://schemas.microsoft.com/office/drawing/2014/main" id="{24E71100-C629-40C3-8EAB-6477BC7C78A2}"/>
              </a:ext>
            </a:extLst>
          </p:cNvPr>
          <p:cNvSpPr txBox="1"/>
          <p:nvPr/>
        </p:nvSpPr>
        <p:spPr>
          <a:xfrm>
            <a:off x="2776459" y="1543575"/>
            <a:ext cx="585417" cy="323165"/>
          </a:xfrm>
          <a:prstGeom prst="rect">
            <a:avLst/>
          </a:prstGeom>
          <a:noFill/>
          <a:ln>
            <a:solidFill>
              <a:schemeClr val="tx1"/>
            </a:solidFill>
          </a:ln>
        </p:spPr>
        <p:txBody>
          <a:bodyPr wrap="none" rtlCol="0">
            <a:spAutoFit/>
          </a:bodyPr>
          <a:lstStyle/>
          <a:p>
            <a:r>
              <a:rPr lang="en-US" altLang="ko-KR" sz="1500" dirty="0"/>
              <a:t>Back</a:t>
            </a:r>
            <a:endParaRPr lang="ko-KR" altLang="en-US" sz="1500" dirty="0"/>
          </a:p>
        </p:txBody>
      </p:sp>
      <p:sp>
        <p:nvSpPr>
          <p:cNvPr id="11" name="TextBox 10">
            <a:extLst>
              <a:ext uri="{FF2B5EF4-FFF2-40B4-BE49-F238E27FC236}">
                <a16:creationId xmlns:a16="http://schemas.microsoft.com/office/drawing/2014/main" id="{F399B618-988B-48AA-AD46-F0523CF37828}"/>
              </a:ext>
            </a:extLst>
          </p:cNvPr>
          <p:cNvSpPr txBox="1"/>
          <p:nvPr/>
        </p:nvSpPr>
        <p:spPr>
          <a:xfrm>
            <a:off x="1125612" y="2395087"/>
            <a:ext cx="602088" cy="307777"/>
          </a:xfrm>
          <a:prstGeom prst="rect">
            <a:avLst/>
          </a:prstGeom>
          <a:noFill/>
        </p:spPr>
        <p:txBody>
          <a:bodyPr wrap="none" rtlCol="0">
            <a:spAutoFit/>
          </a:bodyPr>
          <a:lstStyle/>
          <a:p>
            <a:r>
              <a:rPr lang="en-US" altLang="ko-KR" sz="1400" dirty="0"/>
              <a:t>From</a:t>
            </a:r>
            <a:endParaRPr lang="ko-KR" altLang="en-US" sz="1400" dirty="0"/>
          </a:p>
        </p:txBody>
      </p:sp>
      <p:sp>
        <p:nvSpPr>
          <p:cNvPr id="12" name="TextBox 11">
            <a:extLst>
              <a:ext uri="{FF2B5EF4-FFF2-40B4-BE49-F238E27FC236}">
                <a16:creationId xmlns:a16="http://schemas.microsoft.com/office/drawing/2014/main" id="{45D1E6B1-84CD-4B66-A3B2-2453D6D0ECFB}"/>
              </a:ext>
            </a:extLst>
          </p:cNvPr>
          <p:cNvSpPr txBox="1"/>
          <p:nvPr/>
        </p:nvSpPr>
        <p:spPr>
          <a:xfrm>
            <a:off x="1125612" y="3047606"/>
            <a:ext cx="545342" cy="307777"/>
          </a:xfrm>
          <a:prstGeom prst="rect">
            <a:avLst/>
          </a:prstGeom>
          <a:noFill/>
        </p:spPr>
        <p:txBody>
          <a:bodyPr wrap="none" rtlCol="0">
            <a:spAutoFit/>
          </a:bodyPr>
          <a:lstStyle/>
          <a:p>
            <a:r>
              <a:rPr lang="en-US" altLang="ko-KR" sz="1400" dirty="0"/>
              <a:t>Sent</a:t>
            </a:r>
            <a:endParaRPr lang="ko-KR" altLang="en-US" sz="1400" dirty="0"/>
          </a:p>
        </p:txBody>
      </p:sp>
      <p:pic>
        <p:nvPicPr>
          <p:cNvPr id="3" name="그림 2">
            <a:extLst>
              <a:ext uri="{FF2B5EF4-FFF2-40B4-BE49-F238E27FC236}">
                <a16:creationId xmlns:a16="http://schemas.microsoft.com/office/drawing/2014/main" id="{525EA04D-CAAE-41AB-A686-C0A1DAB0B2A6}"/>
              </a:ext>
            </a:extLst>
          </p:cNvPr>
          <p:cNvPicPr>
            <a:picLocks noChangeAspect="1"/>
          </p:cNvPicPr>
          <p:nvPr/>
        </p:nvPicPr>
        <p:blipFill>
          <a:blip r:embed="rId2"/>
          <a:stretch>
            <a:fillRect/>
          </a:stretch>
        </p:blipFill>
        <p:spPr>
          <a:xfrm>
            <a:off x="3886748" y="1543575"/>
            <a:ext cx="668474" cy="324407"/>
          </a:xfrm>
          <a:prstGeom prst="rect">
            <a:avLst/>
          </a:prstGeom>
        </p:spPr>
      </p:pic>
      <p:sp>
        <p:nvSpPr>
          <p:cNvPr id="13" name="TextBox 12">
            <a:extLst>
              <a:ext uri="{FF2B5EF4-FFF2-40B4-BE49-F238E27FC236}">
                <a16:creationId xmlns:a16="http://schemas.microsoft.com/office/drawing/2014/main" id="{66D742DA-31BB-4EB2-851B-E65F5A4127BF}"/>
              </a:ext>
            </a:extLst>
          </p:cNvPr>
          <p:cNvSpPr txBox="1"/>
          <p:nvPr/>
        </p:nvSpPr>
        <p:spPr>
          <a:xfrm>
            <a:off x="1125741" y="2721346"/>
            <a:ext cx="368242" cy="307777"/>
          </a:xfrm>
          <a:prstGeom prst="rect">
            <a:avLst/>
          </a:prstGeom>
          <a:noFill/>
        </p:spPr>
        <p:txBody>
          <a:bodyPr wrap="none" rtlCol="0">
            <a:spAutoFit/>
          </a:bodyPr>
          <a:lstStyle/>
          <a:p>
            <a:r>
              <a:rPr lang="en-US" altLang="ko-KR" sz="1400" dirty="0"/>
              <a:t>To</a:t>
            </a:r>
            <a:endParaRPr lang="ko-KR" altLang="en-US" sz="1400" dirty="0"/>
          </a:p>
        </p:txBody>
      </p:sp>
      <p:cxnSp>
        <p:nvCxnSpPr>
          <p:cNvPr id="14" name="직선 연결선 13">
            <a:extLst>
              <a:ext uri="{FF2B5EF4-FFF2-40B4-BE49-F238E27FC236}">
                <a16:creationId xmlns:a16="http://schemas.microsoft.com/office/drawing/2014/main" id="{8622418A-D598-4120-BCCF-46B6AE3D9715}"/>
              </a:ext>
            </a:extLst>
          </p:cNvPr>
          <p:cNvCxnSpPr>
            <a:cxnSpLocks/>
          </p:cNvCxnSpPr>
          <p:nvPr/>
        </p:nvCxnSpPr>
        <p:spPr>
          <a:xfrm>
            <a:off x="369115" y="1300294"/>
            <a:ext cx="10318459"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그림 3">
            <a:extLst>
              <a:ext uri="{FF2B5EF4-FFF2-40B4-BE49-F238E27FC236}">
                <a16:creationId xmlns:a16="http://schemas.microsoft.com/office/drawing/2014/main" id="{53370C80-B80C-498A-A0C1-34B4273CBDDF}"/>
              </a:ext>
            </a:extLst>
          </p:cNvPr>
          <p:cNvPicPr>
            <a:picLocks noChangeAspect="1"/>
          </p:cNvPicPr>
          <p:nvPr/>
        </p:nvPicPr>
        <p:blipFill>
          <a:blip r:embed="rId3"/>
          <a:stretch>
            <a:fillRect/>
          </a:stretch>
        </p:blipFill>
        <p:spPr>
          <a:xfrm>
            <a:off x="8162486" y="4017485"/>
            <a:ext cx="3872743" cy="2757979"/>
          </a:xfrm>
          <a:prstGeom prst="rect">
            <a:avLst/>
          </a:prstGeom>
        </p:spPr>
      </p:pic>
      <p:sp>
        <p:nvSpPr>
          <p:cNvPr id="19" name="순서도: 처리 18">
            <a:extLst>
              <a:ext uri="{FF2B5EF4-FFF2-40B4-BE49-F238E27FC236}">
                <a16:creationId xmlns:a16="http://schemas.microsoft.com/office/drawing/2014/main" id="{272C4B3E-4262-49AF-A2F4-E174E561AADA}"/>
              </a:ext>
            </a:extLst>
          </p:cNvPr>
          <p:cNvSpPr/>
          <p:nvPr/>
        </p:nvSpPr>
        <p:spPr>
          <a:xfrm>
            <a:off x="1199626" y="3458030"/>
            <a:ext cx="6727970" cy="2452762"/>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20" name="TextBox 19">
            <a:extLst>
              <a:ext uri="{FF2B5EF4-FFF2-40B4-BE49-F238E27FC236}">
                <a16:creationId xmlns:a16="http://schemas.microsoft.com/office/drawing/2014/main" id="{E31F3F11-4829-48A5-B291-9EACE6AA3B83}"/>
              </a:ext>
            </a:extLst>
          </p:cNvPr>
          <p:cNvSpPr txBox="1"/>
          <p:nvPr/>
        </p:nvSpPr>
        <p:spPr>
          <a:xfrm>
            <a:off x="1292649" y="3537537"/>
            <a:ext cx="979435" cy="369332"/>
          </a:xfrm>
          <a:prstGeom prst="rect">
            <a:avLst/>
          </a:prstGeom>
          <a:noFill/>
        </p:spPr>
        <p:txBody>
          <a:bodyPr wrap="none" rtlCol="0">
            <a:spAutoFit/>
          </a:bodyPr>
          <a:lstStyle/>
          <a:p>
            <a:r>
              <a:rPr lang="en-US" altLang="ko-KR" dirty="0"/>
              <a:t>content</a:t>
            </a:r>
            <a:endParaRPr lang="ko-KR" altLang="en-US" dirty="0"/>
          </a:p>
        </p:txBody>
      </p:sp>
      <p:sp>
        <p:nvSpPr>
          <p:cNvPr id="22" name="TextBox 21">
            <a:extLst>
              <a:ext uri="{FF2B5EF4-FFF2-40B4-BE49-F238E27FC236}">
                <a16:creationId xmlns:a16="http://schemas.microsoft.com/office/drawing/2014/main" id="{1CA3ED68-784A-4C23-B1BE-07968260682C}"/>
              </a:ext>
            </a:extLst>
          </p:cNvPr>
          <p:cNvSpPr txBox="1"/>
          <p:nvPr/>
        </p:nvSpPr>
        <p:spPr>
          <a:xfrm>
            <a:off x="1787421" y="6454822"/>
            <a:ext cx="742511" cy="323165"/>
          </a:xfrm>
          <a:prstGeom prst="rect">
            <a:avLst/>
          </a:prstGeom>
          <a:noFill/>
          <a:ln>
            <a:solidFill>
              <a:schemeClr val="tx1"/>
            </a:solidFill>
          </a:ln>
        </p:spPr>
        <p:txBody>
          <a:bodyPr wrap="none" rtlCol="0">
            <a:spAutoFit/>
          </a:bodyPr>
          <a:lstStyle/>
          <a:p>
            <a:r>
              <a:rPr lang="en-US" altLang="ko-KR" sz="1500" dirty="0"/>
              <a:t>Delete</a:t>
            </a:r>
            <a:endParaRPr lang="ko-KR" altLang="en-US" sz="1500" dirty="0"/>
          </a:p>
        </p:txBody>
      </p:sp>
      <p:sp>
        <p:nvSpPr>
          <p:cNvPr id="23" name="TextBox 22">
            <a:extLst>
              <a:ext uri="{FF2B5EF4-FFF2-40B4-BE49-F238E27FC236}">
                <a16:creationId xmlns:a16="http://schemas.microsoft.com/office/drawing/2014/main" id="{3297F943-8329-4C19-9643-948EE0A7A0F8}"/>
              </a:ext>
            </a:extLst>
          </p:cNvPr>
          <p:cNvSpPr txBox="1"/>
          <p:nvPr/>
        </p:nvSpPr>
        <p:spPr>
          <a:xfrm>
            <a:off x="815693" y="6454822"/>
            <a:ext cx="656526" cy="323165"/>
          </a:xfrm>
          <a:prstGeom prst="rect">
            <a:avLst/>
          </a:prstGeom>
          <a:noFill/>
          <a:ln>
            <a:solidFill>
              <a:schemeClr val="tx1"/>
            </a:solidFill>
          </a:ln>
        </p:spPr>
        <p:txBody>
          <a:bodyPr wrap="none" rtlCol="0">
            <a:spAutoFit/>
          </a:bodyPr>
          <a:lstStyle/>
          <a:p>
            <a:r>
              <a:rPr lang="en-US" altLang="ko-KR" sz="1500" dirty="0"/>
              <a:t>Reply</a:t>
            </a:r>
            <a:endParaRPr lang="ko-KR" altLang="en-US" sz="1500" dirty="0"/>
          </a:p>
        </p:txBody>
      </p:sp>
      <p:sp>
        <p:nvSpPr>
          <p:cNvPr id="24" name="TextBox 23">
            <a:extLst>
              <a:ext uri="{FF2B5EF4-FFF2-40B4-BE49-F238E27FC236}">
                <a16:creationId xmlns:a16="http://schemas.microsoft.com/office/drawing/2014/main" id="{E01FEFD6-40BD-48C5-BECB-405DF37EA9E8}"/>
              </a:ext>
            </a:extLst>
          </p:cNvPr>
          <p:cNvSpPr txBox="1"/>
          <p:nvPr/>
        </p:nvSpPr>
        <p:spPr>
          <a:xfrm>
            <a:off x="2781074" y="6454822"/>
            <a:ext cx="585417" cy="323165"/>
          </a:xfrm>
          <a:prstGeom prst="rect">
            <a:avLst/>
          </a:prstGeom>
          <a:noFill/>
          <a:ln>
            <a:solidFill>
              <a:schemeClr val="tx1"/>
            </a:solidFill>
          </a:ln>
        </p:spPr>
        <p:txBody>
          <a:bodyPr wrap="none" rtlCol="0">
            <a:spAutoFit/>
          </a:bodyPr>
          <a:lstStyle/>
          <a:p>
            <a:r>
              <a:rPr lang="en-US" altLang="ko-KR" sz="1500" dirty="0"/>
              <a:t>Back</a:t>
            </a:r>
            <a:endParaRPr lang="ko-KR" altLang="en-US" sz="1500" dirty="0"/>
          </a:p>
        </p:txBody>
      </p:sp>
      <p:pic>
        <p:nvPicPr>
          <p:cNvPr id="25" name="그림 24">
            <a:extLst>
              <a:ext uri="{FF2B5EF4-FFF2-40B4-BE49-F238E27FC236}">
                <a16:creationId xmlns:a16="http://schemas.microsoft.com/office/drawing/2014/main" id="{934C0AAB-D023-49DE-A56E-9E23C56A258D}"/>
              </a:ext>
            </a:extLst>
          </p:cNvPr>
          <p:cNvPicPr>
            <a:picLocks noChangeAspect="1"/>
          </p:cNvPicPr>
          <p:nvPr/>
        </p:nvPicPr>
        <p:blipFill>
          <a:blip r:embed="rId4"/>
          <a:stretch>
            <a:fillRect/>
          </a:stretch>
        </p:blipFill>
        <p:spPr>
          <a:xfrm>
            <a:off x="1136813" y="5935959"/>
            <a:ext cx="525164" cy="446390"/>
          </a:xfrm>
          <a:prstGeom prst="rect">
            <a:avLst/>
          </a:prstGeom>
        </p:spPr>
      </p:pic>
      <p:sp>
        <p:nvSpPr>
          <p:cNvPr id="26" name="TextBox 25">
            <a:extLst>
              <a:ext uri="{FF2B5EF4-FFF2-40B4-BE49-F238E27FC236}">
                <a16:creationId xmlns:a16="http://schemas.microsoft.com/office/drawing/2014/main" id="{B11EEB85-0DDA-4D88-AF06-F668F2BFAA4D}"/>
              </a:ext>
            </a:extLst>
          </p:cNvPr>
          <p:cNvSpPr txBox="1"/>
          <p:nvPr/>
        </p:nvSpPr>
        <p:spPr>
          <a:xfrm>
            <a:off x="1567982" y="6003793"/>
            <a:ext cx="974947" cy="307777"/>
          </a:xfrm>
          <a:prstGeom prst="rect">
            <a:avLst/>
          </a:prstGeom>
          <a:noFill/>
        </p:spPr>
        <p:txBody>
          <a:bodyPr wrap="none" rtlCol="0">
            <a:spAutoFit/>
          </a:bodyPr>
          <a:lstStyle/>
          <a:p>
            <a:r>
              <a:rPr lang="en-US" altLang="ko-KR" sz="1400" dirty="0"/>
              <a:t>File name</a:t>
            </a:r>
            <a:endParaRPr lang="ko-KR" altLang="en-US" sz="1400" dirty="0"/>
          </a:p>
        </p:txBody>
      </p:sp>
      <p:sp>
        <p:nvSpPr>
          <p:cNvPr id="27" name="TextBox 26">
            <a:extLst>
              <a:ext uri="{FF2B5EF4-FFF2-40B4-BE49-F238E27FC236}">
                <a16:creationId xmlns:a16="http://schemas.microsoft.com/office/drawing/2014/main" id="{6CCDA036-6A6B-4BF0-9752-C64EC518FE73}"/>
              </a:ext>
            </a:extLst>
          </p:cNvPr>
          <p:cNvSpPr txBox="1"/>
          <p:nvPr/>
        </p:nvSpPr>
        <p:spPr>
          <a:xfrm>
            <a:off x="697775" y="905796"/>
            <a:ext cx="994183" cy="369332"/>
          </a:xfrm>
          <a:prstGeom prst="rect">
            <a:avLst/>
          </a:prstGeom>
          <a:noFill/>
        </p:spPr>
        <p:txBody>
          <a:bodyPr wrap="none" rtlCol="0">
            <a:spAutoFit/>
          </a:bodyPr>
          <a:lstStyle/>
          <a:p>
            <a:r>
              <a:rPr lang="en-US" altLang="ko-KR" dirty="0"/>
              <a:t>View all</a:t>
            </a:r>
            <a:endParaRPr lang="ko-KR" altLang="en-US" dirty="0"/>
          </a:p>
        </p:txBody>
      </p:sp>
      <p:sp>
        <p:nvSpPr>
          <p:cNvPr id="28" name="TextBox 27">
            <a:extLst>
              <a:ext uri="{FF2B5EF4-FFF2-40B4-BE49-F238E27FC236}">
                <a16:creationId xmlns:a16="http://schemas.microsoft.com/office/drawing/2014/main" id="{ABE972B3-8733-4CB5-A17D-3812B4AF9416}"/>
              </a:ext>
            </a:extLst>
          </p:cNvPr>
          <p:cNvSpPr txBox="1"/>
          <p:nvPr/>
        </p:nvSpPr>
        <p:spPr>
          <a:xfrm>
            <a:off x="1882867" y="907029"/>
            <a:ext cx="1931876" cy="369332"/>
          </a:xfrm>
          <a:prstGeom prst="rect">
            <a:avLst/>
          </a:prstGeom>
          <a:noFill/>
        </p:spPr>
        <p:txBody>
          <a:bodyPr wrap="none" rtlCol="0">
            <a:spAutoFit/>
          </a:bodyPr>
          <a:lstStyle/>
          <a:p>
            <a:r>
              <a:rPr lang="en-US" altLang="ko-KR" dirty="0"/>
              <a:t>Unread message</a:t>
            </a:r>
            <a:endParaRPr lang="ko-KR" altLang="en-US" dirty="0"/>
          </a:p>
        </p:txBody>
      </p:sp>
      <p:sp>
        <p:nvSpPr>
          <p:cNvPr id="29" name="TextBox 28">
            <a:extLst>
              <a:ext uri="{FF2B5EF4-FFF2-40B4-BE49-F238E27FC236}">
                <a16:creationId xmlns:a16="http://schemas.microsoft.com/office/drawing/2014/main" id="{9D56BC22-B4D5-4EE0-8A2B-A9B9DE15E231}"/>
              </a:ext>
            </a:extLst>
          </p:cNvPr>
          <p:cNvSpPr txBox="1"/>
          <p:nvPr/>
        </p:nvSpPr>
        <p:spPr>
          <a:xfrm>
            <a:off x="3796897" y="905796"/>
            <a:ext cx="1636987" cy="369332"/>
          </a:xfrm>
          <a:prstGeom prst="rect">
            <a:avLst/>
          </a:prstGeom>
          <a:noFill/>
        </p:spPr>
        <p:txBody>
          <a:bodyPr wrap="none" rtlCol="0">
            <a:spAutoFit/>
          </a:bodyPr>
          <a:lstStyle/>
          <a:p>
            <a:r>
              <a:rPr lang="en-US" altLang="ko-KR" dirty="0"/>
              <a:t>Sent message</a:t>
            </a:r>
            <a:endParaRPr lang="ko-KR" altLang="en-US" dirty="0"/>
          </a:p>
        </p:txBody>
      </p:sp>
      <p:sp>
        <p:nvSpPr>
          <p:cNvPr id="30" name="TextBox 29">
            <a:extLst>
              <a:ext uri="{FF2B5EF4-FFF2-40B4-BE49-F238E27FC236}">
                <a16:creationId xmlns:a16="http://schemas.microsoft.com/office/drawing/2014/main" id="{5D8C18E2-E16C-4721-87A9-2AA83216F51F}"/>
              </a:ext>
            </a:extLst>
          </p:cNvPr>
          <p:cNvSpPr txBox="1"/>
          <p:nvPr/>
        </p:nvSpPr>
        <p:spPr>
          <a:xfrm>
            <a:off x="5445340" y="905796"/>
            <a:ext cx="720838" cy="369332"/>
          </a:xfrm>
          <a:prstGeom prst="rect">
            <a:avLst/>
          </a:prstGeom>
          <a:noFill/>
        </p:spPr>
        <p:txBody>
          <a:bodyPr wrap="none" rtlCol="0">
            <a:spAutoFit/>
          </a:bodyPr>
          <a:lstStyle/>
          <a:p>
            <a:r>
              <a:rPr lang="en-US" altLang="ko-KR" dirty="0"/>
              <a:t>Trash</a:t>
            </a:r>
            <a:endParaRPr lang="ko-KR" altLang="en-US" dirty="0"/>
          </a:p>
        </p:txBody>
      </p:sp>
    </p:spTree>
    <p:extLst>
      <p:ext uri="{BB962C8B-B14F-4D97-AF65-F5344CB8AC3E}">
        <p14:creationId xmlns:p14="http://schemas.microsoft.com/office/powerpoint/2010/main" val="3924234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EBF671D1-8F07-49CF-8F34-519C1524E20F}"/>
              </a:ext>
            </a:extLst>
          </p:cNvPr>
          <p:cNvSpPr/>
          <p:nvPr/>
        </p:nvSpPr>
        <p:spPr>
          <a:xfrm>
            <a:off x="427839" y="176169"/>
            <a:ext cx="2801922" cy="587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solidFill>
                  <a:schemeClr val="tx1"/>
                </a:solidFill>
              </a:rPr>
              <a:t>보낸 메시지 함</a:t>
            </a:r>
          </a:p>
        </p:txBody>
      </p:sp>
      <p:cxnSp>
        <p:nvCxnSpPr>
          <p:cNvPr id="6" name="직선 연결선 5">
            <a:extLst>
              <a:ext uri="{FF2B5EF4-FFF2-40B4-BE49-F238E27FC236}">
                <a16:creationId xmlns:a16="http://schemas.microsoft.com/office/drawing/2014/main" id="{AF1C20AE-E9E7-44F4-957D-C4841CF5D11A}"/>
              </a:ext>
            </a:extLst>
          </p:cNvPr>
          <p:cNvCxnSpPr/>
          <p:nvPr/>
        </p:nvCxnSpPr>
        <p:spPr>
          <a:xfrm>
            <a:off x="5799629" y="3817515"/>
            <a:ext cx="0" cy="187907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7" name="직사각형 6">
            <a:extLst>
              <a:ext uri="{FF2B5EF4-FFF2-40B4-BE49-F238E27FC236}">
                <a16:creationId xmlns:a16="http://schemas.microsoft.com/office/drawing/2014/main" id="{EB62BF3A-3795-4A94-8A5B-71C34613FE06}"/>
              </a:ext>
            </a:extLst>
          </p:cNvPr>
          <p:cNvSpPr/>
          <p:nvPr/>
        </p:nvSpPr>
        <p:spPr>
          <a:xfrm>
            <a:off x="412199" y="1534972"/>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a:extLst>
              <a:ext uri="{FF2B5EF4-FFF2-40B4-BE49-F238E27FC236}">
                <a16:creationId xmlns:a16="http://schemas.microsoft.com/office/drawing/2014/main" id="{F534FBC5-F854-4EED-B62C-B2F2BE007174}"/>
              </a:ext>
            </a:extLst>
          </p:cNvPr>
          <p:cNvSpPr/>
          <p:nvPr/>
        </p:nvSpPr>
        <p:spPr>
          <a:xfrm>
            <a:off x="412412" y="2602468"/>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a:extLst>
              <a:ext uri="{FF2B5EF4-FFF2-40B4-BE49-F238E27FC236}">
                <a16:creationId xmlns:a16="http://schemas.microsoft.com/office/drawing/2014/main" id="{599D2A74-D2A0-4C09-B50B-D25B27672B48}"/>
              </a:ext>
            </a:extLst>
          </p:cNvPr>
          <p:cNvSpPr/>
          <p:nvPr/>
        </p:nvSpPr>
        <p:spPr>
          <a:xfrm>
            <a:off x="412412" y="3305765"/>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Box 13">
            <a:extLst>
              <a:ext uri="{FF2B5EF4-FFF2-40B4-BE49-F238E27FC236}">
                <a16:creationId xmlns:a16="http://schemas.microsoft.com/office/drawing/2014/main" id="{5ED557EA-9DB9-4AA3-BE94-5F77AAEA0FB7}"/>
              </a:ext>
            </a:extLst>
          </p:cNvPr>
          <p:cNvSpPr txBox="1"/>
          <p:nvPr/>
        </p:nvSpPr>
        <p:spPr>
          <a:xfrm>
            <a:off x="722105" y="1443863"/>
            <a:ext cx="854401" cy="369332"/>
          </a:xfrm>
          <a:prstGeom prst="rect">
            <a:avLst/>
          </a:prstGeom>
          <a:noFill/>
        </p:spPr>
        <p:txBody>
          <a:bodyPr wrap="none" rtlCol="0">
            <a:spAutoFit/>
          </a:bodyPr>
          <a:lstStyle/>
          <a:p>
            <a:r>
              <a:rPr lang="en-US" altLang="ko-KR" dirty="0"/>
              <a:t>Delete</a:t>
            </a:r>
            <a:endParaRPr lang="ko-KR" altLang="en-US" dirty="0"/>
          </a:p>
        </p:txBody>
      </p:sp>
      <p:cxnSp>
        <p:nvCxnSpPr>
          <p:cNvPr id="16" name="직선 연결선 15">
            <a:extLst>
              <a:ext uri="{FF2B5EF4-FFF2-40B4-BE49-F238E27FC236}">
                <a16:creationId xmlns:a16="http://schemas.microsoft.com/office/drawing/2014/main" id="{6A9EC8AC-0289-475B-B4DF-9C614F984542}"/>
              </a:ext>
            </a:extLst>
          </p:cNvPr>
          <p:cNvCxnSpPr>
            <a:cxnSpLocks/>
          </p:cNvCxnSpPr>
          <p:nvPr/>
        </p:nvCxnSpPr>
        <p:spPr>
          <a:xfrm>
            <a:off x="372389" y="1813195"/>
            <a:ext cx="103184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직선 연결선 16">
            <a:extLst>
              <a:ext uri="{FF2B5EF4-FFF2-40B4-BE49-F238E27FC236}">
                <a16:creationId xmlns:a16="http://schemas.microsoft.com/office/drawing/2014/main" id="{7E56C4FF-660D-4338-B641-731F03F29AAC}"/>
              </a:ext>
            </a:extLst>
          </p:cNvPr>
          <p:cNvCxnSpPr>
            <a:cxnSpLocks/>
          </p:cNvCxnSpPr>
          <p:nvPr/>
        </p:nvCxnSpPr>
        <p:spPr>
          <a:xfrm>
            <a:off x="372389" y="2350316"/>
            <a:ext cx="10318459"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C458EE9-F8D4-4544-85F5-1495545EC88D}"/>
              </a:ext>
            </a:extLst>
          </p:cNvPr>
          <p:cNvSpPr txBox="1"/>
          <p:nvPr/>
        </p:nvSpPr>
        <p:spPr>
          <a:xfrm>
            <a:off x="1612168" y="1923425"/>
            <a:ext cx="420243" cy="369332"/>
          </a:xfrm>
          <a:prstGeom prst="rect">
            <a:avLst/>
          </a:prstGeom>
          <a:noFill/>
        </p:spPr>
        <p:txBody>
          <a:bodyPr wrap="none" rtlCol="0">
            <a:spAutoFit/>
          </a:bodyPr>
          <a:lstStyle/>
          <a:p>
            <a:r>
              <a:rPr lang="en-US" altLang="ko-KR" dirty="0"/>
              <a:t>To</a:t>
            </a:r>
            <a:endParaRPr lang="ko-KR" altLang="en-US" dirty="0"/>
          </a:p>
        </p:txBody>
      </p:sp>
      <p:pic>
        <p:nvPicPr>
          <p:cNvPr id="19" name="그림 18">
            <a:extLst>
              <a:ext uri="{FF2B5EF4-FFF2-40B4-BE49-F238E27FC236}">
                <a16:creationId xmlns:a16="http://schemas.microsoft.com/office/drawing/2014/main" id="{A21D67E1-BC3B-44CA-9444-D769EF0A6875}"/>
              </a:ext>
            </a:extLst>
          </p:cNvPr>
          <p:cNvPicPr>
            <a:picLocks noChangeAspect="1"/>
          </p:cNvPicPr>
          <p:nvPr/>
        </p:nvPicPr>
        <p:blipFill>
          <a:blip r:embed="rId2"/>
          <a:stretch>
            <a:fillRect/>
          </a:stretch>
        </p:blipFill>
        <p:spPr>
          <a:xfrm>
            <a:off x="875797" y="1884896"/>
            <a:ext cx="525164" cy="446390"/>
          </a:xfrm>
          <a:prstGeom prst="rect">
            <a:avLst/>
          </a:prstGeom>
        </p:spPr>
      </p:pic>
      <p:sp>
        <p:nvSpPr>
          <p:cNvPr id="20" name="TextBox 19">
            <a:extLst>
              <a:ext uri="{FF2B5EF4-FFF2-40B4-BE49-F238E27FC236}">
                <a16:creationId xmlns:a16="http://schemas.microsoft.com/office/drawing/2014/main" id="{237C700C-6473-405B-AAE5-317B73ED9A1C}"/>
              </a:ext>
            </a:extLst>
          </p:cNvPr>
          <p:cNvSpPr txBox="1"/>
          <p:nvPr/>
        </p:nvSpPr>
        <p:spPr>
          <a:xfrm>
            <a:off x="3032451" y="1923424"/>
            <a:ext cx="623889" cy="369332"/>
          </a:xfrm>
          <a:prstGeom prst="rect">
            <a:avLst/>
          </a:prstGeom>
          <a:noFill/>
        </p:spPr>
        <p:txBody>
          <a:bodyPr wrap="none" rtlCol="0">
            <a:spAutoFit/>
          </a:bodyPr>
          <a:lstStyle/>
          <a:p>
            <a:r>
              <a:rPr lang="en-US" altLang="ko-KR" dirty="0"/>
              <a:t>Title</a:t>
            </a:r>
            <a:endParaRPr lang="ko-KR" altLang="en-US" dirty="0"/>
          </a:p>
        </p:txBody>
      </p:sp>
      <p:sp>
        <p:nvSpPr>
          <p:cNvPr id="21" name="TextBox 20">
            <a:extLst>
              <a:ext uri="{FF2B5EF4-FFF2-40B4-BE49-F238E27FC236}">
                <a16:creationId xmlns:a16="http://schemas.microsoft.com/office/drawing/2014/main" id="{6550A177-29AD-4D97-B172-2E42375668F9}"/>
              </a:ext>
            </a:extLst>
          </p:cNvPr>
          <p:cNvSpPr txBox="1"/>
          <p:nvPr/>
        </p:nvSpPr>
        <p:spPr>
          <a:xfrm>
            <a:off x="7781597" y="1925474"/>
            <a:ext cx="671659" cy="369332"/>
          </a:xfrm>
          <a:prstGeom prst="rect">
            <a:avLst/>
          </a:prstGeom>
          <a:noFill/>
        </p:spPr>
        <p:txBody>
          <a:bodyPr wrap="none" rtlCol="0">
            <a:spAutoFit/>
          </a:bodyPr>
          <a:lstStyle/>
          <a:p>
            <a:r>
              <a:rPr lang="en-US" altLang="ko-KR" dirty="0"/>
              <a:t>Date</a:t>
            </a:r>
            <a:endParaRPr lang="ko-KR" altLang="en-US" dirty="0"/>
          </a:p>
        </p:txBody>
      </p:sp>
      <p:sp>
        <p:nvSpPr>
          <p:cNvPr id="23" name="TextBox 22">
            <a:extLst>
              <a:ext uri="{FF2B5EF4-FFF2-40B4-BE49-F238E27FC236}">
                <a16:creationId xmlns:a16="http://schemas.microsoft.com/office/drawing/2014/main" id="{C18B2E97-B55A-4D4F-A165-C04B0A899F18}"/>
              </a:ext>
            </a:extLst>
          </p:cNvPr>
          <p:cNvSpPr txBox="1"/>
          <p:nvPr/>
        </p:nvSpPr>
        <p:spPr>
          <a:xfrm>
            <a:off x="1612168" y="2516627"/>
            <a:ext cx="1338828" cy="369332"/>
          </a:xfrm>
          <a:prstGeom prst="rect">
            <a:avLst/>
          </a:prstGeom>
          <a:noFill/>
        </p:spPr>
        <p:txBody>
          <a:bodyPr wrap="none" rtlCol="0">
            <a:spAutoFit/>
          </a:bodyPr>
          <a:lstStyle/>
          <a:p>
            <a:r>
              <a:rPr lang="ko-KR" altLang="en-US"/>
              <a:t>영문기업명</a:t>
            </a:r>
          </a:p>
        </p:txBody>
      </p:sp>
      <p:sp>
        <p:nvSpPr>
          <p:cNvPr id="24" name="TextBox 23">
            <a:extLst>
              <a:ext uri="{FF2B5EF4-FFF2-40B4-BE49-F238E27FC236}">
                <a16:creationId xmlns:a16="http://schemas.microsoft.com/office/drawing/2014/main" id="{95B047A7-07AD-45C1-A765-38D948950C86}"/>
              </a:ext>
            </a:extLst>
          </p:cNvPr>
          <p:cNvSpPr txBox="1"/>
          <p:nvPr/>
        </p:nvSpPr>
        <p:spPr>
          <a:xfrm>
            <a:off x="3032450" y="2516627"/>
            <a:ext cx="1189749" cy="369332"/>
          </a:xfrm>
          <a:prstGeom prst="rect">
            <a:avLst/>
          </a:prstGeom>
          <a:noFill/>
        </p:spPr>
        <p:txBody>
          <a:bodyPr wrap="none" rtlCol="0">
            <a:spAutoFit/>
          </a:bodyPr>
          <a:lstStyle/>
          <a:p>
            <a:r>
              <a:rPr lang="ko-KR" altLang="en-US" dirty="0"/>
              <a:t>영문 제목</a:t>
            </a:r>
          </a:p>
        </p:txBody>
      </p:sp>
      <p:sp>
        <p:nvSpPr>
          <p:cNvPr id="25" name="TextBox 24">
            <a:extLst>
              <a:ext uri="{FF2B5EF4-FFF2-40B4-BE49-F238E27FC236}">
                <a16:creationId xmlns:a16="http://schemas.microsoft.com/office/drawing/2014/main" id="{144CEBFE-5659-4DCA-A335-9B2824FA9574}"/>
              </a:ext>
            </a:extLst>
          </p:cNvPr>
          <p:cNvSpPr txBox="1"/>
          <p:nvPr/>
        </p:nvSpPr>
        <p:spPr>
          <a:xfrm>
            <a:off x="7784134" y="2516627"/>
            <a:ext cx="1386918" cy="369332"/>
          </a:xfrm>
          <a:prstGeom prst="rect">
            <a:avLst/>
          </a:prstGeom>
          <a:noFill/>
        </p:spPr>
        <p:txBody>
          <a:bodyPr wrap="none" rtlCol="0">
            <a:spAutoFit/>
          </a:bodyPr>
          <a:lstStyle/>
          <a:p>
            <a:r>
              <a:rPr lang="en-US" altLang="ko-KR" dirty="0"/>
              <a:t>2019-05-23</a:t>
            </a:r>
            <a:endParaRPr lang="ko-KR" altLang="en-US" dirty="0"/>
          </a:p>
        </p:txBody>
      </p:sp>
      <p:pic>
        <p:nvPicPr>
          <p:cNvPr id="26" name="그림 25">
            <a:extLst>
              <a:ext uri="{FF2B5EF4-FFF2-40B4-BE49-F238E27FC236}">
                <a16:creationId xmlns:a16="http://schemas.microsoft.com/office/drawing/2014/main" id="{0075441E-DF3A-47DC-86D4-13F07CE7584E}"/>
              </a:ext>
            </a:extLst>
          </p:cNvPr>
          <p:cNvPicPr>
            <a:picLocks noChangeAspect="1"/>
          </p:cNvPicPr>
          <p:nvPr/>
        </p:nvPicPr>
        <p:blipFill>
          <a:blip r:embed="rId2"/>
          <a:stretch>
            <a:fillRect/>
          </a:stretch>
        </p:blipFill>
        <p:spPr>
          <a:xfrm>
            <a:off x="875797" y="3148365"/>
            <a:ext cx="525164" cy="446390"/>
          </a:xfrm>
          <a:prstGeom prst="rect">
            <a:avLst/>
          </a:prstGeom>
        </p:spPr>
      </p:pic>
      <p:sp>
        <p:nvSpPr>
          <p:cNvPr id="29" name="TextBox 28">
            <a:extLst>
              <a:ext uri="{FF2B5EF4-FFF2-40B4-BE49-F238E27FC236}">
                <a16:creationId xmlns:a16="http://schemas.microsoft.com/office/drawing/2014/main" id="{B74613CA-50DA-4307-8819-D3F50D81A9AD}"/>
              </a:ext>
            </a:extLst>
          </p:cNvPr>
          <p:cNvSpPr txBox="1"/>
          <p:nvPr/>
        </p:nvSpPr>
        <p:spPr>
          <a:xfrm>
            <a:off x="1612168" y="3181770"/>
            <a:ext cx="1338828" cy="369332"/>
          </a:xfrm>
          <a:prstGeom prst="rect">
            <a:avLst/>
          </a:prstGeom>
          <a:noFill/>
        </p:spPr>
        <p:txBody>
          <a:bodyPr wrap="none" rtlCol="0">
            <a:spAutoFit/>
          </a:bodyPr>
          <a:lstStyle/>
          <a:p>
            <a:r>
              <a:rPr lang="ko-KR" altLang="en-US"/>
              <a:t>영문기업명</a:t>
            </a:r>
          </a:p>
        </p:txBody>
      </p:sp>
      <p:sp>
        <p:nvSpPr>
          <p:cNvPr id="30" name="TextBox 29">
            <a:extLst>
              <a:ext uri="{FF2B5EF4-FFF2-40B4-BE49-F238E27FC236}">
                <a16:creationId xmlns:a16="http://schemas.microsoft.com/office/drawing/2014/main" id="{F1932510-16AD-4F42-9A84-9E546108430B}"/>
              </a:ext>
            </a:extLst>
          </p:cNvPr>
          <p:cNvSpPr txBox="1"/>
          <p:nvPr/>
        </p:nvSpPr>
        <p:spPr>
          <a:xfrm>
            <a:off x="3032450" y="3181769"/>
            <a:ext cx="1189749" cy="369332"/>
          </a:xfrm>
          <a:prstGeom prst="rect">
            <a:avLst/>
          </a:prstGeom>
          <a:noFill/>
        </p:spPr>
        <p:txBody>
          <a:bodyPr wrap="none" rtlCol="0">
            <a:spAutoFit/>
          </a:bodyPr>
          <a:lstStyle/>
          <a:p>
            <a:r>
              <a:rPr lang="ko-KR" altLang="en-US" dirty="0"/>
              <a:t>영문 제목</a:t>
            </a:r>
          </a:p>
        </p:txBody>
      </p:sp>
      <p:sp>
        <p:nvSpPr>
          <p:cNvPr id="31" name="TextBox 30">
            <a:extLst>
              <a:ext uri="{FF2B5EF4-FFF2-40B4-BE49-F238E27FC236}">
                <a16:creationId xmlns:a16="http://schemas.microsoft.com/office/drawing/2014/main" id="{BAEB0DD5-25DD-4AA5-955D-2D01B46BFDBB}"/>
              </a:ext>
            </a:extLst>
          </p:cNvPr>
          <p:cNvSpPr txBox="1"/>
          <p:nvPr/>
        </p:nvSpPr>
        <p:spPr>
          <a:xfrm>
            <a:off x="7784134" y="3181769"/>
            <a:ext cx="1386918" cy="369332"/>
          </a:xfrm>
          <a:prstGeom prst="rect">
            <a:avLst/>
          </a:prstGeom>
          <a:noFill/>
        </p:spPr>
        <p:txBody>
          <a:bodyPr wrap="none" rtlCol="0">
            <a:spAutoFit/>
          </a:bodyPr>
          <a:lstStyle/>
          <a:p>
            <a:r>
              <a:rPr lang="en-US" altLang="ko-KR" dirty="0"/>
              <a:t>2019-05-23</a:t>
            </a:r>
            <a:endParaRPr lang="ko-KR" altLang="en-US" dirty="0"/>
          </a:p>
        </p:txBody>
      </p:sp>
      <p:sp>
        <p:nvSpPr>
          <p:cNvPr id="37" name="TextBox 36">
            <a:extLst>
              <a:ext uri="{FF2B5EF4-FFF2-40B4-BE49-F238E27FC236}">
                <a16:creationId xmlns:a16="http://schemas.microsoft.com/office/drawing/2014/main" id="{384649A2-8A14-45F3-A9D6-F4521E928851}"/>
              </a:ext>
            </a:extLst>
          </p:cNvPr>
          <p:cNvSpPr txBox="1"/>
          <p:nvPr/>
        </p:nvSpPr>
        <p:spPr>
          <a:xfrm>
            <a:off x="1636506" y="1443863"/>
            <a:ext cx="749949" cy="369332"/>
          </a:xfrm>
          <a:prstGeom prst="rect">
            <a:avLst/>
          </a:prstGeom>
          <a:noFill/>
        </p:spPr>
        <p:txBody>
          <a:bodyPr wrap="none" rtlCol="0">
            <a:spAutoFit/>
          </a:bodyPr>
          <a:lstStyle/>
          <a:p>
            <a:r>
              <a:rPr lang="en-US" altLang="ko-KR" dirty="0"/>
              <a:t>Reply</a:t>
            </a:r>
            <a:endParaRPr lang="ko-KR" altLang="en-US" dirty="0"/>
          </a:p>
        </p:txBody>
      </p:sp>
      <p:pic>
        <p:nvPicPr>
          <p:cNvPr id="38" name="그림 37">
            <a:extLst>
              <a:ext uri="{FF2B5EF4-FFF2-40B4-BE49-F238E27FC236}">
                <a16:creationId xmlns:a16="http://schemas.microsoft.com/office/drawing/2014/main" id="{508FC441-1C04-41D1-86FF-F1A53A2EF738}"/>
              </a:ext>
            </a:extLst>
          </p:cNvPr>
          <p:cNvPicPr>
            <a:picLocks noChangeAspect="1"/>
          </p:cNvPicPr>
          <p:nvPr/>
        </p:nvPicPr>
        <p:blipFill>
          <a:blip r:embed="rId3"/>
          <a:stretch>
            <a:fillRect/>
          </a:stretch>
        </p:blipFill>
        <p:spPr>
          <a:xfrm>
            <a:off x="3995805" y="1459685"/>
            <a:ext cx="668474" cy="324407"/>
          </a:xfrm>
          <a:prstGeom prst="rect">
            <a:avLst/>
          </a:prstGeom>
        </p:spPr>
      </p:pic>
      <p:sp>
        <p:nvSpPr>
          <p:cNvPr id="32" name="TextBox 31">
            <a:extLst>
              <a:ext uri="{FF2B5EF4-FFF2-40B4-BE49-F238E27FC236}">
                <a16:creationId xmlns:a16="http://schemas.microsoft.com/office/drawing/2014/main" id="{1DE1FFE0-DF36-4079-9711-DAF3BAE09F3A}"/>
              </a:ext>
            </a:extLst>
          </p:cNvPr>
          <p:cNvSpPr txBox="1"/>
          <p:nvPr/>
        </p:nvSpPr>
        <p:spPr>
          <a:xfrm>
            <a:off x="697775" y="905796"/>
            <a:ext cx="994183" cy="369332"/>
          </a:xfrm>
          <a:prstGeom prst="rect">
            <a:avLst/>
          </a:prstGeom>
          <a:noFill/>
        </p:spPr>
        <p:txBody>
          <a:bodyPr wrap="none" rtlCol="0">
            <a:spAutoFit/>
          </a:bodyPr>
          <a:lstStyle/>
          <a:p>
            <a:r>
              <a:rPr lang="en-US" altLang="ko-KR" dirty="0"/>
              <a:t>View all</a:t>
            </a:r>
            <a:endParaRPr lang="ko-KR" altLang="en-US" dirty="0"/>
          </a:p>
        </p:txBody>
      </p:sp>
      <p:sp>
        <p:nvSpPr>
          <p:cNvPr id="33" name="TextBox 32">
            <a:extLst>
              <a:ext uri="{FF2B5EF4-FFF2-40B4-BE49-F238E27FC236}">
                <a16:creationId xmlns:a16="http://schemas.microsoft.com/office/drawing/2014/main" id="{024336ED-2D45-4031-8577-F227491774D7}"/>
              </a:ext>
            </a:extLst>
          </p:cNvPr>
          <p:cNvSpPr txBox="1"/>
          <p:nvPr/>
        </p:nvSpPr>
        <p:spPr>
          <a:xfrm>
            <a:off x="1790588" y="907029"/>
            <a:ext cx="1931876" cy="369332"/>
          </a:xfrm>
          <a:prstGeom prst="rect">
            <a:avLst/>
          </a:prstGeom>
          <a:noFill/>
        </p:spPr>
        <p:txBody>
          <a:bodyPr wrap="none" rtlCol="0">
            <a:spAutoFit/>
          </a:bodyPr>
          <a:lstStyle/>
          <a:p>
            <a:r>
              <a:rPr lang="en-US" altLang="ko-KR" dirty="0"/>
              <a:t>Unread message</a:t>
            </a:r>
            <a:endParaRPr lang="ko-KR" altLang="en-US" dirty="0"/>
          </a:p>
        </p:txBody>
      </p:sp>
      <p:sp>
        <p:nvSpPr>
          <p:cNvPr id="34" name="TextBox 33">
            <a:extLst>
              <a:ext uri="{FF2B5EF4-FFF2-40B4-BE49-F238E27FC236}">
                <a16:creationId xmlns:a16="http://schemas.microsoft.com/office/drawing/2014/main" id="{DD6AC8FC-1CC9-47DC-A413-F91E80151D73}"/>
              </a:ext>
            </a:extLst>
          </p:cNvPr>
          <p:cNvSpPr txBox="1"/>
          <p:nvPr/>
        </p:nvSpPr>
        <p:spPr>
          <a:xfrm>
            <a:off x="3796897" y="905796"/>
            <a:ext cx="1636987" cy="369332"/>
          </a:xfrm>
          <a:prstGeom prst="rect">
            <a:avLst/>
          </a:prstGeom>
          <a:noFill/>
        </p:spPr>
        <p:txBody>
          <a:bodyPr wrap="none" rtlCol="0">
            <a:spAutoFit/>
          </a:bodyPr>
          <a:lstStyle/>
          <a:p>
            <a:r>
              <a:rPr lang="en-US" altLang="ko-KR" dirty="0"/>
              <a:t>Sent message</a:t>
            </a:r>
            <a:endParaRPr lang="ko-KR" altLang="en-US" dirty="0"/>
          </a:p>
        </p:txBody>
      </p:sp>
      <p:cxnSp>
        <p:nvCxnSpPr>
          <p:cNvPr id="36" name="직선 연결선 35">
            <a:extLst>
              <a:ext uri="{FF2B5EF4-FFF2-40B4-BE49-F238E27FC236}">
                <a16:creationId xmlns:a16="http://schemas.microsoft.com/office/drawing/2014/main" id="{1516A8B9-27A6-489E-8C6D-9201AF3B5CAD}"/>
              </a:ext>
            </a:extLst>
          </p:cNvPr>
          <p:cNvCxnSpPr>
            <a:cxnSpLocks/>
          </p:cNvCxnSpPr>
          <p:nvPr/>
        </p:nvCxnSpPr>
        <p:spPr>
          <a:xfrm>
            <a:off x="369115" y="1300294"/>
            <a:ext cx="10318459"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0CAAB7C-1A26-4C8F-BA60-53B9FDC78CC6}"/>
              </a:ext>
            </a:extLst>
          </p:cNvPr>
          <p:cNvSpPr txBox="1"/>
          <p:nvPr/>
        </p:nvSpPr>
        <p:spPr>
          <a:xfrm>
            <a:off x="9341286" y="912943"/>
            <a:ext cx="1601721" cy="323165"/>
          </a:xfrm>
          <a:prstGeom prst="rect">
            <a:avLst/>
          </a:prstGeom>
          <a:noFill/>
          <a:ln>
            <a:solidFill>
              <a:schemeClr val="tx1"/>
            </a:solidFill>
          </a:ln>
        </p:spPr>
        <p:txBody>
          <a:bodyPr wrap="none" rtlCol="0">
            <a:spAutoFit/>
          </a:bodyPr>
          <a:lstStyle/>
          <a:p>
            <a:r>
              <a:rPr lang="en-US" altLang="ko-KR" sz="1500" dirty="0"/>
              <a:t>+ New message</a:t>
            </a:r>
            <a:endParaRPr lang="ko-KR" altLang="en-US" sz="1500" dirty="0"/>
          </a:p>
        </p:txBody>
      </p:sp>
      <p:cxnSp>
        <p:nvCxnSpPr>
          <p:cNvPr id="43" name="직선 화살표 연결선 42">
            <a:extLst>
              <a:ext uri="{FF2B5EF4-FFF2-40B4-BE49-F238E27FC236}">
                <a16:creationId xmlns:a16="http://schemas.microsoft.com/office/drawing/2014/main" id="{4EE17C71-00FC-4DE9-99F5-2CE43A8E3FD7}"/>
              </a:ext>
            </a:extLst>
          </p:cNvPr>
          <p:cNvCxnSpPr>
            <a:cxnSpLocks/>
            <a:endCxn id="42" idx="1"/>
          </p:cNvCxnSpPr>
          <p:nvPr/>
        </p:nvCxnSpPr>
        <p:spPr>
          <a:xfrm>
            <a:off x="8214130" y="685684"/>
            <a:ext cx="1127156" cy="388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2A9D525-8FE4-4DCB-A9D1-D681ABB0B4C2}"/>
              </a:ext>
            </a:extLst>
          </p:cNvPr>
          <p:cNvSpPr txBox="1"/>
          <p:nvPr/>
        </p:nvSpPr>
        <p:spPr>
          <a:xfrm>
            <a:off x="7006951" y="331026"/>
            <a:ext cx="1651414" cy="923330"/>
          </a:xfrm>
          <a:prstGeom prst="rect">
            <a:avLst/>
          </a:prstGeom>
          <a:noFill/>
          <a:ln>
            <a:solidFill>
              <a:schemeClr val="tx1"/>
            </a:solidFill>
          </a:ln>
        </p:spPr>
        <p:txBody>
          <a:bodyPr wrap="square" rtlCol="0">
            <a:spAutoFit/>
          </a:bodyPr>
          <a:lstStyle/>
          <a:p>
            <a:r>
              <a:rPr lang="ko-KR" altLang="en-US" dirty="0"/>
              <a:t>메시지 보내기 창으로 이동</a:t>
            </a:r>
            <a:endParaRPr lang="en-US" altLang="ko-KR" dirty="0"/>
          </a:p>
          <a:p>
            <a:r>
              <a:rPr lang="en-US" altLang="ko-KR" dirty="0"/>
              <a:t>P97</a:t>
            </a:r>
            <a:endParaRPr lang="ko-KR" altLang="en-US" dirty="0"/>
          </a:p>
        </p:txBody>
      </p:sp>
      <p:sp>
        <p:nvSpPr>
          <p:cNvPr id="45" name="TextBox 44">
            <a:extLst>
              <a:ext uri="{FF2B5EF4-FFF2-40B4-BE49-F238E27FC236}">
                <a16:creationId xmlns:a16="http://schemas.microsoft.com/office/drawing/2014/main" id="{371468A6-2019-47AF-8F21-4FEA36FA47A8}"/>
              </a:ext>
            </a:extLst>
          </p:cNvPr>
          <p:cNvSpPr txBox="1"/>
          <p:nvPr/>
        </p:nvSpPr>
        <p:spPr>
          <a:xfrm>
            <a:off x="5445340" y="905796"/>
            <a:ext cx="720838" cy="369332"/>
          </a:xfrm>
          <a:prstGeom prst="rect">
            <a:avLst/>
          </a:prstGeom>
          <a:noFill/>
        </p:spPr>
        <p:txBody>
          <a:bodyPr wrap="none" rtlCol="0">
            <a:spAutoFit/>
          </a:bodyPr>
          <a:lstStyle/>
          <a:p>
            <a:r>
              <a:rPr lang="en-US" altLang="ko-KR" dirty="0"/>
              <a:t>Trash</a:t>
            </a:r>
            <a:endParaRPr lang="ko-KR" altLang="en-US" dirty="0"/>
          </a:p>
        </p:txBody>
      </p:sp>
      <p:sp>
        <p:nvSpPr>
          <p:cNvPr id="46" name="TextBox 45">
            <a:extLst>
              <a:ext uri="{FF2B5EF4-FFF2-40B4-BE49-F238E27FC236}">
                <a16:creationId xmlns:a16="http://schemas.microsoft.com/office/drawing/2014/main" id="{6D24EF08-4C69-4FA7-BA9B-4F20C212C936}"/>
              </a:ext>
            </a:extLst>
          </p:cNvPr>
          <p:cNvSpPr txBox="1"/>
          <p:nvPr/>
        </p:nvSpPr>
        <p:spPr>
          <a:xfrm>
            <a:off x="2576021" y="1437222"/>
            <a:ext cx="937501" cy="369332"/>
          </a:xfrm>
          <a:prstGeom prst="rect">
            <a:avLst/>
          </a:prstGeom>
          <a:noFill/>
        </p:spPr>
        <p:txBody>
          <a:bodyPr wrap="none" rtlCol="0">
            <a:spAutoFit/>
          </a:bodyPr>
          <a:lstStyle/>
          <a:p>
            <a:r>
              <a:rPr lang="en-US" altLang="ko-KR" dirty="0"/>
              <a:t>Resend</a:t>
            </a:r>
            <a:endParaRPr lang="ko-KR" altLang="en-US" dirty="0"/>
          </a:p>
        </p:txBody>
      </p:sp>
    </p:spTree>
    <p:extLst>
      <p:ext uri="{BB962C8B-B14F-4D97-AF65-F5344CB8AC3E}">
        <p14:creationId xmlns:p14="http://schemas.microsoft.com/office/powerpoint/2010/main" val="32318650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EBF671D1-8F07-49CF-8F34-519C1524E20F}"/>
              </a:ext>
            </a:extLst>
          </p:cNvPr>
          <p:cNvSpPr/>
          <p:nvPr/>
        </p:nvSpPr>
        <p:spPr>
          <a:xfrm>
            <a:off x="427839" y="176169"/>
            <a:ext cx="2801922" cy="587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solidFill>
                  <a:schemeClr val="tx1"/>
                </a:solidFill>
              </a:rPr>
              <a:t>보낸 메시지</a:t>
            </a:r>
          </a:p>
        </p:txBody>
      </p:sp>
      <p:cxnSp>
        <p:nvCxnSpPr>
          <p:cNvPr id="7" name="직선 연결선 6">
            <a:extLst>
              <a:ext uri="{FF2B5EF4-FFF2-40B4-BE49-F238E27FC236}">
                <a16:creationId xmlns:a16="http://schemas.microsoft.com/office/drawing/2014/main" id="{B6F2A9CF-8C3F-4F4C-9581-4DBA7B59C90E}"/>
              </a:ext>
            </a:extLst>
          </p:cNvPr>
          <p:cNvCxnSpPr>
            <a:cxnSpLocks/>
          </p:cNvCxnSpPr>
          <p:nvPr/>
        </p:nvCxnSpPr>
        <p:spPr>
          <a:xfrm>
            <a:off x="369115" y="1946247"/>
            <a:ext cx="10318459"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B4D9ED5-C793-496E-B013-94A58B8AED86}"/>
              </a:ext>
            </a:extLst>
          </p:cNvPr>
          <p:cNvSpPr txBox="1"/>
          <p:nvPr/>
        </p:nvSpPr>
        <p:spPr>
          <a:xfrm>
            <a:off x="1967364" y="1543575"/>
            <a:ext cx="742511" cy="323165"/>
          </a:xfrm>
          <a:prstGeom prst="rect">
            <a:avLst/>
          </a:prstGeom>
          <a:noFill/>
          <a:ln>
            <a:solidFill>
              <a:schemeClr val="tx1"/>
            </a:solidFill>
          </a:ln>
        </p:spPr>
        <p:txBody>
          <a:bodyPr wrap="none" rtlCol="0">
            <a:spAutoFit/>
          </a:bodyPr>
          <a:lstStyle/>
          <a:p>
            <a:r>
              <a:rPr lang="en-US" altLang="ko-KR" sz="1500" dirty="0"/>
              <a:t>Delete</a:t>
            </a:r>
            <a:endParaRPr lang="ko-KR" altLang="en-US" sz="1500" dirty="0"/>
          </a:p>
        </p:txBody>
      </p:sp>
      <p:sp>
        <p:nvSpPr>
          <p:cNvPr id="9" name="TextBox 8">
            <a:extLst>
              <a:ext uri="{FF2B5EF4-FFF2-40B4-BE49-F238E27FC236}">
                <a16:creationId xmlns:a16="http://schemas.microsoft.com/office/drawing/2014/main" id="{5FDDE4F6-F885-4E77-B092-7EC8EDC9A55E}"/>
              </a:ext>
            </a:extLst>
          </p:cNvPr>
          <p:cNvSpPr txBox="1"/>
          <p:nvPr/>
        </p:nvSpPr>
        <p:spPr>
          <a:xfrm>
            <a:off x="811078" y="1543575"/>
            <a:ext cx="656526" cy="323165"/>
          </a:xfrm>
          <a:prstGeom prst="rect">
            <a:avLst/>
          </a:prstGeom>
          <a:noFill/>
          <a:ln>
            <a:solidFill>
              <a:schemeClr val="tx1"/>
            </a:solidFill>
          </a:ln>
        </p:spPr>
        <p:txBody>
          <a:bodyPr wrap="none" rtlCol="0">
            <a:spAutoFit/>
          </a:bodyPr>
          <a:lstStyle/>
          <a:p>
            <a:r>
              <a:rPr lang="en-US" altLang="ko-KR" sz="1500" dirty="0"/>
              <a:t>Reply</a:t>
            </a:r>
            <a:endParaRPr lang="ko-KR" altLang="en-US" sz="1500" dirty="0"/>
          </a:p>
        </p:txBody>
      </p:sp>
      <p:pic>
        <p:nvPicPr>
          <p:cNvPr id="3" name="그림 2">
            <a:extLst>
              <a:ext uri="{FF2B5EF4-FFF2-40B4-BE49-F238E27FC236}">
                <a16:creationId xmlns:a16="http://schemas.microsoft.com/office/drawing/2014/main" id="{525EA04D-CAAE-41AB-A686-C0A1DAB0B2A6}"/>
              </a:ext>
            </a:extLst>
          </p:cNvPr>
          <p:cNvPicPr>
            <a:picLocks noChangeAspect="1"/>
          </p:cNvPicPr>
          <p:nvPr/>
        </p:nvPicPr>
        <p:blipFill>
          <a:blip r:embed="rId2"/>
          <a:stretch>
            <a:fillRect/>
          </a:stretch>
        </p:blipFill>
        <p:spPr>
          <a:xfrm>
            <a:off x="2779400" y="1543575"/>
            <a:ext cx="668474" cy="324407"/>
          </a:xfrm>
          <a:prstGeom prst="rect">
            <a:avLst/>
          </a:prstGeom>
        </p:spPr>
      </p:pic>
      <p:pic>
        <p:nvPicPr>
          <p:cNvPr id="4" name="그림 3">
            <a:extLst>
              <a:ext uri="{FF2B5EF4-FFF2-40B4-BE49-F238E27FC236}">
                <a16:creationId xmlns:a16="http://schemas.microsoft.com/office/drawing/2014/main" id="{53370C80-B80C-498A-A0C1-34B4273CBDDF}"/>
              </a:ext>
            </a:extLst>
          </p:cNvPr>
          <p:cNvPicPr>
            <a:picLocks noChangeAspect="1"/>
          </p:cNvPicPr>
          <p:nvPr/>
        </p:nvPicPr>
        <p:blipFill>
          <a:blip r:embed="rId3"/>
          <a:stretch>
            <a:fillRect/>
          </a:stretch>
        </p:blipFill>
        <p:spPr>
          <a:xfrm>
            <a:off x="8162486" y="4017485"/>
            <a:ext cx="3872743" cy="2757979"/>
          </a:xfrm>
          <a:prstGeom prst="rect">
            <a:avLst/>
          </a:prstGeom>
        </p:spPr>
      </p:pic>
      <p:sp>
        <p:nvSpPr>
          <p:cNvPr id="19" name="순서도: 처리 18">
            <a:extLst>
              <a:ext uri="{FF2B5EF4-FFF2-40B4-BE49-F238E27FC236}">
                <a16:creationId xmlns:a16="http://schemas.microsoft.com/office/drawing/2014/main" id="{272C4B3E-4262-49AF-A2F4-E174E561AADA}"/>
              </a:ext>
            </a:extLst>
          </p:cNvPr>
          <p:cNvSpPr/>
          <p:nvPr/>
        </p:nvSpPr>
        <p:spPr>
          <a:xfrm>
            <a:off x="1199626" y="3458030"/>
            <a:ext cx="6727970" cy="2452762"/>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20" name="TextBox 19">
            <a:extLst>
              <a:ext uri="{FF2B5EF4-FFF2-40B4-BE49-F238E27FC236}">
                <a16:creationId xmlns:a16="http://schemas.microsoft.com/office/drawing/2014/main" id="{E31F3F11-4829-48A5-B291-9EACE6AA3B83}"/>
              </a:ext>
            </a:extLst>
          </p:cNvPr>
          <p:cNvSpPr txBox="1"/>
          <p:nvPr/>
        </p:nvSpPr>
        <p:spPr>
          <a:xfrm>
            <a:off x="1292649" y="3537537"/>
            <a:ext cx="1016304" cy="369332"/>
          </a:xfrm>
          <a:prstGeom prst="rect">
            <a:avLst/>
          </a:prstGeom>
          <a:noFill/>
        </p:spPr>
        <p:txBody>
          <a:bodyPr wrap="none" rtlCol="0">
            <a:spAutoFit/>
          </a:bodyPr>
          <a:lstStyle/>
          <a:p>
            <a:r>
              <a:rPr lang="en-US" altLang="ko-KR" dirty="0"/>
              <a:t>Content</a:t>
            </a:r>
            <a:endParaRPr lang="ko-KR" altLang="en-US" dirty="0"/>
          </a:p>
        </p:txBody>
      </p:sp>
      <p:sp>
        <p:nvSpPr>
          <p:cNvPr id="22" name="TextBox 21">
            <a:extLst>
              <a:ext uri="{FF2B5EF4-FFF2-40B4-BE49-F238E27FC236}">
                <a16:creationId xmlns:a16="http://schemas.microsoft.com/office/drawing/2014/main" id="{1CA3ED68-784A-4C23-B1BE-07968260682C}"/>
              </a:ext>
            </a:extLst>
          </p:cNvPr>
          <p:cNvSpPr txBox="1"/>
          <p:nvPr/>
        </p:nvSpPr>
        <p:spPr>
          <a:xfrm>
            <a:off x="1971979" y="6454822"/>
            <a:ext cx="742511" cy="323165"/>
          </a:xfrm>
          <a:prstGeom prst="rect">
            <a:avLst/>
          </a:prstGeom>
          <a:noFill/>
          <a:ln>
            <a:solidFill>
              <a:schemeClr val="tx1"/>
            </a:solidFill>
          </a:ln>
        </p:spPr>
        <p:txBody>
          <a:bodyPr wrap="none" rtlCol="0">
            <a:spAutoFit/>
          </a:bodyPr>
          <a:lstStyle/>
          <a:p>
            <a:r>
              <a:rPr lang="en-US" altLang="ko-KR" sz="1500" dirty="0"/>
              <a:t>Delete</a:t>
            </a:r>
            <a:endParaRPr lang="ko-KR" altLang="en-US" sz="1500" dirty="0"/>
          </a:p>
        </p:txBody>
      </p:sp>
      <p:sp>
        <p:nvSpPr>
          <p:cNvPr id="23" name="TextBox 22">
            <a:extLst>
              <a:ext uri="{FF2B5EF4-FFF2-40B4-BE49-F238E27FC236}">
                <a16:creationId xmlns:a16="http://schemas.microsoft.com/office/drawing/2014/main" id="{3297F943-8329-4C19-9643-948EE0A7A0F8}"/>
              </a:ext>
            </a:extLst>
          </p:cNvPr>
          <p:cNvSpPr txBox="1"/>
          <p:nvPr/>
        </p:nvSpPr>
        <p:spPr>
          <a:xfrm>
            <a:off x="815693" y="6454822"/>
            <a:ext cx="656526" cy="323165"/>
          </a:xfrm>
          <a:prstGeom prst="rect">
            <a:avLst/>
          </a:prstGeom>
          <a:noFill/>
          <a:ln>
            <a:solidFill>
              <a:schemeClr val="tx1"/>
            </a:solidFill>
          </a:ln>
        </p:spPr>
        <p:txBody>
          <a:bodyPr wrap="none" rtlCol="0">
            <a:spAutoFit/>
          </a:bodyPr>
          <a:lstStyle/>
          <a:p>
            <a:r>
              <a:rPr lang="en-US" altLang="ko-KR" sz="1500" dirty="0"/>
              <a:t>Reply</a:t>
            </a:r>
            <a:endParaRPr lang="ko-KR" altLang="en-US" sz="1500" dirty="0"/>
          </a:p>
        </p:txBody>
      </p:sp>
      <p:pic>
        <p:nvPicPr>
          <p:cNvPr id="25" name="그림 24">
            <a:extLst>
              <a:ext uri="{FF2B5EF4-FFF2-40B4-BE49-F238E27FC236}">
                <a16:creationId xmlns:a16="http://schemas.microsoft.com/office/drawing/2014/main" id="{934C0AAB-D023-49DE-A56E-9E23C56A258D}"/>
              </a:ext>
            </a:extLst>
          </p:cNvPr>
          <p:cNvPicPr>
            <a:picLocks noChangeAspect="1"/>
          </p:cNvPicPr>
          <p:nvPr/>
        </p:nvPicPr>
        <p:blipFill>
          <a:blip r:embed="rId4"/>
          <a:stretch>
            <a:fillRect/>
          </a:stretch>
        </p:blipFill>
        <p:spPr>
          <a:xfrm>
            <a:off x="1136813" y="5935959"/>
            <a:ext cx="525164" cy="446390"/>
          </a:xfrm>
          <a:prstGeom prst="rect">
            <a:avLst/>
          </a:prstGeom>
        </p:spPr>
      </p:pic>
      <p:sp>
        <p:nvSpPr>
          <p:cNvPr id="26" name="TextBox 25">
            <a:extLst>
              <a:ext uri="{FF2B5EF4-FFF2-40B4-BE49-F238E27FC236}">
                <a16:creationId xmlns:a16="http://schemas.microsoft.com/office/drawing/2014/main" id="{B11EEB85-0DDA-4D88-AF06-F668F2BFAA4D}"/>
              </a:ext>
            </a:extLst>
          </p:cNvPr>
          <p:cNvSpPr txBox="1"/>
          <p:nvPr/>
        </p:nvSpPr>
        <p:spPr>
          <a:xfrm>
            <a:off x="1567982" y="6003793"/>
            <a:ext cx="974947" cy="307777"/>
          </a:xfrm>
          <a:prstGeom prst="rect">
            <a:avLst/>
          </a:prstGeom>
          <a:noFill/>
        </p:spPr>
        <p:txBody>
          <a:bodyPr wrap="none" rtlCol="0">
            <a:spAutoFit/>
          </a:bodyPr>
          <a:lstStyle/>
          <a:p>
            <a:r>
              <a:rPr lang="en-US" altLang="ko-KR" sz="1400" dirty="0"/>
              <a:t>File name</a:t>
            </a:r>
            <a:endParaRPr lang="ko-KR" altLang="en-US" sz="1400" dirty="0"/>
          </a:p>
        </p:txBody>
      </p:sp>
      <p:sp>
        <p:nvSpPr>
          <p:cNvPr id="30" name="TextBox 29">
            <a:extLst>
              <a:ext uri="{FF2B5EF4-FFF2-40B4-BE49-F238E27FC236}">
                <a16:creationId xmlns:a16="http://schemas.microsoft.com/office/drawing/2014/main" id="{ED615830-C76B-4B6E-AD57-055ACBFD9F28}"/>
              </a:ext>
            </a:extLst>
          </p:cNvPr>
          <p:cNvSpPr txBox="1"/>
          <p:nvPr/>
        </p:nvSpPr>
        <p:spPr>
          <a:xfrm>
            <a:off x="1125613" y="2025755"/>
            <a:ext cx="1712328" cy="369332"/>
          </a:xfrm>
          <a:prstGeom prst="rect">
            <a:avLst/>
          </a:prstGeom>
          <a:noFill/>
        </p:spPr>
        <p:txBody>
          <a:bodyPr wrap="none" rtlCol="0">
            <a:spAutoFit/>
          </a:bodyPr>
          <a:lstStyle/>
          <a:p>
            <a:r>
              <a:rPr lang="en-US" altLang="ko-KR" dirty="0"/>
              <a:t>Title in English</a:t>
            </a:r>
            <a:endParaRPr lang="ko-KR" altLang="en-US" dirty="0"/>
          </a:p>
        </p:txBody>
      </p:sp>
      <p:sp>
        <p:nvSpPr>
          <p:cNvPr id="31" name="TextBox 30">
            <a:extLst>
              <a:ext uri="{FF2B5EF4-FFF2-40B4-BE49-F238E27FC236}">
                <a16:creationId xmlns:a16="http://schemas.microsoft.com/office/drawing/2014/main" id="{0B2FA777-B26C-4375-B92B-3238583F754B}"/>
              </a:ext>
            </a:extLst>
          </p:cNvPr>
          <p:cNvSpPr txBox="1"/>
          <p:nvPr/>
        </p:nvSpPr>
        <p:spPr>
          <a:xfrm>
            <a:off x="1125612" y="2395087"/>
            <a:ext cx="602088" cy="307777"/>
          </a:xfrm>
          <a:prstGeom prst="rect">
            <a:avLst/>
          </a:prstGeom>
          <a:noFill/>
        </p:spPr>
        <p:txBody>
          <a:bodyPr wrap="none" rtlCol="0">
            <a:spAutoFit/>
          </a:bodyPr>
          <a:lstStyle/>
          <a:p>
            <a:r>
              <a:rPr lang="en-US" altLang="ko-KR" sz="1400" dirty="0"/>
              <a:t>From</a:t>
            </a:r>
            <a:endParaRPr lang="ko-KR" altLang="en-US" sz="1400" dirty="0"/>
          </a:p>
        </p:txBody>
      </p:sp>
      <p:sp>
        <p:nvSpPr>
          <p:cNvPr id="32" name="TextBox 31">
            <a:extLst>
              <a:ext uri="{FF2B5EF4-FFF2-40B4-BE49-F238E27FC236}">
                <a16:creationId xmlns:a16="http://schemas.microsoft.com/office/drawing/2014/main" id="{56DF46FF-EABB-4776-81FF-C0B0DDC0F0FA}"/>
              </a:ext>
            </a:extLst>
          </p:cNvPr>
          <p:cNvSpPr txBox="1"/>
          <p:nvPr/>
        </p:nvSpPr>
        <p:spPr>
          <a:xfrm>
            <a:off x="1125612" y="3047606"/>
            <a:ext cx="1138581" cy="307777"/>
          </a:xfrm>
          <a:prstGeom prst="rect">
            <a:avLst/>
          </a:prstGeom>
          <a:noFill/>
        </p:spPr>
        <p:txBody>
          <a:bodyPr wrap="none" rtlCol="0">
            <a:spAutoFit/>
          </a:bodyPr>
          <a:lstStyle/>
          <a:p>
            <a:r>
              <a:rPr lang="en-US" altLang="ko-KR" sz="1400" dirty="0"/>
              <a:t>Date l Hour</a:t>
            </a:r>
            <a:endParaRPr lang="ko-KR" altLang="en-US" sz="1400" dirty="0"/>
          </a:p>
        </p:txBody>
      </p:sp>
      <p:sp>
        <p:nvSpPr>
          <p:cNvPr id="33" name="TextBox 32">
            <a:extLst>
              <a:ext uri="{FF2B5EF4-FFF2-40B4-BE49-F238E27FC236}">
                <a16:creationId xmlns:a16="http://schemas.microsoft.com/office/drawing/2014/main" id="{F44E0ABA-A136-4477-9B24-843264C7A1C5}"/>
              </a:ext>
            </a:extLst>
          </p:cNvPr>
          <p:cNvSpPr txBox="1"/>
          <p:nvPr/>
        </p:nvSpPr>
        <p:spPr>
          <a:xfrm>
            <a:off x="1125741" y="2721346"/>
            <a:ext cx="368242" cy="307777"/>
          </a:xfrm>
          <a:prstGeom prst="rect">
            <a:avLst/>
          </a:prstGeom>
          <a:noFill/>
        </p:spPr>
        <p:txBody>
          <a:bodyPr wrap="none" rtlCol="0">
            <a:spAutoFit/>
          </a:bodyPr>
          <a:lstStyle/>
          <a:p>
            <a:r>
              <a:rPr lang="en-US" altLang="ko-KR" sz="1400" dirty="0"/>
              <a:t>To</a:t>
            </a:r>
            <a:endParaRPr lang="ko-KR" altLang="en-US" sz="1400" dirty="0"/>
          </a:p>
        </p:txBody>
      </p:sp>
      <p:sp>
        <p:nvSpPr>
          <p:cNvPr id="35" name="TextBox 34">
            <a:extLst>
              <a:ext uri="{FF2B5EF4-FFF2-40B4-BE49-F238E27FC236}">
                <a16:creationId xmlns:a16="http://schemas.microsoft.com/office/drawing/2014/main" id="{8E82BD8F-120B-4845-B71A-DF5233BB43D7}"/>
              </a:ext>
            </a:extLst>
          </p:cNvPr>
          <p:cNvSpPr txBox="1"/>
          <p:nvPr/>
        </p:nvSpPr>
        <p:spPr>
          <a:xfrm>
            <a:off x="697775" y="905796"/>
            <a:ext cx="994183" cy="369332"/>
          </a:xfrm>
          <a:prstGeom prst="rect">
            <a:avLst/>
          </a:prstGeom>
          <a:noFill/>
        </p:spPr>
        <p:txBody>
          <a:bodyPr wrap="none" rtlCol="0">
            <a:spAutoFit/>
          </a:bodyPr>
          <a:lstStyle/>
          <a:p>
            <a:r>
              <a:rPr lang="en-US" altLang="ko-KR" dirty="0"/>
              <a:t>View all</a:t>
            </a:r>
            <a:endParaRPr lang="ko-KR" altLang="en-US" dirty="0"/>
          </a:p>
        </p:txBody>
      </p:sp>
      <p:sp>
        <p:nvSpPr>
          <p:cNvPr id="36" name="TextBox 35">
            <a:extLst>
              <a:ext uri="{FF2B5EF4-FFF2-40B4-BE49-F238E27FC236}">
                <a16:creationId xmlns:a16="http://schemas.microsoft.com/office/drawing/2014/main" id="{DA828D05-0A53-470E-80B2-4586A67D189A}"/>
              </a:ext>
            </a:extLst>
          </p:cNvPr>
          <p:cNvSpPr txBox="1"/>
          <p:nvPr/>
        </p:nvSpPr>
        <p:spPr>
          <a:xfrm>
            <a:off x="1790588" y="907029"/>
            <a:ext cx="1931876" cy="369332"/>
          </a:xfrm>
          <a:prstGeom prst="rect">
            <a:avLst/>
          </a:prstGeom>
          <a:noFill/>
        </p:spPr>
        <p:txBody>
          <a:bodyPr wrap="none" rtlCol="0">
            <a:spAutoFit/>
          </a:bodyPr>
          <a:lstStyle/>
          <a:p>
            <a:r>
              <a:rPr lang="en-US" altLang="ko-KR" dirty="0"/>
              <a:t>Unread message</a:t>
            </a:r>
            <a:endParaRPr lang="ko-KR" altLang="en-US" dirty="0"/>
          </a:p>
        </p:txBody>
      </p:sp>
      <p:sp>
        <p:nvSpPr>
          <p:cNvPr id="37" name="TextBox 36">
            <a:extLst>
              <a:ext uri="{FF2B5EF4-FFF2-40B4-BE49-F238E27FC236}">
                <a16:creationId xmlns:a16="http://schemas.microsoft.com/office/drawing/2014/main" id="{F3C55992-ACD3-4B9A-987F-7EA8482C0A54}"/>
              </a:ext>
            </a:extLst>
          </p:cNvPr>
          <p:cNvSpPr txBox="1"/>
          <p:nvPr/>
        </p:nvSpPr>
        <p:spPr>
          <a:xfrm>
            <a:off x="3796897" y="905796"/>
            <a:ext cx="1636987" cy="369332"/>
          </a:xfrm>
          <a:prstGeom prst="rect">
            <a:avLst/>
          </a:prstGeom>
          <a:noFill/>
        </p:spPr>
        <p:txBody>
          <a:bodyPr wrap="none" rtlCol="0">
            <a:spAutoFit/>
          </a:bodyPr>
          <a:lstStyle/>
          <a:p>
            <a:r>
              <a:rPr lang="en-US" altLang="ko-KR" dirty="0"/>
              <a:t>Sent message</a:t>
            </a:r>
            <a:endParaRPr lang="ko-KR" altLang="en-US" dirty="0"/>
          </a:p>
        </p:txBody>
      </p:sp>
      <p:cxnSp>
        <p:nvCxnSpPr>
          <p:cNvPr id="38" name="직선 연결선 37">
            <a:extLst>
              <a:ext uri="{FF2B5EF4-FFF2-40B4-BE49-F238E27FC236}">
                <a16:creationId xmlns:a16="http://schemas.microsoft.com/office/drawing/2014/main" id="{5352AF66-A3A6-4B5A-BDEF-BE3DC535CDD2}"/>
              </a:ext>
            </a:extLst>
          </p:cNvPr>
          <p:cNvCxnSpPr>
            <a:cxnSpLocks/>
          </p:cNvCxnSpPr>
          <p:nvPr/>
        </p:nvCxnSpPr>
        <p:spPr>
          <a:xfrm>
            <a:off x="369115" y="1300294"/>
            <a:ext cx="10318459"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DDF8BC9-67E5-415F-B77F-6CB661587CA2}"/>
              </a:ext>
            </a:extLst>
          </p:cNvPr>
          <p:cNvSpPr txBox="1"/>
          <p:nvPr/>
        </p:nvSpPr>
        <p:spPr>
          <a:xfrm>
            <a:off x="9341286" y="912943"/>
            <a:ext cx="1601721" cy="323165"/>
          </a:xfrm>
          <a:prstGeom prst="rect">
            <a:avLst/>
          </a:prstGeom>
          <a:noFill/>
          <a:ln>
            <a:solidFill>
              <a:schemeClr val="tx1"/>
            </a:solidFill>
          </a:ln>
        </p:spPr>
        <p:txBody>
          <a:bodyPr wrap="none" rtlCol="0">
            <a:spAutoFit/>
          </a:bodyPr>
          <a:lstStyle/>
          <a:p>
            <a:r>
              <a:rPr lang="en-US" altLang="ko-KR" sz="1500" dirty="0"/>
              <a:t>+ New message</a:t>
            </a:r>
            <a:endParaRPr lang="ko-KR" altLang="en-US" sz="1500" dirty="0"/>
          </a:p>
        </p:txBody>
      </p:sp>
      <p:cxnSp>
        <p:nvCxnSpPr>
          <p:cNvPr id="40" name="직선 화살표 연결선 39">
            <a:extLst>
              <a:ext uri="{FF2B5EF4-FFF2-40B4-BE49-F238E27FC236}">
                <a16:creationId xmlns:a16="http://schemas.microsoft.com/office/drawing/2014/main" id="{E43DAD96-C6BF-4835-A60B-E9B3D69A3A05}"/>
              </a:ext>
            </a:extLst>
          </p:cNvPr>
          <p:cNvCxnSpPr>
            <a:cxnSpLocks/>
            <a:endCxn id="39" idx="1"/>
          </p:cNvCxnSpPr>
          <p:nvPr/>
        </p:nvCxnSpPr>
        <p:spPr>
          <a:xfrm>
            <a:off x="8214130" y="685684"/>
            <a:ext cx="1127156" cy="388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2401598-56BC-4522-A715-34651D706B0C}"/>
              </a:ext>
            </a:extLst>
          </p:cNvPr>
          <p:cNvSpPr txBox="1"/>
          <p:nvPr/>
        </p:nvSpPr>
        <p:spPr>
          <a:xfrm>
            <a:off x="7006951" y="331026"/>
            <a:ext cx="1651414" cy="923330"/>
          </a:xfrm>
          <a:prstGeom prst="rect">
            <a:avLst/>
          </a:prstGeom>
          <a:noFill/>
          <a:ln>
            <a:solidFill>
              <a:schemeClr val="tx1"/>
            </a:solidFill>
          </a:ln>
        </p:spPr>
        <p:txBody>
          <a:bodyPr wrap="square" rtlCol="0">
            <a:spAutoFit/>
          </a:bodyPr>
          <a:lstStyle/>
          <a:p>
            <a:r>
              <a:rPr lang="ko-KR" altLang="en-US" dirty="0"/>
              <a:t>메시지 보내기 창으로 이동</a:t>
            </a:r>
            <a:endParaRPr lang="en-US" altLang="ko-KR" dirty="0"/>
          </a:p>
          <a:p>
            <a:r>
              <a:rPr lang="en-US" altLang="ko-KR" dirty="0"/>
              <a:t>P97</a:t>
            </a:r>
            <a:endParaRPr lang="ko-KR" altLang="en-US" dirty="0"/>
          </a:p>
        </p:txBody>
      </p:sp>
      <p:sp>
        <p:nvSpPr>
          <p:cNvPr id="42" name="TextBox 41">
            <a:extLst>
              <a:ext uri="{FF2B5EF4-FFF2-40B4-BE49-F238E27FC236}">
                <a16:creationId xmlns:a16="http://schemas.microsoft.com/office/drawing/2014/main" id="{23DB503C-D582-4728-AF65-31C7E42BB5D2}"/>
              </a:ext>
            </a:extLst>
          </p:cNvPr>
          <p:cNvSpPr txBox="1"/>
          <p:nvPr/>
        </p:nvSpPr>
        <p:spPr>
          <a:xfrm>
            <a:off x="5445340" y="905796"/>
            <a:ext cx="720838" cy="369332"/>
          </a:xfrm>
          <a:prstGeom prst="rect">
            <a:avLst/>
          </a:prstGeom>
          <a:noFill/>
        </p:spPr>
        <p:txBody>
          <a:bodyPr wrap="none" rtlCol="0">
            <a:spAutoFit/>
          </a:bodyPr>
          <a:lstStyle/>
          <a:p>
            <a:r>
              <a:rPr lang="en-US" altLang="ko-KR" dirty="0"/>
              <a:t>Trash</a:t>
            </a:r>
            <a:endParaRPr lang="ko-KR" altLang="en-US" dirty="0"/>
          </a:p>
        </p:txBody>
      </p:sp>
    </p:spTree>
    <p:extLst>
      <p:ext uri="{BB962C8B-B14F-4D97-AF65-F5344CB8AC3E}">
        <p14:creationId xmlns:p14="http://schemas.microsoft.com/office/powerpoint/2010/main" val="5777406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EBF671D1-8F07-49CF-8F34-519C1524E20F}"/>
              </a:ext>
            </a:extLst>
          </p:cNvPr>
          <p:cNvSpPr/>
          <p:nvPr/>
        </p:nvSpPr>
        <p:spPr>
          <a:xfrm>
            <a:off x="427839" y="176169"/>
            <a:ext cx="2801922" cy="587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solidFill>
                  <a:schemeClr val="tx1"/>
                </a:solidFill>
              </a:rPr>
              <a:t>휴지통</a:t>
            </a:r>
          </a:p>
        </p:txBody>
      </p:sp>
      <p:cxnSp>
        <p:nvCxnSpPr>
          <p:cNvPr id="6" name="직선 연결선 5">
            <a:extLst>
              <a:ext uri="{FF2B5EF4-FFF2-40B4-BE49-F238E27FC236}">
                <a16:creationId xmlns:a16="http://schemas.microsoft.com/office/drawing/2014/main" id="{AF1C20AE-E9E7-44F4-957D-C4841CF5D11A}"/>
              </a:ext>
            </a:extLst>
          </p:cNvPr>
          <p:cNvCxnSpPr/>
          <p:nvPr/>
        </p:nvCxnSpPr>
        <p:spPr>
          <a:xfrm>
            <a:off x="5799629" y="3817515"/>
            <a:ext cx="0" cy="187907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7" name="직사각형 6">
            <a:extLst>
              <a:ext uri="{FF2B5EF4-FFF2-40B4-BE49-F238E27FC236}">
                <a16:creationId xmlns:a16="http://schemas.microsoft.com/office/drawing/2014/main" id="{EB62BF3A-3795-4A94-8A5B-71C34613FE06}"/>
              </a:ext>
            </a:extLst>
          </p:cNvPr>
          <p:cNvSpPr/>
          <p:nvPr/>
        </p:nvSpPr>
        <p:spPr>
          <a:xfrm>
            <a:off x="412199" y="1534972"/>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a:extLst>
              <a:ext uri="{FF2B5EF4-FFF2-40B4-BE49-F238E27FC236}">
                <a16:creationId xmlns:a16="http://schemas.microsoft.com/office/drawing/2014/main" id="{F534FBC5-F854-4EED-B62C-B2F2BE007174}"/>
              </a:ext>
            </a:extLst>
          </p:cNvPr>
          <p:cNvSpPr/>
          <p:nvPr/>
        </p:nvSpPr>
        <p:spPr>
          <a:xfrm>
            <a:off x="412412" y="2602468"/>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a:extLst>
              <a:ext uri="{FF2B5EF4-FFF2-40B4-BE49-F238E27FC236}">
                <a16:creationId xmlns:a16="http://schemas.microsoft.com/office/drawing/2014/main" id="{599D2A74-D2A0-4C09-B50B-D25B27672B48}"/>
              </a:ext>
            </a:extLst>
          </p:cNvPr>
          <p:cNvSpPr/>
          <p:nvPr/>
        </p:nvSpPr>
        <p:spPr>
          <a:xfrm>
            <a:off x="412412" y="3305765"/>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Box 13">
            <a:extLst>
              <a:ext uri="{FF2B5EF4-FFF2-40B4-BE49-F238E27FC236}">
                <a16:creationId xmlns:a16="http://schemas.microsoft.com/office/drawing/2014/main" id="{5ED557EA-9DB9-4AA3-BE94-5F77AAEA0FB7}"/>
              </a:ext>
            </a:extLst>
          </p:cNvPr>
          <p:cNvSpPr txBox="1"/>
          <p:nvPr/>
        </p:nvSpPr>
        <p:spPr>
          <a:xfrm>
            <a:off x="722105" y="1443863"/>
            <a:ext cx="959558" cy="369332"/>
          </a:xfrm>
          <a:prstGeom prst="rect">
            <a:avLst/>
          </a:prstGeom>
          <a:noFill/>
        </p:spPr>
        <p:txBody>
          <a:bodyPr wrap="none" rtlCol="0">
            <a:spAutoFit/>
          </a:bodyPr>
          <a:lstStyle/>
          <a:p>
            <a:r>
              <a:rPr lang="en-US" altLang="ko-KR" dirty="0"/>
              <a:t>Restore</a:t>
            </a:r>
            <a:endParaRPr lang="ko-KR" altLang="en-US" dirty="0"/>
          </a:p>
        </p:txBody>
      </p:sp>
      <p:sp>
        <p:nvSpPr>
          <p:cNvPr id="15" name="TextBox 14">
            <a:extLst>
              <a:ext uri="{FF2B5EF4-FFF2-40B4-BE49-F238E27FC236}">
                <a16:creationId xmlns:a16="http://schemas.microsoft.com/office/drawing/2014/main" id="{F88462B6-F826-4DEC-BC0E-B3AF326ADDBA}"/>
              </a:ext>
            </a:extLst>
          </p:cNvPr>
          <p:cNvSpPr txBox="1"/>
          <p:nvPr/>
        </p:nvSpPr>
        <p:spPr>
          <a:xfrm>
            <a:off x="3539213" y="1443863"/>
            <a:ext cx="1826077" cy="369332"/>
          </a:xfrm>
          <a:prstGeom prst="rect">
            <a:avLst/>
          </a:prstGeom>
          <a:noFill/>
        </p:spPr>
        <p:txBody>
          <a:bodyPr wrap="none" rtlCol="0">
            <a:spAutoFit/>
          </a:bodyPr>
          <a:lstStyle/>
          <a:p>
            <a:r>
              <a:rPr lang="en-US" altLang="ko-KR" dirty="0"/>
              <a:t>Mark as unread</a:t>
            </a:r>
            <a:endParaRPr lang="ko-KR" altLang="en-US" dirty="0"/>
          </a:p>
        </p:txBody>
      </p:sp>
      <p:cxnSp>
        <p:nvCxnSpPr>
          <p:cNvPr id="16" name="직선 연결선 15">
            <a:extLst>
              <a:ext uri="{FF2B5EF4-FFF2-40B4-BE49-F238E27FC236}">
                <a16:creationId xmlns:a16="http://schemas.microsoft.com/office/drawing/2014/main" id="{6A9EC8AC-0289-475B-B4DF-9C614F984542}"/>
              </a:ext>
            </a:extLst>
          </p:cNvPr>
          <p:cNvCxnSpPr>
            <a:cxnSpLocks/>
          </p:cNvCxnSpPr>
          <p:nvPr/>
        </p:nvCxnSpPr>
        <p:spPr>
          <a:xfrm>
            <a:off x="372389" y="1813195"/>
            <a:ext cx="103184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직선 연결선 16">
            <a:extLst>
              <a:ext uri="{FF2B5EF4-FFF2-40B4-BE49-F238E27FC236}">
                <a16:creationId xmlns:a16="http://schemas.microsoft.com/office/drawing/2014/main" id="{7E56C4FF-660D-4338-B641-731F03F29AAC}"/>
              </a:ext>
            </a:extLst>
          </p:cNvPr>
          <p:cNvCxnSpPr>
            <a:cxnSpLocks/>
          </p:cNvCxnSpPr>
          <p:nvPr/>
        </p:nvCxnSpPr>
        <p:spPr>
          <a:xfrm>
            <a:off x="372389" y="2350316"/>
            <a:ext cx="10318459"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C458EE9-F8D4-4544-85F5-1495545EC88D}"/>
              </a:ext>
            </a:extLst>
          </p:cNvPr>
          <p:cNvSpPr txBox="1"/>
          <p:nvPr/>
        </p:nvSpPr>
        <p:spPr>
          <a:xfrm>
            <a:off x="1612168" y="1923425"/>
            <a:ext cx="720005" cy="369332"/>
          </a:xfrm>
          <a:prstGeom prst="rect">
            <a:avLst/>
          </a:prstGeom>
          <a:noFill/>
        </p:spPr>
        <p:txBody>
          <a:bodyPr wrap="none" rtlCol="0">
            <a:spAutoFit/>
          </a:bodyPr>
          <a:lstStyle/>
          <a:p>
            <a:r>
              <a:rPr lang="en-US" altLang="ko-KR" dirty="0"/>
              <a:t>From</a:t>
            </a:r>
            <a:endParaRPr lang="ko-KR" altLang="en-US" dirty="0"/>
          </a:p>
        </p:txBody>
      </p:sp>
      <p:pic>
        <p:nvPicPr>
          <p:cNvPr id="19" name="그림 18">
            <a:extLst>
              <a:ext uri="{FF2B5EF4-FFF2-40B4-BE49-F238E27FC236}">
                <a16:creationId xmlns:a16="http://schemas.microsoft.com/office/drawing/2014/main" id="{A21D67E1-BC3B-44CA-9444-D769EF0A6875}"/>
              </a:ext>
            </a:extLst>
          </p:cNvPr>
          <p:cNvPicPr>
            <a:picLocks noChangeAspect="1"/>
          </p:cNvPicPr>
          <p:nvPr/>
        </p:nvPicPr>
        <p:blipFill>
          <a:blip r:embed="rId2"/>
          <a:stretch>
            <a:fillRect/>
          </a:stretch>
        </p:blipFill>
        <p:spPr>
          <a:xfrm>
            <a:off x="875797" y="1884896"/>
            <a:ext cx="525164" cy="446390"/>
          </a:xfrm>
          <a:prstGeom prst="rect">
            <a:avLst/>
          </a:prstGeom>
        </p:spPr>
      </p:pic>
      <p:sp>
        <p:nvSpPr>
          <p:cNvPr id="20" name="TextBox 19">
            <a:extLst>
              <a:ext uri="{FF2B5EF4-FFF2-40B4-BE49-F238E27FC236}">
                <a16:creationId xmlns:a16="http://schemas.microsoft.com/office/drawing/2014/main" id="{237C700C-6473-405B-AAE5-317B73ED9A1C}"/>
              </a:ext>
            </a:extLst>
          </p:cNvPr>
          <p:cNvSpPr txBox="1"/>
          <p:nvPr/>
        </p:nvSpPr>
        <p:spPr>
          <a:xfrm>
            <a:off x="3032451" y="1923424"/>
            <a:ext cx="623889" cy="369332"/>
          </a:xfrm>
          <a:prstGeom prst="rect">
            <a:avLst/>
          </a:prstGeom>
          <a:noFill/>
        </p:spPr>
        <p:txBody>
          <a:bodyPr wrap="none" rtlCol="0">
            <a:spAutoFit/>
          </a:bodyPr>
          <a:lstStyle/>
          <a:p>
            <a:r>
              <a:rPr lang="en-US" altLang="ko-KR" dirty="0"/>
              <a:t>Title</a:t>
            </a:r>
            <a:endParaRPr lang="ko-KR" altLang="en-US" dirty="0"/>
          </a:p>
        </p:txBody>
      </p:sp>
      <p:sp>
        <p:nvSpPr>
          <p:cNvPr id="21" name="TextBox 20">
            <a:extLst>
              <a:ext uri="{FF2B5EF4-FFF2-40B4-BE49-F238E27FC236}">
                <a16:creationId xmlns:a16="http://schemas.microsoft.com/office/drawing/2014/main" id="{6550A177-29AD-4D97-B172-2E42375668F9}"/>
              </a:ext>
            </a:extLst>
          </p:cNvPr>
          <p:cNvSpPr txBox="1"/>
          <p:nvPr/>
        </p:nvSpPr>
        <p:spPr>
          <a:xfrm>
            <a:off x="7781597" y="1925474"/>
            <a:ext cx="671659" cy="369332"/>
          </a:xfrm>
          <a:prstGeom prst="rect">
            <a:avLst/>
          </a:prstGeom>
          <a:noFill/>
        </p:spPr>
        <p:txBody>
          <a:bodyPr wrap="none" rtlCol="0">
            <a:spAutoFit/>
          </a:bodyPr>
          <a:lstStyle/>
          <a:p>
            <a:r>
              <a:rPr lang="en-US" altLang="ko-KR" dirty="0"/>
              <a:t>Date</a:t>
            </a:r>
            <a:endParaRPr lang="ko-KR" altLang="en-US" dirty="0"/>
          </a:p>
        </p:txBody>
      </p:sp>
      <p:sp>
        <p:nvSpPr>
          <p:cNvPr id="23" name="TextBox 22">
            <a:extLst>
              <a:ext uri="{FF2B5EF4-FFF2-40B4-BE49-F238E27FC236}">
                <a16:creationId xmlns:a16="http://schemas.microsoft.com/office/drawing/2014/main" id="{C18B2E97-B55A-4D4F-A165-C04B0A899F18}"/>
              </a:ext>
            </a:extLst>
          </p:cNvPr>
          <p:cNvSpPr txBox="1"/>
          <p:nvPr/>
        </p:nvSpPr>
        <p:spPr>
          <a:xfrm>
            <a:off x="1612168" y="2516627"/>
            <a:ext cx="1338828" cy="369332"/>
          </a:xfrm>
          <a:prstGeom prst="rect">
            <a:avLst/>
          </a:prstGeom>
          <a:noFill/>
        </p:spPr>
        <p:txBody>
          <a:bodyPr wrap="none" rtlCol="0">
            <a:spAutoFit/>
          </a:bodyPr>
          <a:lstStyle/>
          <a:p>
            <a:r>
              <a:rPr lang="ko-KR" altLang="en-US"/>
              <a:t>영문기업명</a:t>
            </a:r>
          </a:p>
        </p:txBody>
      </p:sp>
      <p:sp>
        <p:nvSpPr>
          <p:cNvPr id="24" name="TextBox 23">
            <a:extLst>
              <a:ext uri="{FF2B5EF4-FFF2-40B4-BE49-F238E27FC236}">
                <a16:creationId xmlns:a16="http://schemas.microsoft.com/office/drawing/2014/main" id="{95B047A7-07AD-45C1-A765-38D948950C86}"/>
              </a:ext>
            </a:extLst>
          </p:cNvPr>
          <p:cNvSpPr txBox="1"/>
          <p:nvPr/>
        </p:nvSpPr>
        <p:spPr>
          <a:xfrm>
            <a:off x="3032450" y="2516627"/>
            <a:ext cx="1189749" cy="369332"/>
          </a:xfrm>
          <a:prstGeom prst="rect">
            <a:avLst/>
          </a:prstGeom>
          <a:noFill/>
        </p:spPr>
        <p:txBody>
          <a:bodyPr wrap="none" rtlCol="0">
            <a:spAutoFit/>
          </a:bodyPr>
          <a:lstStyle/>
          <a:p>
            <a:r>
              <a:rPr lang="ko-KR" altLang="en-US" dirty="0"/>
              <a:t>영문 제목</a:t>
            </a:r>
          </a:p>
        </p:txBody>
      </p:sp>
      <p:sp>
        <p:nvSpPr>
          <p:cNvPr id="25" name="TextBox 24">
            <a:extLst>
              <a:ext uri="{FF2B5EF4-FFF2-40B4-BE49-F238E27FC236}">
                <a16:creationId xmlns:a16="http://schemas.microsoft.com/office/drawing/2014/main" id="{144CEBFE-5659-4DCA-A335-9B2824FA9574}"/>
              </a:ext>
            </a:extLst>
          </p:cNvPr>
          <p:cNvSpPr txBox="1"/>
          <p:nvPr/>
        </p:nvSpPr>
        <p:spPr>
          <a:xfrm>
            <a:off x="7784134" y="2516627"/>
            <a:ext cx="1386918" cy="369332"/>
          </a:xfrm>
          <a:prstGeom prst="rect">
            <a:avLst/>
          </a:prstGeom>
          <a:noFill/>
        </p:spPr>
        <p:txBody>
          <a:bodyPr wrap="none" rtlCol="0">
            <a:spAutoFit/>
          </a:bodyPr>
          <a:lstStyle/>
          <a:p>
            <a:r>
              <a:rPr lang="en-US" altLang="ko-KR" dirty="0"/>
              <a:t>2019-05-23</a:t>
            </a:r>
            <a:endParaRPr lang="ko-KR" altLang="en-US" dirty="0"/>
          </a:p>
        </p:txBody>
      </p:sp>
      <p:pic>
        <p:nvPicPr>
          <p:cNvPr id="26" name="그림 25">
            <a:extLst>
              <a:ext uri="{FF2B5EF4-FFF2-40B4-BE49-F238E27FC236}">
                <a16:creationId xmlns:a16="http://schemas.microsoft.com/office/drawing/2014/main" id="{0075441E-DF3A-47DC-86D4-13F07CE7584E}"/>
              </a:ext>
            </a:extLst>
          </p:cNvPr>
          <p:cNvPicPr>
            <a:picLocks noChangeAspect="1"/>
          </p:cNvPicPr>
          <p:nvPr/>
        </p:nvPicPr>
        <p:blipFill>
          <a:blip r:embed="rId2"/>
          <a:stretch>
            <a:fillRect/>
          </a:stretch>
        </p:blipFill>
        <p:spPr>
          <a:xfrm>
            <a:off x="875797" y="3148365"/>
            <a:ext cx="525164" cy="446390"/>
          </a:xfrm>
          <a:prstGeom prst="rect">
            <a:avLst/>
          </a:prstGeom>
        </p:spPr>
      </p:pic>
      <p:sp>
        <p:nvSpPr>
          <p:cNvPr id="29" name="TextBox 28">
            <a:extLst>
              <a:ext uri="{FF2B5EF4-FFF2-40B4-BE49-F238E27FC236}">
                <a16:creationId xmlns:a16="http://schemas.microsoft.com/office/drawing/2014/main" id="{B74613CA-50DA-4307-8819-D3F50D81A9AD}"/>
              </a:ext>
            </a:extLst>
          </p:cNvPr>
          <p:cNvSpPr txBox="1"/>
          <p:nvPr/>
        </p:nvSpPr>
        <p:spPr>
          <a:xfrm>
            <a:off x="1612168" y="3181770"/>
            <a:ext cx="1338828" cy="369332"/>
          </a:xfrm>
          <a:prstGeom prst="rect">
            <a:avLst/>
          </a:prstGeom>
          <a:noFill/>
        </p:spPr>
        <p:txBody>
          <a:bodyPr wrap="none" rtlCol="0">
            <a:spAutoFit/>
          </a:bodyPr>
          <a:lstStyle/>
          <a:p>
            <a:r>
              <a:rPr lang="ko-KR" altLang="en-US"/>
              <a:t>영문기업명</a:t>
            </a:r>
          </a:p>
        </p:txBody>
      </p:sp>
      <p:sp>
        <p:nvSpPr>
          <p:cNvPr id="30" name="TextBox 29">
            <a:extLst>
              <a:ext uri="{FF2B5EF4-FFF2-40B4-BE49-F238E27FC236}">
                <a16:creationId xmlns:a16="http://schemas.microsoft.com/office/drawing/2014/main" id="{F1932510-16AD-4F42-9A84-9E546108430B}"/>
              </a:ext>
            </a:extLst>
          </p:cNvPr>
          <p:cNvSpPr txBox="1"/>
          <p:nvPr/>
        </p:nvSpPr>
        <p:spPr>
          <a:xfrm>
            <a:off x="3032450" y="3181769"/>
            <a:ext cx="1189749" cy="369332"/>
          </a:xfrm>
          <a:prstGeom prst="rect">
            <a:avLst/>
          </a:prstGeom>
          <a:noFill/>
        </p:spPr>
        <p:txBody>
          <a:bodyPr wrap="none" rtlCol="0">
            <a:spAutoFit/>
          </a:bodyPr>
          <a:lstStyle/>
          <a:p>
            <a:r>
              <a:rPr lang="ko-KR" altLang="en-US" dirty="0"/>
              <a:t>영문 제목</a:t>
            </a:r>
          </a:p>
        </p:txBody>
      </p:sp>
      <p:sp>
        <p:nvSpPr>
          <p:cNvPr id="31" name="TextBox 30">
            <a:extLst>
              <a:ext uri="{FF2B5EF4-FFF2-40B4-BE49-F238E27FC236}">
                <a16:creationId xmlns:a16="http://schemas.microsoft.com/office/drawing/2014/main" id="{BAEB0DD5-25DD-4AA5-955D-2D01B46BFDBB}"/>
              </a:ext>
            </a:extLst>
          </p:cNvPr>
          <p:cNvSpPr txBox="1"/>
          <p:nvPr/>
        </p:nvSpPr>
        <p:spPr>
          <a:xfrm>
            <a:off x="7784134" y="3181769"/>
            <a:ext cx="1386918" cy="369332"/>
          </a:xfrm>
          <a:prstGeom prst="rect">
            <a:avLst/>
          </a:prstGeom>
          <a:noFill/>
        </p:spPr>
        <p:txBody>
          <a:bodyPr wrap="none" rtlCol="0">
            <a:spAutoFit/>
          </a:bodyPr>
          <a:lstStyle/>
          <a:p>
            <a:r>
              <a:rPr lang="en-US" altLang="ko-KR" dirty="0"/>
              <a:t>2019-05-23</a:t>
            </a:r>
            <a:endParaRPr lang="ko-KR" altLang="en-US" dirty="0"/>
          </a:p>
        </p:txBody>
      </p:sp>
      <p:sp>
        <p:nvSpPr>
          <p:cNvPr id="37" name="TextBox 36">
            <a:extLst>
              <a:ext uri="{FF2B5EF4-FFF2-40B4-BE49-F238E27FC236}">
                <a16:creationId xmlns:a16="http://schemas.microsoft.com/office/drawing/2014/main" id="{384649A2-8A14-45F3-A9D6-F4521E928851}"/>
              </a:ext>
            </a:extLst>
          </p:cNvPr>
          <p:cNvSpPr txBox="1"/>
          <p:nvPr/>
        </p:nvSpPr>
        <p:spPr>
          <a:xfrm>
            <a:off x="1896565" y="1443863"/>
            <a:ext cx="1559979" cy="369332"/>
          </a:xfrm>
          <a:prstGeom prst="rect">
            <a:avLst/>
          </a:prstGeom>
          <a:noFill/>
        </p:spPr>
        <p:txBody>
          <a:bodyPr wrap="none" rtlCol="0">
            <a:spAutoFit/>
          </a:bodyPr>
          <a:lstStyle/>
          <a:p>
            <a:r>
              <a:rPr lang="en-US" altLang="ko-KR" dirty="0"/>
              <a:t>Mark as read</a:t>
            </a:r>
            <a:endParaRPr lang="ko-KR" altLang="en-US" dirty="0"/>
          </a:p>
        </p:txBody>
      </p:sp>
      <p:sp>
        <p:nvSpPr>
          <p:cNvPr id="32" name="TextBox 31">
            <a:extLst>
              <a:ext uri="{FF2B5EF4-FFF2-40B4-BE49-F238E27FC236}">
                <a16:creationId xmlns:a16="http://schemas.microsoft.com/office/drawing/2014/main" id="{F6C82E96-A1B6-4EF9-9D17-2B8152FA96C2}"/>
              </a:ext>
            </a:extLst>
          </p:cNvPr>
          <p:cNvSpPr txBox="1"/>
          <p:nvPr/>
        </p:nvSpPr>
        <p:spPr>
          <a:xfrm>
            <a:off x="697775" y="905796"/>
            <a:ext cx="994183" cy="369332"/>
          </a:xfrm>
          <a:prstGeom prst="rect">
            <a:avLst/>
          </a:prstGeom>
          <a:noFill/>
        </p:spPr>
        <p:txBody>
          <a:bodyPr wrap="none" rtlCol="0">
            <a:spAutoFit/>
          </a:bodyPr>
          <a:lstStyle/>
          <a:p>
            <a:r>
              <a:rPr lang="en-US" altLang="ko-KR" dirty="0"/>
              <a:t>View all</a:t>
            </a:r>
            <a:endParaRPr lang="ko-KR" altLang="en-US" dirty="0"/>
          </a:p>
        </p:txBody>
      </p:sp>
      <p:sp>
        <p:nvSpPr>
          <p:cNvPr id="33" name="TextBox 32">
            <a:extLst>
              <a:ext uri="{FF2B5EF4-FFF2-40B4-BE49-F238E27FC236}">
                <a16:creationId xmlns:a16="http://schemas.microsoft.com/office/drawing/2014/main" id="{C8F34E3E-2CA2-4A63-ADB4-6E40C1038D63}"/>
              </a:ext>
            </a:extLst>
          </p:cNvPr>
          <p:cNvSpPr txBox="1"/>
          <p:nvPr/>
        </p:nvSpPr>
        <p:spPr>
          <a:xfrm>
            <a:off x="1790588" y="907029"/>
            <a:ext cx="1931876" cy="369332"/>
          </a:xfrm>
          <a:prstGeom prst="rect">
            <a:avLst/>
          </a:prstGeom>
          <a:noFill/>
        </p:spPr>
        <p:txBody>
          <a:bodyPr wrap="none" rtlCol="0">
            <a:spAutoFit/>
          </a:bodyPr>
          <a:lstStyle/>
          <a:p>
            <a:r>
              <a:rPr lang="en-US" altLang="ko-KR" dirty="0"/>
              <a:t>Unread message</a:t>
            </a:r>
            <a:endParaRPr lang="ko-KR" altLang="en-US" dirty="0"/>
          </a:p>
        </p:txBody>
      </p:sp>
      <p:sp>
        <p:nvSpPr>
          <p:cNvPr id="34" name="TextBox 33">
            <a:extLst>
              <a:ext uri="{FF2B5EF4-FFF2-40B4-BE49-F238E27FC236}">
                <a16:creationId xmlns:a16="http://schemas.microsoft.com/office/drawing/2014/main" id="{F5C20E47-308A-4BDF-A20C-922D1EF9BCE6}"/>
              </a:ext>
            </a:extLst>
          </p:cNvPr>
          <p:cNvSpPr txBox="1"/>
          <p:nvPr/>
        </p:nvSpPr>
        <p:spPr>
          <a:xfrm>
            <a:off x="3796897" y="905796"/>
            <a:ext cx="1636987" cy="369332"/>
          </a:xfrm>
          <a:prstGeom prst="rect">
            <a:avLst/>
          </a:prstGeom>
          <a:noFill/>
        </p:spPr>
        <p:txBody>
          <a:bodyPr wrap="none" rtlCol="0">
            <a:spAutoFit/>
          </a:bodyPr>
          <a:lstStyle/>
          <a:p>
            <a:r>
              <a:rPr lang="en-US" altLang="ko-KR" dirty="0"/>
              <a:t>Sent message</a:t>
            </a:r>
            <a:endParaRPr lang="ko-KR" altLang="en-US" dirty="0"/>
          </a:p>
        </p:txBody>
      </p:sp>
      <p:cxnSp>
        <p:nvCxnSpPr>
          <p:cNvPr id="36" name="직선 연결선 35">
            <a:extLst>
              <a:ext uri="{FF2B5EF4-FFF2-40B4-BE49-F238E27FC236}">
                <a16:creationId xmlns:a16="http://schemas.microsoft.com/office/drawing/2014/main" id="{89A76798-A0E0-48B7-BCD9-856F20801A7B}"/>
              </a:ext>
            </a:extLst>
          </p:cNvPr>
          <p:cNvCxnSpPr>
            <a:cxnSpLocks/>
          </p:cNvCxnSpPr>
          <p:nvPr/>
        </p:nvCxnSpPr>
        <p:spPr>
          <a:xfrm>
            <a:off x="369115" y="1300294"/>
            <a:ext cx="10318459"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DF9EE7F-3ABB-4CDF-8073-8D8810B43A53}"/>
              </a:ext>
            </a:extLst>
          </p:cNvPr>
          <p:cNvSpPr txBox="1"/>
          <p:nvPr/>
        </p:nvSpPr>
        <p:spPr>
          <a:xfrm>
            <a:off x="9341286" y="912943"/>
            <a:ext cx="1601721" cy="323165"/>
          </a:xfrm>
          <a:prstGeom prst="rect">
            <a:avLst/>
          </a:prstGeom>
          <a:noFill/>
          <a:ln>
            <a:solidFill>
              <a:schemeClr val="tx1"/>
            </a:solidFill>
          </a:ln>
        </p:spPr>
        <p:txBody>
          <a:bodyPr wrap="none" rtlCol="0">
            <a:spAutoFit/>
          </a:bodyPr>
          <a:lstStyle/>
          <a:p>
            <a:r>
              <a:rPr lang="en-US" altLang="ko-KR" sz="1500" dirty="0"/>
              <a:t>+ New message</a:t>
            </a:r>
            <a:endParaRPr lang="ko-KR" altLang="en-US" sz="1500" dirty="0"/>
          </a:p>
        </p:txBody>
      </p:sp>
      <p:cxnSp>
        <p:nvCxnSpPr>
          <p:cNvPr id="42" name="직선 화살표 연결선 41">
            <a:extLst>
              <a:ext uri="{FF2B5EF4-FFF2-40B4-BE49-F238E27FC236}">
                <a16:creationId xmlns:a16="http://schemas.microsoft.com/office/drawing/2014/main" id="{5D2FF4E5-EB9E-45B7-9C95-74ACEAD06342}"/>
              </a:ext>
            </a:extLst>
          </p:cNvPr>
          <p:cNvCxnSpPr>
            <a:cxnSpLocks/>
            <a:endCxn id="41" idx="1"/>
          </p:cNvCxnSpPr>
          <p:nvPr/>
        </p:nvCxnSpPr>
        <p:spPr>
          <a:xfrm>
            <a:off x="8214130" y="685684"/>
            <a:ext cx="1127156" cy="388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B71E8E9-AE2E-4A94-8A76-27FA8A001E79}"/>
              </a:ext>
            </a:extLst>
          </p:cNvPr>
          <p:cNvSpPr txBox="1"/>
          <p:nvPr/>
        </p:nvSpPr>
        <p:spPr>
          <a:xfrm>
            <a:off x="7006951" y="331026"/>
            <a:ext cx="1651414" cy="923330"/>
          </a:xfrm>
          <a:prstGeom prst="rect">
            <a:avLst/>
          </a:prstGeom>
          <a:noFill/>
          <a:ln>
            <a:solidFill>
              <a:schemeClr val="tx1"/>
            </a:solidFill>
          </a:ln>
        </p:spPr>
        <p:txBody>
          <a:bodyPr wrap="square" rtlCol="0">
            <a:spAutoFit/>
          </a:bodyPr>
          <a:lstStyle/>
          <a:p>
            <a:r>
              <a:rPr lang="ko-KR" altLang="en-US" dirty="0"/>
              <a:t>메시지 보내기 창으로 이동</a:t>
            </a:r>
            <a:endParaRPr lang="en-US" altLang="ko-KR" dirty="0"/>
          </a:p>
          <a:p>
            <a:r>
              <a:rPr lang="en-US" altLang="ko-KR" dirty="0"/>
              <a:t>P97</a:t>
            </a:r>
            <a:endParaRPr lang="ko-KR" altLang="en-US" dirty="0"/>
          </a:p>
        </p:txBody>
      </p:sp>
      <p:sp>
        <p:nvSpPr>
          <p:cNvPr id="44" name="TextBox 43">
            <a:extLst>
              <a:ext uri="{FF2B5EF4-FFF2-40B4-BE49-F238E27FC236}">
                <a16:creationId xmlns:a16="http://schemas.microsoft.com/office/drawing/2014/main" id="{E9CA9E68-4A17-4CB2-83A5-F27F1FE04F71}"/>
              </a:ext>
            </a:extLst>
          </p:cNvPr>
          <p:cNvSpPr txBox="1"/>
          <p:nvPr/>
        </p:nvSpPr>
        <p:spPr>
          <a:xfrm>
            <a:off x="5445340" y="905796"/>
            <a:ext cx="720838" cy="369332"/>
          </a:xfrm>
          <a:prstGeom prst="rect">
            <a:avLst/>
          </a:prstGeom>
          <a:noFill/>
        </p:spPr>
        <p:txBody>
          <a:bodyPr wrap="none" rtlCol="0">
            <a:spAutoFit/>
          </a:bodyPr>
          <a:lstStyle/>
          <a:p>
            <a:r>
              <a:rPr lang="en-US" altLang="ko-KR" dirty="0"/>
              <a:t>Trash</a:t>
            </a:r>
            <a:endParaRPr lang="ko-KR" altLang="en-US" dirty="0"/>
          </a:p>
        </p:txBody>
      </p:sp>
    </p:spTree>
    <p:extLst>
      <p:ext uri="{BB962C8B-B14F-4D97-AF65-F5344CB8AC3E}">
        <p14:creationId xmlns:p14="http://schemas.microsoft.com/office/powerpoint/2010/main" val="39232045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9F5F789A-62EC-4451-8105-14512E76A9F4}"/>
              </a:ext>
            </a:extLst>
          </p:cNvPr>
          <p:cNvSpPr/>
          <p:nvPr/>
        </p:nvSpPr>
        <p:spPr>
          <a:xfrm>
            <a:off x="4197461" y="1846914"/>
            <a:ext cx="3082227" cy="587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solidFill>
                  <a:schemeClr val="tx1"/>
                </a:solidFill>
              </a:rPr>
              <a:t>회원 정보 페이지 </a:t>
            </a:r>
            <a:r>
              <a:rPr lang="en-US" altLang="ko-KR" dirty="0">
                <a:solidFill>
                  <a:schemeClr val="tx1"/>
                </a:solidFill>
              </a:rPr>
              <a:t>(</a:t>
            </a:r>
            <a:r>
              <a:rPr lang="ko-KR" altLang="en-US" dirty="0">
                <a:solidFill>
                  <a:schemeClr val="tx1"/>
                </a:solidFill>
              </a:rPr>
              <a:t>이용고객</a:t>
            </a:r>
            <a:r>
              <a:rPr lang="en-US" altLang="ko-KR" dirty="0">
                <a:solidFill>
                  <a:schemeClr val="tx1"/>
                </a:solidFill>
              </a:rPr>
              <a:t>)</a:t>
            </a:r>
            <a:endParaRPr lang="ko-KR" altLang="en-US" dirty="0">
              <a:solidFill>
                <a:schemeClr val="tx1"/>
              </a:solidFill>
            </a:endParaRPr>
          </a:p>
        </p:txBody>
      </p:sp>
      <p:sp>
        <p:nvSpPr>
          <p:cNvPr id="3" name="직사각형 2">
            <a:extLst>
              <a:ext uri="{FF2B5EF4-FFF2-40B4-BE49-F238E27FC236}">
                <a16:creationId xmlns:a16="http://schemas.microsoft.com/office/drawing/2014/main" id="{F6B8EDCB-B18A-4A23-875C-BF65B4B89145}"/>
              </a:ext>
            </a:extLst>
          </p:cNvPr>
          <p:cNvSpPr/>
          <p:nvPr/>
        </p:nvSpPr>
        <p:spPr>
          <a:xfrm>
            <a:off x="166896" y="2938359"/>
            <a:ext cx="1935402" cy="1666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t>Quotation</a:t>
            </a:r>
          </a:p>
          <a:p>
            <a:pPr algn="ctr"/>
            <a:endParaRPr lang="en-US" altLang="ko-KR" sz="1400" dirty="0"/>
          </a:p>
          <a:p>
            <a:pPr algn="ctr"/>
            <a:r>
              <a:rPr lang="en-US" altLang="ko-KR" sz="1400" dirty="0"/>
              <a:t>Request quotation 0</a:t>
            </a:r>
          </a:p>
          <a:p>
            <a:pPr algn="ctr"/>
            <a:r>
              <a:rPr lang="en-US" altLang="ko-KR" sz="1400" dirty="0"/>
              <a:t>Received</a:t>
            </a:r>
            <a:r>
              <a:rPr lang="ko-KR" altLang="en-US" sz="1400" dirty="0"/>
              <a:t> </a:t>
            </a:r>
            <a:r>
              <a:rPr lang="en-US" altLang="ko-KR" sz="1400" dirty="0"/>
              <a:t>quotation</a:t>
            </a:r>
            <a:r>
              <a:rPr lang="ko-KR" altLang="en-US" sz="1400" dirty="0"/>
              <a:t> </a:t>
            </a:r>
            <a:r>
              <a:rPr lang="en-US" altLang="ko-KR" sz="1400" dirty="0"/>
              <a:t>0</a:t>
            </a:r>
            <a:endParaRPr lang="ko-KR" altLang="en-US" sz="1400" dirty="0"/>
          </a:p>
        </p:txBody>
      </p:sp>
      <p:sp>
        <p:nvSpPr>
          <p:cNvPr id="5" name="직사각형 4">
            <a:extLst>
              <a:ext uri="{FF2B5EF4-FFF2-40B4-BE49-F238E27FC236}">
                <a16:creationId xmlns:a16="http://schemas.microsoft.com/office/drawing/2014/main" id="{EE564D9C-73D4-43F5-84C2-1B90A0F000BF}"/>
              </a:ext>
            </a:extLst>
          </p:cNvPr>
          <p:cNvSpPr/>
          <p:nvPr/>
        </p:nvSpPr>
        <p:spPr>
          <a:xfrm>
            <a:off x="6399233" y="2931333"/>
            <a:ext cx="1935402" cy="1666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t>Warehouse in use</a:t>
            </a:r>
          </a:p>
          <a:p>
            <a:pPr algn="ctr"/>
            <a:endParaRPr lang="en-US" altLang="ko-KR" sz="1400" dirty="0"/>
          </a:p>
          <a:p>
            <a:pPr algn="ctr"/>
            <a:r>
              <a:rPr lang="en-US" altLang="ko-KR" sz="1400" dirty="0"/>
              <a:t>Country</a:t>
            </a:r>
            <a:r>
              <a:rPr lang="ko-KR" altLang="en-US" sz="1400" dirty="0"/>
              <a:t> </a:t>
            </a:r>
            <a:r>
              <a:rPr lang="en-US" altLang="ko-KR" sz="1400" dirty="0"/>
              <a:t>2</a:t>
            </a:r>
          </a:p>
          <a:p>
            <a:pPr algn="ctr"/>
            <a:r>
              <a:rPr lang="en-US" altLang="ko-KR" sz="1400" dirty="0"/>
              <a:t>Warehouse</a:t>
            </a:r>
            <a:r>
              <a:rPr lang="ko-KR" altLang="en-US" sz="1400" dirty="0"/>
              <a:t> </a:t>
            </a:r>
            <a:r>
              <a:rPr lang="en-US" altLang="ko-KR" sz="1400" dirty="0"/>
              <a:t>3</a:t>
            </a:r>
            <a:endParaRPr lang="ko-KR" altLang="en-US" sz="1400" dirty="0"/>
          </a:p>
        </p:txBody>
      </p:sp>
      <p:sp>
        <p:nvSpPr>
          <p:cNvPr id="6" name="직사각형 5">
            <a:extLst>
              <a:ext uri="{FF2B5EF4-FFF2-40B4-BE49-F238E27FC236}">
                <a16:creationId xmlns:a16="http://schemas.microsoft.com/office/drawing/2014/main" id="{8E2C015C-3356-4F21-A709-23747DD6C3FE}"/>
              </a:ext>
            </a:extLst>
          </p:cNvPr>
          <p:cNvSpPr/>
          <p:nvPr/>
        </p:nvSpPr>
        <p:spPr>
          <a:xfrm>
            <a:off x="2262060" y="2938359"/>
            <a:ext cx="1935402" cy="1666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t>Delivery request</a:t>
            </a:r>
          </a:p>
          <a:p>
            <a:pPr algn="ctr"/>
            <a:endParaRPr lang="en-US" altLang="ko-KR" sz="1400" dirty="0"/>
          </a:p>
          <a:p>
            <a:pPr algn="ctr"/>
            <a:r>
              <a:rPr lang="en-US" altLang="ko-KR" sz="1400" dirty="0"/>
              <a:t>Delivery request 2</a:t>
            </a:r>
          </a:p>
          <a:p>
            <a:pPr algn="ctr"/>
            <a:r>
              <a:rPr lang="en-US" altLang="ko-KR" sz="1400" dirty="0"/>
              <a:t>Release</a:t>
            </a:r>
            <a:r>
              <a:rPr lang="ko-KR" altLang="en-US" sz="1400" dirty="0"/>
              <a:t> </a:t>
            </a:r>
            <a:r>
              <a:rPr lang="en-US" altLang="ko-KR" sz="1400" dirty="0"/>
              <a:t>complete</a:t>
            </a:r>
            <a:r>
              <a:rPr lang="ko-KR" altLang="en-US" sz="1400" dirty="0"/>
              <a:t> </a:t>
            </a:r>
            <a:r>
              <a:rPr lang="en-US" altLang="ko-KR" sz="1400" dirty="0"/>
              <a:t>9</a:t>
            </a:r>
            <a:r>
              <a:rPr lang="ko-KR" altLang="en-US" sz="1400" dirty="0"/>
              <a:t> </a:t>
            </a:r>
          </a:p>
        </p:txBody>
      </p:sp>
      <p:sp>
        <p:nvSpPr>
          <p:cNvPr id="7" name="직사각형 6">
            <a:extLst>
              <a:ext uri="{FF2B5EF4-FFF2-40B4-BE49-F238E27FC236}">
                <a16:creationId xmlns:a16="http://schemas.microsoft.com/office/drawing/2014/main" id="{C2C98BAC-B899-448A-88B1-E1D341D98B1D}"/>
              </a:ext>
            </a:extLst>
          </p:cNvPr>
          <p:cNvSpPr/>
          <p:nvPr/>
        </p:nvSpPr>
        <p:spPr>
          <a:xfrm>
            <a:off x="4348464" y="2938535"/>
            <a:ext cx="1935402" cy="1666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t>Payment</a:t>
            </a:r>
          </a:p>
          <a:p>
            <a:pPr algn="ctr"/>
            <a:endParaRPr lang="en-US" altLang="ko-KR" sz="1400" dirty="0"/>
          </a:p>
          <a:p>
            <a:pPr algn="ctr"/>
            <a:r>
              <a:rPr lang="en-US" altLang="ko-KR" sz="1400" dirty="0"/>
              <a:t>Billing 0</a:t>
            </a:r>
            <a:endParaRPr lang="ko-KR" altLang="en-US" sz="1400" dirty="0"/>
          </a:p>
        </p:txBody>
      </p:sp>
      <p:sp>
        <p:nvSpPr>
          <p:cNvPr id="8" name="직사각형 7">
            <a:extLst>
              <a:ext uri="{FF2B5EF4-FFF2-40B4-BE49-F238E27FC236}">
                <a16:creationId xmlns:a16="http://schemas.microsoft.com/office/drawing/2014/main" id="{E9D882EC-6F04-4D3C-89BF-7EAD62189E21}"/>
              </a:ext>
            </a:extLst>
          </p:cNvPr>
          <p:cNvSpPr/>
          <p:nvPr/>
        </p:nvSpPr>
        <p:spPr>
          <a:xfrm>
            <a:off x="8466730" y="2938359"/>
            <a:ext cx="3477552" cy="1666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t>Warehouse in use</a:t>
            </a:r>
          </a:p>
          <a:p>
            <a:pPr algn="ctr"/>
            <a:endParaRPr lang="en-US" altLang="ko-KR" sz="1400" dirty="0"/>
          </a:p>
          <a:p>
            <a:pPr algn="ctr"/>
            <a:r>
              <a:rPr lang="en-US" altLang="ko-KR" sz="1400" dirty="0"/>
              <a:t>ABC Logistic, United States</a:t>
            </a:r>
          </a:p>
          <a:p>
            <a:pPr algn="ctr"/>
            <a:r>
              <a:rPr lang="en-US" altLang="ko-KR" sz="1400" dirty="0"/>
              <a:t>DEF Warehouse, United States</a:t>
            </a:r>
          </a:p>
          <a:p>
            <a:pPr algn="ctr"/>
            <a:r>
              <a:rPr lang="en-US" altLang="ko-KR" sz="1400" dirty="0"/>
              <a:t>GHI Delivery, Australia</a:t>
            </a:r>
          </a:p>
        </p:txBody>
      </p:sp>
      <p:sp>
        <p:nvSpPr>
          <p:cNvPr id="9" name="TextBox 8">
            <a:extLst>
              <a:ext uri="{FF2B5EF4-FFF2-40B4-BE49-F238E27FC236}">
                <a16:creationId xmlns:a16="http://schemas.microsoft.com/office/drawing/2014/main" id="{F6E2D209-FCE3-4DE9-B28B-F56BF4D6ECD7}"/>
              </a:ext>
            </a:extLst>
          </p:cNvPr>
          <p:cNvSpPr txBox="1"/>
          <p:nvPr/>
        </p:nvSpPr>
        <p:spPr>
          <a:xfrm>
            <a:off x="6392178" y="587121"/>
            <a:ext cx="5633209" cy="369332"/>
          </a:xfrm>
          <a:prstGeom prst="rect">
            <a:avLst/>
          </a:prstGeom>
          <a:noFill/>
        </p:spPr>
        <p:txBody>
          <a:bodyPr wrap="none" rtlCol="0">
            <a:spAutoFit/>
          </a:bodyPr>
          <a:lstStyle/>
          <a:p>
            <a:r>
              <a:rPr lang="en-US" altLang="ko-KR" dirty="0"/>
              <a:t>Message</a:t>
            </a:r>
            <a:r>
              <a:rPr lang="ko-KR" altLang="en-US" dirty="0"/>
              <a:t> </a:t>
            </a:r>
            <a:r>
              <a:rPr lang="en-US" altLang="ko-KR" dirty="0"/>
              <a:t>(0)</a:t>
            </a:r>
            <a:r>
              <a:rPr lang="ko-KR" altLang="en-US" dirty="0"/>
              <a:t>     </a:t>
            </a:r>
            <a:r>
              <a:rPr lang="en-US" altLang="ko-KR" dirty="0"/>
              <a:t>My</a:t>
            </a:r>
            <a:r>
              <a:rPr lang="ko-KR" altLang="en-US" dirty="0"/>
              <a:t> </a:t>
            </a:r>
            <a:r>
              <a:rPr lang="en-US" altLang="ko-KR" dirty="0"/>
              <a:t>page</a:t>
            </a:r>
            <a:r>
              <a:rPr lang="ko-KR" altLang="en-US" dirty="0"/>
              <a:t>     </a:t>
            </a:r>
            <a:r>
              <a:rPr lang="en-US" altLang="ko-KR" dirty="0"/>
              <a:t>Log out  </a:t>
            </a:r>
            <a:r>
              <a:rPr lang="ko-KR" altLang="en-US" dirty="0"/>
              <a:t> </a:t>
            </a:r>
            <a:r>
              <a:rPr lang="en-US" altLang="ko-KR" dirty="0">
                <a:solidFill>
                  <a:srgbClr val="FF0000"/>
                </a:solidFill>
              </a:rPr>
              <a:t>Logistics hub</a:t>
            </a:r>
            <a:endParaRPr lang="ko-KR" altLang="en-US" dirty="0">
              <a:solidFill>
                <a:srgbClr val="FF0000"/>
              </a:solidFill>
            </a:endParaRPr>
          </a:p>
        </p:txBody>
      </p:sp>
      <p:sp>
        <p:nvSpPr>
          <p:cNvPr id="2" name="TextBox 1">
            <a:extLst>
              <a:ext uri="{FF2B5EF4-FFF2-40B4-BE49-F238E27FC236}">
                <a16:creationId xmlns:a16="http://schemas.microsoft.com/office/drawing/2014/main" id="{5A437138-A8F1-4B52-9766-A00F2780193C}"/>
              </a:ext>
            </a:extLst>
          </p:cNvPr>
          <p:cNvSpPr txBox="1"/>
          <p:nvPr/>
        </p:nvSpPr>
        <p:spPr>
          <a:xfrm>
            <a:off x="247718" y="2565368"/>
            <a:ext cx="2114482" cy="369332"/>
          </a:xfrm>
          <a:prstGeom prst="rect">
            <a:avLst/>
          </a:prstGeom>
          <a:noFill/>
        </p:spPr>
        <p:txBody>
          <a:bodyPr wrap="square" rtlCol="0">
            <a:spAutoFit/>
          </a:bodyPr>
          <a:lstStyle/>
          <a:p>
            <a:r>
              <a:rPr lang="en-US" altLang="ko-KR" dirty="0"/>
              <a:t>Recent 1 month</a:t>
            </a:r>
          </a:p>
        </p:txBody>
      </p:sp>
      <p:sp>
        <p:nvSpPr>
          <p:cNvPr id="12" name="TextBox 11">
            <a:extLst>
              <a:ext uri="{FF2B5EF4-FFF2-40B4-BE49-F238E27FC236}">
                <a16:creationId xmlns:a16="http://schemas.microsoft.com/office/drawing/2014/main" id="{CFB1B368-F23D-4349-8D50-D59AE5BA842F}"/>
              </a:ext>
            </a:extLst>
          </p:cNvPr>
          <p:cNvSpPr txBox="1"/>
          <p:nvPr/>
        </p:nvSpPr>
        <p:spPr>
          <a:xfrm>
            <a:off x="4859832" y="5299938"/>
            <a:ext cx="2346311" cy="369332"/>
          </a:xfrm>
          <a:prstGeom prst="rect">
            <a:avLst/>
          </a:prstGeom>
          <a:noFill/>
          <a:ln>
            <a:solidFill>
              <a:schemeClr val="tx1"/>
            </a:solidFill>
          </a:ln>
        </p:spPr>
        <p:txBody>
          <a:bodyPr wrap="square" rtlCol="0">
            <a:spAutoFit/>
          </a:bodyPr>
          <a:lstStyle/>
          <a:p>
            <a:r>
              <a:rPr lang="en-US" altLang="ko-KR" dirty="0">
                <a:solidFill>
                  <a:srgbClr val="FF0000"/>
                </a:solidFill>
              </a:rPr>
              <a:t>Personal information</a:t>
            </a:r>
            <a:endParaRPr lang="ko-KR" altLang="en-US" dirty="0">
              <a:solidFill>
                <a:srgbClr val="FF0000"/>
              </a:solidFill>
            </a:endParaRPr>
          </a:p>
        </p:txBody>
      </p:sp>
      <p:cxnSp>
        <p:nvCxnSpPr>
          <p:cNvPr id="13" name="직선 화살표 연결선 12">
            <a:extLst>
              <a:ext uri="{FF2B5EF4-FFF2-40B4-BE49-F238E27FC236}">
                <a16:creationId xmlns:a16="http://schemas.microsoft.com/office/drawing/2014/main" id="{56C2D070-1B4B-4F81-9A0F-53836802F038}"/>
              </a:ext>
            </a:extLst>
          </p:cNvPr>
          <p:cNvCxnSpPr>
            <a:cxnSpLocks/>
            <a:stCxn id="14" idx="3"/>
          </p:cNvCxnSpPr>
          <p:nvPr/>
        </p:nvCxnSpPr>
        <p:spPr>
          <a:xfrm flipV="1">
            <a:off x="3961803" y="5678975"/>
            <a:ext cx="1016545" cy="5651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9F77F72-722F-4669-80C3-C82647CD16E9}"/>
              </a:ext>
            </a:extLst>
          </p:cNvPr>
          <p:cNvSpPr txBox="1"/>
          <p:nvPr/>
        </p:nvSpPr>
        <p:spPr>
          <a:xfrm>
            <a:off x="2102298" y="5782419"/>
            <a:ext cx="1859505" cy="923330"/>
          </a:xfrm>
          <a:prstGeom prst="rect">
            <a:avLst/>
          </a:prstGeom>
          <a:noFill/>
          <a:ln>
            <a:solidFill>
              <a:schemeClr val="tx1"/>
            </a:solidFill>
          </a:ln>
        </p:spPr>
        <p:txBody>
          <a:bodyPr wrap="square" rtlCol="0">
            <a:spAutoFit/>
          </a:bodyPr>
          <a:lstStyle/>
          <a:p>
            <a:r>
              <a:rPr lang="ko-KR" altLang="en-US" dirty="0"/>
              <a:t>개인정보 수정</a:t>
            </a:r>
            <a:endParaRPr lang="en-US" altLang="ko-KR" dirty="0"/>
          </a:p>
          <a:p>
            <a:r>
              <a:rPr lang="ko-KR" altLang="en-US" dirty="0"/>
              <a:t>창으로 이동</a:t>
            </a:r>
            <a:endParaRPr lang="en-US" altLang="ko-KR" dirty="0"/>
          </a:p>
          <a:p>
            <a:r>
              <a:rPr lang="en-US" altLang="ko-KR" dirty="0"/>
              <a:t>P103</a:t>
            </a:r>
            <a:endParaRPr lang="ko-KR" altLang="en-US" dirty="0"/>
          </a:p>
        </p:txBody>
      </p:sp>
      <p:sp>
        <p:nvSpPr>
          <p:cNvPr id="16" name="사각형: 둥근 모서리 15">
            <a:extLst>
              <a:ext uri="{FF2B5EF4-FFF2-40B4-BE49-F238E27FC236}">
                <a16:creationId xmlns:a16="http://schemas.microsoft.com/office/drawing/2014/main" id="{A7130D83-B79F-44CE-934D-4C3EF7283AE2}"/>
              </a:ext>
            </a:extLst>
          </p:cNvPr>
          <p:cNvSpPr/>
          <p:nvPr/>
        </p:nvSpPr>
        <p:spPr>
          <a:xfrm>
            <a:off x="7728500" y="438725"/>
            <a:ext cx="1476460" cy="6291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TextBox 16">
            <a:extLst>
              <a:ext uri="{FF2B5EF4-FFF2-40B4-BE49-F238E27FC236}">
                <a16:creationId xmlns:a16="http://schemas.microsoft.com/office/drawing/2014/main" id="{0BD64C64-2A8A-4CAC-B487-9CDB7E7C5F16}"/>
              </a:ext>
            </a:extLst>
          </p:cNvPr>
          <p:cNvSpPr txBox="1"/>
          <p:nvPr/>
        </p:nvSpPr>
        <p:spPr>
          <a:xfrm>
            <a:off x="515017" y="1114553"/>
            <a:ext cx="11161966" cy="369332"/>
          </a:xfrm>
          <a:prstGeom prst="rect">
            <a:avLst/>
          </a:prstGeom>
          <a:noFill/>
        </p:spPr>
        <p:txBody>
          <a:bodyPr wrap="none" rtlCol="0">
            <a:spAutoFit/>
          </a:bodyPr>
          <a:lstStyle/>
          <a:p>
            <a:r>
              <a:rPr lang="ko-KR" altLang="en-US" dirty="0"/>
              <a:t> </a:t>
            </a:r>
            <a:r>
              <a:rPr lang="en-US" altLang="ko-KR" dirty="0"/>
              <a:t>Home</a:t>
            </a:r>
            <a:r>
              <a:rPr lang="ko-KR" altLang="en-US" dirty="0"/>
              <a:t>           </a:t>
            </a:r>
            <a:r>
              <a:rPr lang="en-US" altLang="ko-KR" dirty="0"/>
              <a:t>Our service</a:t>
            </a:r>
            <a:r>
              <a:rPr lang="ko-KR" altLang="en-US" dirty="0"/>
              <a:t>        </a:t>
            </a:r>
            <a:r>
              <a:rPr lang="en-US" altLang="ko-KR" dirty="0"/>
              <a:t>Fulfillment</a:t>
            </a:r>
            <a:r>
              <a:rPr lang="ko-KR" altLang="en-US" dirty="0"/>
              <a:t>          </a:t>
            </a:r>
            <a:r>
              <a:rPr lang="en-US" altLang="ko-KR" dirty="0"/>
              <a:t>How to use</a:t>
            </a:r>
            <a:r>
              <a:rPr lang="ko-KR" altLang="en-US" dirty="0"/>
              <a:t>        </a:t>
            </a:r>
            <a:r>
              <a:rPr lang="en-US" altLang="ko-KR" dirty="0"/>
              <a:t>Dashboard            Help &amp; Contact</a:t>
            </a:r>
            <a:endParaRPr lang="ko-KR" altLang="en-US" dirty="0"/>
          </a:p>
        </p:txBody>
      </p:sp>
    </p:spTree>
    <p:extLst>
      <p:ext uri="{BB962C8B-B14F-4D97-AF65-F5344CB8AC3E}">
        <p14:creationId xmlns:p14="http://schemas.microsoft.com/office/powerpoint/2010/main" val="20780320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7F9036-1033-4C15-9314-1F056DB9F850}"/>
              </a:ext>
            </a:extLst>
          </p:cNvPr>
          <p:cNvSpPr txBox="1"/>
          <p:nvPr/>
        </p:nvSpPr>
        <p:spPr>
          <a:xfrm>
            <a:off x="5521755" y="200782"/>
            <a:ext cx="1897905" cy="369332"/>
          </a:xfrm>
          <a:prstGeom prst="rect">
            <a:avLst/>
          </a:prstGeom>
          <a:noFill/>
        </p:spPr>
        <p:txBody>
          <a:bodyPr wrap="square" rtlCol="0">
            <a:spAutoFit/>
          </a:bodyPr>
          <a:lstStyle/>
          <a:p>
            <a:r>
              <a:rPr lang="ko-KR" altLang="en-US" dirty="0"/>
              <a:t>개인정보</a:t>
            </a:r>
          </a:p>
        </p:txBody>
      </p:sp>
      <p:sp>
        <p:nvSpPr>
          <p:cNvPr id="5" name="직사각형 4">
            <a:extLst>
              <a:ext uri="{FF2B5EF4-FFF2-40B4-BE49-F238E27FC236}">
                <a16:creationId xmlns:a16="http://schemas.microsoft.com/office/drawing/2014/main" id="{E41BA06C-E35B-43A3-9406-C5A0995F3F81}"/>
              </a:ext>
            </a:extLst>
          </p:cNvPr>
          <p:cNvSpPr/>
          <p:nvPr/>
        </p:nvSpPr>
        <p:spPr>
          <a:xfrm>
            <a:off x="645952" y="800301"/>
            <a:ext cx="5075340" cy="55031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a:extLst>
              <a:ext uri="{FF2B5EF4-FFF2-40B4-BE49-F238E27FC236}">
                <a16:creationId xmlns:a16="http://schemas.microsoft.com/office/drawing/2014/main" id="{6C933632-346E-4047-80A1-CD6AFA881B7A}"/>
              </a:ext>
            </a:extLst>
          </p:cNvPr>
          <p:cNvSpPr txBox="1"/>
          <p:nvPr/>
        </p:nvSpPr>
        <p:spPr>
          <a:xfrm>
            <a:off x="743824" y="1191215"/>
            <a:ext cx="1714150" cy="369332"/>
          </a:xfrm>
          <a:prstGeom prst="rect">
            <a:avLst/>
          </a:prstGeom>
          <a:noFill/>
        </p:spPr>
        <p:txBody>
          <a:bodyPr wrap="square" rtlCol="0">
            <a:spAutoFit/>
          </a:bodyPr>
          <a:lstStyle/>
          <a:p>
            <a:r>
              <a:rPr lang="en-US" altLang="ko-KR" dirty="0"/>
              <a:t>ID</a:t>
            </a:r>
            <a:endParaRPr lang="ko-KR" altLang="en-US" dirty="0"/>
          </a:p>
        </p:txBody>
      </p:sp>
      <p:sp>
        <p:nvSpPr>
          <p:cNvPr id="7" name="TextBox 6">
            <a:extLst>
              <a:ext uri="{FF2B5EF4-FFF2-40B4-BE49-F238E27FC236}">
                <a16:creationId xmlns:a16="http://schemas.microsoft.com/office/drawing/2014/main" id="{EAE9B914-F46B-430F-9370-EE39378D4676}"/>
              </a:ext>
            </a:extLst>
          </p:cNvPr>
          <p:cNvSpPr txBox="1"/>
          <p:nvPr/>
        </p:nvSpPr>
        <p:spPr>
          <a:xfrm>
            <a:off x="743824" y="1510430"/>
            <a:ext cx="1714150" cy="369332"/>
          </a:xfrm>
          <a:prstGeom prst="rect">
            <a:avLst/>
          </a:prstGeom>
          <a:noFill/>
        </p:spPr>
        <p:txBody>
          <a:bodyPr wrap="square" rtlCol="0">
            <a:spAutoFit/>
          </a:bodyPr>
          <a:lstStyle/>
          <a:p>
            <a:r>
              <a:rPr lang="en-US" altLang="ko-KR" dirty="0">
                <a:solidFill>
                  <a:srgbClr val="FF0000"/>
                </a:solidFill>
              </a:rPr>
              <a:t>Password</a:t>
            </a:r>
            <a:endParaRPr lang="ko-KR" altLang="en-US" dirty="0">
              <a:solidFill>
                <a:srgbClr val="FF0000"/>
              </a:solidFill>
            </a:endParaRPr>
          </a:p>
        </p:txBody>
      </p:sp>
      <p:sp>
        <p:nvSpPr>
          <p:cNvPr id="8" name="TextBox 7">
            <a:extLst>
              <a:ext uri="{FF2B5EF4-FFF2-40B4-BE49-F238E27FC236}">
                <a16:creationId xmlns:a16="http://schemas.microsoft.com/office/drawing/2014/main" id="{1631CEDA-C2A5-4AF0-946A-060599726EC3}"/>
              </a:ext>
            </a:extLst>
          </p:cNvPr>
          <p:cNvSpPr txBox="1"/>
          <p:nvPr/>
        </p:nvSpPr>
        <p:spPr>
          <a:xfrm>
            <a:off x="743824" y="5098390"/>
            <a:ext cx="2648124" cy="369332"/>
          </a:xfrm>
          <a:prstGeom prst="rect">
            <a:avLst/>
          </a:prstGeom>
          <a:noFill/>
        </p:spPr>
        <p:txBody>
          <a:bodyPr wrap="square" rtlCol="0">
            <a:spAutoFit/>
          </a:bodyPr>
          <a:lstStyle/>
          <a:p>
            <a:r>
              <a:rPr lang="en-US" altLang="ko-KR" dirty="0">
                <a:solidFill>
                  <a:srgbClr val="FF0000"/>
                </a:solidFill>
              </a:rPr>
              <a:t>Phone</a:t>
            </a:r>
            <a:r>
              <a:rPr lang="ko-KR" altLang="en-US" dirty="0">
                <a:solidFill>
                  <a:srgbClr val="FF0000"/>
                </a:solidFill>
              </a:rPr>
              <a:t> </a:t>
            </a:r>
            <a:r>
              <a:rPr lang="en-US" altLang="ko-KR" dirty="0">
                <a:solidFill>
                  <a:srgbClr val="FF0000"/>
                </a:solidFill>
              </a:rPr>
              <a:t>number</a:t>
            </a:r>
            <a:endParaRPr lang="ko-KR" altLang="en-US" dirty="0">
              <a:solidFill>
                <a:srgbClr val="FF0000"/>
              </a:solidFill>
            </a:endParaRPr>
          </a:p>
        </p:txBody>
      </p:sp>
      <p:sp>
        <p:nvSpPr>
          <p:cNvPr id="9" name="TextBox 8">
            <a:extLst>
              <a:ext uri="{FF2B5EF4-FFF2-40B4-BE49-F238E27FC236}">
                <a16:creationId xmlns:a16="http://schemas.microsoft.com/office/drawing/2014/main" id="{C6EFD2B0-37F2-4786-AEAC-50103E7A20A7}"/>
              </a:ext>
            </a:extLst>
          </p:cNvPr>
          <p:cNvSpPr txBox="1"/>
          <p:nvPr/>
        </p:nvSpPr>
        <p:spPr>
          <a:xfrm>
            <a:off x="743824" y="2198760"/>
            <a:ext cx="1714150" cy="369332"/>
          </a:xfrm>
          <a:prstGeom prst="rect">
            <a:avLst/>
          </a:prstGeom>
          <a:noFill/>
        </p:spPr>
        <p:txBody>
          <a:bodyPr wrap="square" rtlCol="0">
            <a:spAutoFit/>
          </a:bodyPr>
          <a:lstStyle/>
          <a:p>
            <a:r>
              <a:rPr lang="en-US" altLang="ko-KR" dirty="0"/>
              <a:t>Name</a:t>
            </a:r>
            <a:endParaRPr lang="ko-KR" altLang="en-US" dirty="0"/>
          </a:p>
        </p:txBody>
      </p:sp>
      <p:sp>
        <p:nvSpPr>
          <p:cNvPr id="10" name="TextBox 9">
            <a:extLst>
              <a:ext uri="{FF2B5EF4-FFF2-40B4-BE49-F238E27FC236}">
                <a16:creationId xmlns:a16="http://schemas.microsoft.com/office/drawing/2014/main" id="{9596D91F-54B3-453D-9436-A3B1984A2B8A}"/>
              </a:ext>
            </a:extLst>
          </p:cNvPr>
          <p:cNvSpPr txBox="1"/>
          <p:nvPr/>
        </p:nvSpPr>
        <p:spPr>
          <a:xfrm>
            <a:off x="743824" y="2568092"/>
            <a:ext cx="3364350" cy="369332"/>
          </a:xfrm>
          <a:prstGeom prst="rect">
            <a:avLst/>
          </a:prstGeom>
          <a:noFill/>
        </p:spPr>
        <p:txBody>
          <a:bodyPr wrap="square" rtlCol="0">
            <a:spAutoFit/>
          </a:bodyPr>
          <a:lstStyle/>
          <a:p>
            <a:r>
              <a:rPr lang="en-US" altLang="ko-KR" dirty="0"/>
              <a:t>Birth date (MM/DD/YYYY)</a:t>
            </a:r>
            <a:endParaRPr lang="ko-KR" altLang="en-US" dirty="0"/>
          </a:p>
        </p:txBody>
      </p:sp>
      <p:sp>
        <p:nvSpPr>
          <p:cNvPr id="11" name="TextBox 10">
            <a:extLst>
              <a:ext uri="{FF2B5EF4-FFF2-40B4-BE49-F238E27FC236}">
                <a16:creationId xmlns:a16="http://schemas.microsoft.com/office/drawing/2014/main" id="{C6C169C2-DB10-4799-B2DD-7648A414CD4A}"/>
              </a:ext>
            </a:extLst>
          </p:cNvPr>
          <p:cNvSpPr txBox="1"/>
          <p:nvPr/>
        </p:nvSpPr>
        <p:spPr>
          <a:xfrm>
            <a:off x="743823" y="2937424"/>
            <a:ext cx="2966785" cy="369332"/>
          </a:xfrm>
          <a:prstGeom prst="rect">
            <a:avLst/>
          </a:prstGeom>
          <a:noFill/>
        </p:spPr>
        <p:txBody>
          <a:bodyPr wrap="square" rtlCol="0">
            <a:spAutoFit/>
          </a:bodyPr>
          <a:lstStyle/>
          <a:p>
            <a:r>
              <a:rPr lang="en-US" altLang="ko-KR" dirty="0">
                <a:solidFill>
                  <a:srgbClr val="FF0000"/>
                </a:solidFill>
              </a:rPr>
              <a:t>verify yourself(cellphone</a:t>
            </a:r>
            <a:r>
              <a:rPr lang="en-US" altLang="ko-KR" sz="1200" dirty="0">
                <a:solidFill>
                  <a:srgbClr val="FF0000"/>
                </a:solidFill>
              </a:rPr>
              <a:t>)</a:t>
            </a:r>
            <a:endParaRPr lang="ko-KR" altLang="en-US" dirty="0">
              <a:solidFill>
                <a:srgbClr val="FF0000"/>
              </a:solidFill>
            </a:endParaRPr>
          </a:p>
        </p:txBody>
      </p:sp>
      <p:sp>
        <p:nvSpPr>
          <p:cNvPr id="12" name="TextBox 11">
            <a:extLst>
              <a:ext uri="{FF2B5EF4-FFF2-40B4-BE49-F238E27FC236}">
                <a16:creationId xmlns:a16="http://schemas.microsoft.com/office/drawing/2014/main" id="{706718DB-13FA-421A-AC5B-3C9D114638B8}"/>
              </a:ext>
            </a:extLst>
          </p:cNvPr>
          <p:cNvSpPr txBox="1"/>
          <p:nvPr/>
        </p:nvSpPr>
        <p:spPr>
          <a:xfrm>
            <a:off x="743824" y="3659575"/>
            <a:ext cx="1714150" cy="369332"/>
          </a:xfrm>
          <a:prstGeom prst="rect">
            <a:avLst/>
          </a:prstGeom>
          <a:noFill/>
        </p:spPr>
        <p:txBody>
          <a:bodyPr wrap="square" rtlCol="0">
            <a:spAutoFit/>
          </a:bodyPr>
          <a:lstStyle/>
          <a:p>
            <a:r>
              <a:rPr lang="en-US" altLang="ko-KR" dirty="0">
                <a:solidFill>
                  <a:srgbClr val="FF0000"/>
                </a:solidFill>
              </a:rPr>
              <a:t>Address</a:t>
            </a:r>
            <a:endParaRPr lang="ko-KR" altLang="en-US" dirty="0">
              <a:solidFill>
                <a:srgbClr val="FF0000"/>
              </a:solidFill>
            </a:endParaRPr>
          </a:p>
        </p:txBody>
      </p:sp>
      <p:sp>
        <p:nvSpPr>
          <p:cNvPr id="13" name="TextBox 12">
            <a:extLst>
              <a:ext uri="{FF2B5EF4-FFF2-40B4-BE49-F238E27FC236}">
                <a16:creationId xmlns:a16="http://schemas.microsoft.com/office/drawing/2014/main" id="{A16DCFC4-8655-45D5-9B30-3D6F523EA0AC}"/>
              </a:ext>
            </a:extLst>
          </p:cNvPr>
          <p:cNvSpPr txBox="1"/>
          <p:nvPr/>
        </p:nvSpPr>
        <p:spPr>
          <a:xfrm>
            <a:off x="743824" y="4048791"/>
            <a:ext cx="1898708" cy="369332"/>
          </a:xfrm>
          <a:prstGeom prst="rect">
            <a:avLst/>
          </a:prstGeom>
          <a:noFill/>
        </p:spPr>
        <p:txBody>
          <a:bodyPr wrap="square" rtlCol="0">
            <a:spAutoFit/>
          </a:bodyPr>
          <a:lstStyle/>
          <a:p>
            <a:r>
              <a:rPr lang="en-US" altLang="ko-KR" dirty="0">
                <a:solidFill>
                  <a:srgbClr val="FF0000"/>
                </a:solidFill>
              </a:rPr>
              <a:t>Company name</a:t>
            </a:r>
            <a:endParaRPr lang="ko-KR" altLang="en-US" dirty="0">
              <a:solidFill>
                <a:srgbClr val="FF0000"/>
              </a:solidFill>
            </a:endParaRPr>
          </a:p>
        </p:txBody>
      </p:sp>
      <p:sp>
        <p:nvSpPr>
          <p:cNvPr id="14" name="TextBox 13">
            <a:extLst>
              <a:ext uri="{FF2B5EF4-FFF2-40B4-BE49-F238E27FC236}">
                <a16:creationId xmlns:a16="http://schemas.microsoft.com/office/drawing/2014/main" id="{0F1E5DEE-979A-4DEC-9762-9A4FFF248A0B}"/>
              </a:ext>
            </a:extLst>
          </p:cNvPr>
          <p:cNvSpPr txBox="1"/>
          <p:nvPr/>
        </p:nvSpPr>
        <p:spPr>
          <a:xfrm>
            <a:off x="2877457" y="4048573"/>
            <a:ext cx="1714150" cy="369332"/>
          </a:xfrm>
          <a:prstGeom prst="rect">
            <a:avLst/>
          </a:prstGeom>
          <a:noFill/>
        </p:spPr>
        <p:txBody>
          <a:bodyPr wrap="square" rtlCol="0">
            <a:spAutoFit/>
          </a:bodyPr>
          <a:lstStyle/>
          <a:p>
            <a:r>
              <a:rPr lang="ko-KR" altLang="en-US" dirty="0">
                <a:solidFill>
                  <a:srgbClr val="FF0000"/>
                </a:solidFill>
              </a:rPr>
              <a:t>국문</a:t>
            </a:r>
          </a:p>
        </p:txBody>
      </p:sp>
      <p:sp>
        <p:nvSpPr>
          <p:cNvPr id="15" name="TextBox 14">
            <a:extLst>
              <a:ext uri="{FF2B5EF4-FFF2-40B4-BE49-F238E27FC236}">
                <a16:creationId xmlns:a16="http://schemas.microsoft.com/office/drawing/2014/main" id="{F7EA7089-73BC-467B-8E84-75D64F9401BD}"/>
              </a:ext>
            </a:extLst>
          </p:cNvPr>
          <p:cNvSpPr txBox="1"/>
          <p:nvPr/>
        </p:nvSpPr>
        <p:spPr>
          <a:xfrm>
            <a:off x="4591607" y="4048791"/>
            <a:ext cx="1714150" cy="369332"/>
          </a:xfrm>
          <a:prstGeom prst="rect">
            <a:avLst/>
          </a:prstGeom>
          <a:noFill/>
        </p:spPr>
        <p:txBody>
          <a:bodyPr wrap="square" rtlCol="0">
            <a:spAutoFit/>
          </a:bodyPr>
          <a:lstStyle/>
          <a:p>
            <a:r>
              <a:rPr lang="ko-KR" altLang="en-US" dirty="0">
                <a:solidFill>
                  <a:srgbClr val="FF0000"/>
                </a:solidFill>
              </a:rPr>
              <a:t>영문</a:t>
            </a:r>
          </a:p>
        </p:txBody>
      </p:sp>
      <p:sp>
        <p:nvSpPr>
          <p:cNvPr id="16" name="TextBox 15">
            <a:extLst>
              <a:ext uri="{FF2B5EF4-FFF2-40B4-BE49-F238E27FC236}">
                <a16:creationId xmlns:a16="http://schemas.microsoft.com/office/drawing/2014/main" id="{07AFEF92-4A66-44C6-95E4-D8398A502250}"/>
              </a:ext>
            </a:extLst>
          </p:cNvPr>
          <p:cNvSpPr txBox="1"/>
          <p:nvPr/>
        </p:nvSpPr>
        <p:spPr>
          <a:xfrm>
            <a:off x="743824" y="4729058"/>
            <a:ext cx="2966784" cy="369332"/>
          </a:xfrm>
          <a:prstGeom prst="rect">
            <a:avLst/>
          </a:prstGeom>
          <a:noFill/>
        </p:spPr>
        <p:txBody>
          <a:bodyPr wrap="square" rtlCol="0">
            <a:spAutoFit/>
          </a:bodyPr>
          <a:lstStyle/>
          <a:p>
            <a:r>
              <a:rPr lang="en-US" altLang="ko-KR" dirty="0">
                <a:solidFill>
                  <a:srgbClr val="FF0000"/>
                </a:solidFill>
              </a:rPr>
              <a:t>Company address</a:t>
            </a:r>
            <a:endParaRPr lang="ko-KR" altLang="en-US" dirty="0">
              <a:solidFill>
                <a:srgbClr val="FF0000"/>
              </a:solidFill>
            </a:endParaRPr>
          </a:p>
        </p:txBody>
      </p:sp>
      <p:sp>
        <p:nvSpPr>
          <p:cNvPr id="17" name="TextBox 16">
            <a:extLst>
              <a:ext uri="{FF2B5EF4-FFF2-40B4-BE49-F238E27FC236}">
                <a16:creationId xmlns:a16="http://schemas.microsoft.com/office/drawing/2014/main" id="{EB96E8A2-C60A-40E3-ADF2-AEB2BAE07F5C}"/>
              </a:ext>
            </a:extLst>
          </p:cNvPr>
          <p:cNvSpPr txBox="1"/>
          <p:nvPr/>
        </p:nvSpPr>
        <p:spPr>
          <a:xfrm>
            <a:off x="743824" y="1843901"/>
            <a:ext cx="2171654" cy="369332"/>
          </a:xfrm>
          <a:prstGeom prst="rect">
            <a:avLst/>
          </a:prstGeom>
          <a:noFill/>
        </p:spPr>
        <p:txBody>
          <a:bodyPr wrap="square" rtlCol="0">
            <a:spAutoFit/>
          </a:bodyPr>
          <a:lstStyle/>
          <a:p>
            <a:r>
              <a:rPr lang="en-US" altLang="ko-KR" dirty="0">
                <a:solidFill>
                  <a:srgbClr val="FF0000"/>
                </a:solidFill>
              </a:rPr>
              <a:t>Confirm Password</a:t>
            </a:r>
            <a:endParaRPr lang="ko-KR" altLang="en-US" dirty="0">
              <a:solidFill>
                <a:srgbClr val="FF0000"/>
              </a:solidFill>
            </a:endParaRPr>
          </a:p>
        </p:txBody>
      </p:sp>
      <p:sp>
        <p:nvSpPr>
          <p:cNvPr id="18" name="TextBox 17">
            <a:extLst>
              <a:ext uri="{FF2B5EF4-FFF2-40B4-BE49-F238E27FC236}">
                <a16:creationId xmlns:a16="http://schemas.microsoft.com/office/drawing/2014/main" id="{370A7703-6394-4BD8-A487-E06BB40A88EA}"/>
              </a:ext>
            </a:extLst>
          </p:cNvPr>
          <p:cNvSpPr txBox="1"/>
          <p:nvPr/>
        </p:nvSpPr>
        <p:spPr>
          <a:xfrm>
            <a:off x="743823" y="5467890"/>
            <a:ext cx="4060045" cy="369332"/>
          </a:xfrm>
          <a:prstGeom prst="rect">
            <a:avLst/>
          </a:prstGeom>
          <a:noFill/>
        </p:spPr>
        <p:txBody>
          <a:bodyPr wrap="square" rtlCol="0">
            <a:spAutoFit/>
          </a:bodyPr>
          <a:lstStyle/>
          <a:p>
            <a:r>
              <a:rPr lang="en-US" altLang="ko-KR" dirty="0">
                <a:solidFill>
                  <a:srgbClr val="FF0000"/>
                </a:solidFill>
              </a:rPr>
              <a:t>Business registration number</a:t>
            </a:r>
            <a:endParaRPr lang="ko-KR" altLang="en-US" dirty="0">
              <a:solidFill>
                <a:srgbClr val="FF0000"/>
              </a:solidFill>
            </a:endParaRPr>
          </a:p>
        </p:txBody>
      </p:sp>
      <p:sp>
        <p:nvSpPr>
          <p:cNvPr id="19" name="TextBox 18">
            <a:extLst>
              <a:ext uri="{FF2B5EF4-FFF2-40B4-BE49-F238E27FC236}">
                <a16:creationId xmlns:a16="http://schemas.microsoft.com/office/drawing/2014/main" id="{3D7CAC67-18DD-4C18-9652-5C54F93BEA4D}"/>
              </a:ext>
            </a:extLst>
          </p:cNvPr>
          <p:cNvSpPr txBox="1"/>
          <p:nvPr/>
        </p:nvSpPr>
        <p:spPr>
          <a:xfrm>
            <a:off x="743824" y="5837054"/>
            <a:ext cx="1714150" cy="369332"/>
          </a:xfrm>
          <a:prstGeom prst="rect">
            <a:avLst/>
          </a:prstGeom>
          <a:noFill/>
        </p:spPr>
        <p:txBody>
          <a:bodyPr wrap="square" rtlCol="0">
            <a:spAutoFit/>
          </a:bodyPr>
          <a:lstStyle/>
          <a:p>
            <a:r>
              <a:rPr lang="en-US" altLang="ko-KR" dirty="0">
                <a:solidFill>
                  <a:srgbClr val="FF0000"/>
                </a:solidFill>
              </a:rPr>
              <a:t>Website</a:t>
            </a:r>
            <a:endParaRPr lang="ko-KR" altLang="en-US" dirty="0">
              <a:solidFill>
                <a:srgbClr val="FF0000"/>
              </a:solidFill>
            </a:endParaRPr>
          </a:p>
        </p:txBody>
      </p:sp>
      <p:sp>
        <p:nvSpPr>
          <p:cNvPr id="20" name="직사각형 19">
            <a:extLst>
              <a:ext uri="{FF2B5EF4-FFF2-40B4-BE49-F238E27FC236}">
                <a16:creationId xmlns:a16="http://schemas.microsoft.com/office/drawing/2014/main" id="{054F6F4B-4F4C-463B-9A13-D9F79249ED36}"/>
              </a:ext>
            </a:extLst>
          </p:cNvPr>
          <p:cNvSpPr/>
          <p:nvPr/>
        </p:nvSpPr>
        <p:spPr>
          <a:xfrm>
            <a:off x="6470708" y="800301"/>
            <a:ext cx="5075340" cy="55031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TextBox 21">
            <a:extLst>
              <a:ext uri="{FF2B5EF4-FFF2-40B4-BE49-F238E27FC236}">
                <a16:creationId xmlns:a16="http://schemas.microsoft.com/office/drawing/2014/main" id="{7E298698-08F3-49DD-B493-751977797836}"/>
              </a:ext>
            </a:extLst>
          </p:cNvPr>
          <p:cNvSpPr txBox="1"/>
          <p:nvPr/>
        </p:nvSpPr>
        <p:spPr>
          <a:xfrm>
            <a:off x="6649998" y="991160"/>
            <a:ext cx="1714150" cy="276999"/>
          </a:xfrm>
          <a:prstGeom prst="rect">
            <a:avLst/>
          </a:prstGeom>
          <a:noFill/>
        </p:spPr>
        <p:txBody>
          <a:bodyPr wrap="square" rtlCol="0">
            <a:spAutoFit/>
          </a:bodyPr>
          <a:lstStyle/>
          <a:p>
            <a:r>
              <a:rPr lang="en-US" altLang="ko-KR" sz="1200" dirty="0">
                <a:solidFill>
                  <a:srgbClr val="FF0000"/>
                </a:solidFill>
              </a:rPr>
              <a:t>Contact information</a:t>
            </a:r>
            <a:endParaRPr lang="ko-KR" altLang="en-US" sz="1200" dirty="0">
              <a:solidFill>
                <a:srgbClr val="FF0000"/>
              </a:solidFill>
            </a:endParaRPr>
          </a:p>
        </p:txBody>
      </p:sp>
      <p:sp>
        <p:nvSpPr>
          <p:cNvPr id="23" name="직사각형 22">
            <a:extLst>
              <a:ext uri="{FF2B5EF4-FFF2-40B4-BE49-F238E27FC236}">
                <a16:creationId xmlns:a16="http://schemas.microsoft.com/office/drawing/2014/main" id="{1FDCC45C-0FF3-41BF-B562-575E2DF5A200}"/>
              </a:ext>
            </a:extLst>
          </p:cNvPr>
          <p:cNvSpPr/>
          <p:nvPr/>
        </p:nvSpPr>
        <p:spPr>
          <a:xfrm>
            <a:off x="8237988" y="1077138"/>
            <a:ext cx="212845" cy="209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24" name="TextBox 23">
            <a:extLst>
              <a:ext uri="{FF2B5EF4-FFF2-40B4-BE49-F238E27FC236}">
                <a16:creationId xmlns:a16="http://schemas.microsoft.com/office/drawing/2014/main" id="{8D8E39FB-124C-4B39-8D14-F97F2AA0705F}"/>
              </a:ext>
            </a:extLst>
          </p:cNvPr>
          <p:cNvSpPr txBox="1"/>
          <p:nvPr/>
        </p:nvSpPr>
        <p:spPr>
          <a:xfrm>
            <a:off x="8430973" y="1014456"/>
            <a:ext cx="1417824" cy="307777"/>
          </a:xfrm>
          <a:prstGeom prst="rect">
            <a:avLst/>
          </a:prstGeom>
          <a:noFill/>
        </p:spPr>
        <p:txBody>
          <a:bodyPr wrap="none" rtlCol="0">
            <a:spAutoFit/>
          </a:bodyPr>
          <a:lstStyle/>
          <a:p>
            <a:r>
              <a:rPr lang="en-US" altLang="ko-KR" sz="1400" dirty="0"/>
              <a:t>Same as above</a:t>
            </a:r>
            <a:endParaRPr lang="ko-KR" altLang="en-US" sz="1400" dirty="0"/>
          </a:p>
        </p:txBody>
      </p:sp>
      <p:sp>
        <p:nvSpPr>
          <p:cNvPr id="25" name="직사각형 24">
            <a:extLst>
              <a:ext uri="{FF2B5EF4-FFF2-40B4-BE49-F238E27FC236}">
                <a16:creationId xmlns:a16="http://schemas.microsoft.com/office/drawing/2014/main" id="{7C589AA1-2319-46BC-BB52-FD0B5F517642}"/>
              </a:ext>
            </a:extLst>
          </p:cNvPr>
          <p:cNvSpPr/>
          <p:nvPr/>
        </p:nvSpPr>
        <p:spPr>
          <a:xfrm>
            <a:off x="9848115" y="1077138"/>
            <a:ext cx="212845" cy="209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TextBox 25">
            <a:extLst>
              <a:ext uri="{FF2B5EF4-FFF2-40B4-BE49-F238E27FC236}">
                <a16:creationId xmlns:a16="http://schemas.microsoft.com/office/drawing/2014/main" id="{B854029E-73E0-4F91-974E-128C06901943}"/>
              </a:ext>
            </a:extLst>
          </p:cNvPr>
          <p:cNvSpPr txBox="1"/>
          <p:nvPr/>
        </p:nvSpPr>
        <p:spPr>
          <a:xfrm>
            <a:off x="10060960" y="1006549"/>
            <a:ext cx="1890389" cy="307777"/>
          </a:xfrm>
          <a:prstGeom prst="rect">
            <a:avLst/>
          </a:prstGeom>
          <a:noFill/>
        </p:spPr>
        <p:txBody>
          <a:bodyPr wrap="none" rtlCol="0">
            <a:spAutoFit/>
          </a:bodyPr>
          <a:lstStyle/>
          <a:p>
            <a:r>
              <a:rPr lang="en-US" altLang="ko-KR" sz="1400" dirty="0"/>
              <a:t>Different from above</a:t>
            </a:r>
            <a:endParaRPr lang="ko-KR" altLang="en-US" sz="1400" dirty="0"/>
          </a:p>
        </p:txBody>
      </p:sp>
      <p:sp>
        <p:nvSpPr>
          <p:cNvPr id="27" name="TextBox 26">
            <a:extLst>
              <a:ext uri="{FF2B5EF4-FFF2-40B4-BE49-F238E27FC236}">
                <a16:creationId xmlns:a16="http://schemas.microsoft.com/office/drawing/2014/main" id="{2B47728F-27B6-42AB-88AA-EB12DE9F29EB}"/>
              </a:ext>
            </a:extLst>
          </p:cNvPr>
          <p:cNvSpPr txBox="1"/>
          <p:nvPr/>
        </p:nvSpPr>
        <p:spPr>
          <a:xfrm>
            <a:off x="6649998" y="1379575"/>
            <a:ext cx="1714150" cy="369332"/>
          </a:xfrm>
          <a:prstGeom prst="rect">
            <a:avLst/>
          </a:prstGeom>
          <a:noFill/>
        </p:spPr>
        <p:txBody>
          <a:bodyPr wrap="square" rtlCol="0">
            <a:spAutoFit/>
          </a:bodyPr>
          <a:lstStyle/>
          <a:p>
            <a:r>
              <a:rPr lang="en-US" altLang="ko-KR" dirty="0">
                <a:solidFill>
                  <a:srgbClr val="FF0000"/>
                </a:solidFill>
              </a:rPr>
              <a:t>Name</a:t>
            </a:r>
            <a:endParaRPr lang="ko-KR" altLang="en-US" dirty="0">
              <a:solidFill>
                <a:srgbClr val="FF0000"/>
              </a:solidFill>
            </a:endParaRPr>
          </a:p>
        </p:txBody>
      </p:sp>
      <p:sp>
        <p:nvSpPr>
          <p:cNvPr id="28" name="TextBox 27">
            <a:extLst>
              <a:ext uri="{FF2B5EF4-FFF2-40B4-BE49-F238E27FC236}">
                <a16:creationId xmlns:a16="http://schemas.microsoft.com/office/drawing/2014/main" id="{82E6DEBE-0985-4370-B7A8-C7782F15C89F}"/>
              </a:ext>
            </a:extLst>
          </p:cNvPr>
          <p:cNvSpPr txBox="1"/>
          <p:nvPr/>
        </p:nvSpPr>
        <p:spPr>
          <a:xfrm>
            <a:off x="6649998" y="1718520"/>
            <a:ext cx="1714150" cy="369332"/>
          </a:xfrm>
          <a:prstGeom prst="rect">
            <a:avLst/>
          </a:prstGeom>
          <a:noFill/>
        </p:spPr>
        <p:txBody>
          <a:bodyPr wrap="square" rtlCol="0">
            <a:spAutoFit/>
          </a:bodyPr>
          <a:lstStyle/>
          <a:p>
            <a:r>
              <a:rPr lang="en-US" altLang="ko-KR" dirty="0">
                <a:solidFill>
                  <a:srgbClr val="FF0000"/>
                </a:solidFill>
              </a:rPr>
              <a:t>Position</a:t>
            </a:r>
            <a:endParaRPr lang="ko-KR" altLang="en-US" dirty="0">
              <a:solidFill>
                <a:srgbClr val="FF0000"/>
              </a:solidFill>
            </a:endParaRPr>
          </a:p>
        </p:txBody>
      </p:sp>
      <p:sp>
        <p:nvSpPr>
          <p:cNvPr id="29" name="TextBox 28">
            <a:extLst>
              <a:ext uri="{FF2B5EF4-FFF2-40B4-BE49-F238E27FC236}">
                <a16:creationId xmlns:a16="http://schemas.microsoft.com/office/drawing/2014/main" id="{A2EBBEEF-2683-457B-8986-ED9269189A27}"/>
              </a:ext>
            </a:extLst>
          </p:cNvPr>
          <p:cNvSpPr txBox="1"/>
          <p:nvPr/>
        </p:nvSpPr>
        <p:spPr>
          <a:xfrm>
            <a:off x="6649998" y="2082378"/>
            <a:ext cx="1714150" cy="369332"/>
          </a:xfrm>
          <a:prstGeom prst="rect">
            <a:avLst/>
          </a:prstGeom>
          <a:noFill/>
        </p:spPr>
        <p:txBody>
          <a:bodyPr wrap="square" rtlCol="0">
            <a:spAutoFit/>
          </a:bodyPr>
          <a:lstStyle/>
          <a:p>
            <a:r>
              <a:rPr lang="en-US" altLang="ko-KR" dirty="0">
                <a:solidFill>
                  <a:srgbClr val="FF0000"/>
                </a:solidFill>
              </a:rPr>
              <a:t>E-mail address</a:t>
            </a:r>
            <a:endParaRPr lang="ko-KR" altLang="en-US" dirty="0">
              <a:solidFill>
                <a:srgbClr val="FF0000"/>
              </a:solidFill>
            </a:endParaRPr>
          </a:p>
        </p:txBody>
      </p:sp>
      <p:sp>
        <p:nvSpPr>
          <p:cNvPr id="30" name="TextBox 29">
            <a:extLst>
              <a:ext uri="{FF2B5EF4-FFF2-40B4-BE49-F238E27FC236}">
                <a16:creationId xmlns:a16="http://schemas.microsoft.com/office/drawing/2014/main" id="{DFF70F52-AAD5-483F-9292-76FBF332794E}"/>
              </a:ext>
            </a:extLst>
          </p:cNvPr>
          <p:cNvSpPr txBox="1"/>
          <p:nvPr/>
        </p:nvSpPr>
        <p:spPr>
          <a:xfrm>
            <a:off x="6649998" y="2421323"/>
            <a:ext cx="2722602" cy="369332"/>
          </a:xfrm>
          <a:prstGeom prst="rect">
            <a:avLst/>
          </a:prstGeom>
          <a:noFill/>
        </p:spPr>
        <p:txBody>
          <a:bodyPr wrap="square" rtlCol="0">
            <a:spAutoFit/>
          </a:bodyPr>
          <a:lstStyle/>
          <a:p>
            <a:r>
              <a:rPr lang="en-US" altLang="ko-KR" dirty="0">
                <a:solidFill>
                  <a:srgbClr val="FF0000"/>
                </a:solidFill>
              </a:rPr>
              <a:t>Cellphone</a:t>
            </a:r>
            <a:r>
              <a:rPr lang="ko-KR" altLang="en-US" dirty="0">
                <a:solidFill>
                  <a:srgbClr val="FF0000"/>
                </a:solidFill>
              </a:rPr>
              <a:t> </a:t>
            </a:r>
            <a:r>
              <a:rPr lang="en-US" altLang="ko-KR" dirty="0">
                <a:solidFill>
                  <a:srgbClr val="FF0000"/>
                </a:solidFill>
              </a:rPr>
              <a:t>number</a:t>
            </a:r>
            <a:endParaRPr lang="ko-KR" altLang="en-US" dirty="0">
              <a:solidFill>
                <a:srgbClr val="FF0000"/>
              </a:solidFill>
            </a:endParaRPr>
          </a:p>
        </p:txBody>
      </p:sp>
      <p:sp>
        <p:nvSpPr>
          <p:cNvPr id="31" name="TextBox 30">
            <a:extLst>
              <a:ext uri="{FF2B5EF4-FFF2-40B4-BE49-F238E27FC236}">
                <a16:creationId xmlns:a16="http://schemas.microsoft.com/office/drawing/2014/main" id="{61B8A3C1-A4AC-4E05-8720-0FAFA1E72C6B}"/>
              </a:ext>
            </a:extLst>
          </p:cNvPr>
          <p:cNvSpPr txBox="1"/>
          <p:nvPr/>
        </p:nvSpPr>
        <p:spPr>
          <a:xfrm>
            <a:off x="743824" y="3286019"/>
            <a:ext cx="1714150" cy="369332"/>
          </a:xfrm>
          <a:prstGeom prst="rect">
            <a:avLst/>
          </a:prstGeom>
          <a:noFill/>
        </p:spPr>
        <p:txBody>
          <a:bodyPr wrap="square" rtlCol="0">
            <a:spAutoFit/>
          </a:bodyPr>
          <a:lstStyle/>
          <a:p>
            <a:r>
              <a:rPr lang="en-US" altLang="ko-KR" dirty="0">
                <a:solidFill>
                  <a:srgbClr val="FF0000"/>
                </a:solidFill>
              </a:rPr>
              <a:t>E-mail address</a:t>
            </a:r>
            <a:endParaRPr lang="ko-KR" altLang="en-US" dirty="0">
              <a:solidFill>
                <a:srgbClr val="FF0000"/>
              </a:solidFill>
            </a:endParaRPr>
          </a:p>
        </p:txBody>
      </p:sp>
      <p:sp>
        <p:nvSpPr>
          <p:cNvPr id="32" name="화살표: 오른쪽 31">
            <a:extLst>
              <a:ext uri="{FF2B5EF4-FFF2-40B4-BE49-F238E27FC236}">
                <a16:creationId xmlns:a16="http://schemas.microsoft.com/office/drawing/2014/main" id="{C008A02B-30A9-4E99-8DC4-2A5995114D86}"/>
              </a:ext>
            </a:extLst>
          </p:cNvPr>
          <p:cNvSpPr/>
          <p:nvPr/>
        </p:nvSpPr>
        <p:spPr>
          <a:xfrm>
            <a:off x="5873692" y="3040161"/>
            <a:ext cx="444616"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TextBox 32">
            <a:extLst>
              <a:ext uri="{FF2B5EF4-FFF2-40B4-BE49-F238E27FC236}">
                <a16:creationId xmlns:a16="http://schemas.microsoft.com/office/drawing/2014/main" id="{D440A24F-BF61-49D0-B5FD-8312ADBDCDA0}"/>
              </a:ext>
            </a:extLst>
          </p:cNvPr>
          <p:cNvSpPr txBox="1"/>
          <p:nvPr/>
        </p:nvSpPr>
        <p:spPr>
          <a:xfrm>
            <a:off x="5792070" y="3240678"/>
            <a:ext cx="607859" cy="430887"/>
          </a:xfrm>
          <a:prstGeom prst="rect">
            <a:avLst/>
          </a:prstGeom>
          <a:noFill/>
        </p:spPr>
        <p:txBody>
          <a:bodyPr wrap="none" rtlCol="0">
            <a:spAutoFit/>
          </a:bodyPr>
          <a:lstStyle/>
          <a:p>
            <a:pPr algn="ctr"/>
            <a:r>
              <a:rPr lang="ko-KR" altLang="en-US" sz="1100" dirty="0"/>
              <a:t>아래로</a:t>
            </a:r>
            <a:endParaRPr lang="en-US" altLang="ko-KR" sz="1100" dirty="0"/>
          </a:p>
          <a:p>
            <a:pPr algn="ctr"/>
            <a:r>
              <a:rPr lang="ko-KR" altLang="en-US" sz="1100" dirty="0"/>
              <a:t>연결</a:t>
            </a:r>
          </a:p>
        </p:txBody>
      </p:sp>
      <p:sp>
        <p:nvSpPr>
          <p:cNvPr id="35" name="TextBox 34">
            <a:extLst>
              <a:ext uri="{FF2B5EF4-FFF2-40B4-BE49-F238E27FC236}">
                <a16:creationId xmlns:a16="http://schemas.microsoft.com/office/drawing/2014/main" id="{0AB51E14-3141-40A6-A808-305F2DA13F20}"/>
              </a:ext>
            </a:extLst>
          </p:cNvPr>
          <p:cNvSpPr txBox="1"/>
          <p:nvPr/>
        </p:nvSpPr>
        <p:spPr>
          <a:xfrm>
            <a:off x="743824" y="4394004"/>
            <a:ext cx="1714150" cy="369332"/>
          </a:xfrm>
          <a:prstGeom prst="rect">
            <a:avLst/>
          </a:prstGeom>
          <a:noFill/>
        </p:spPr>
        <p:txBody>
          <a:bodyPr wrap="square" rtlCol="0">
            <a:spAutoFit/>
          </a:bodyPr>
          <a:lstStyle/>
          <a:p>
            <a:r>
              <a:rPr lang="en-US" altLang="ko-KR" dirty="0">
                <a:solidFill>
                  <a:srgbClr val="FF0000"/>
                </a:solidFill>
              </a:rPr>
              <a:t>President</a:t>
            </a:r>
            <a:endParaRPr lang="ko-KR" altLang="en-US" dirty="0">
              <a:solidFill>
                <a:srgbClr val="FF0000"/>
              </a:solidFill>
            </a:endParaRPr>
          </a:p>
        </p:txBody>
      </p:sp>
      <p:sp>
        <p:nvSpPr>
          <p:cNvPr id="36" name="직사각형 35">
            <a:extLst>
              <a:ext uri="{FF2B5EF4-FFF2-40B4-BE49-F238E27FC236}">
                <a16:creationId xmlns:a16="http://schemas.microsoft.com/office/drawing/2014/main" id="{E0E62B8B-FFFF-49D4-8E92-C5DA467DC354}"/>
              </a:ext>
            </a:extLst>
          </p:cNvPr>
          <p:cNvSpPr/>
          <p:nvPr/>
        </p:nvSpPr>
        <p:spPr>
          <a:xfrm>
            <a:off x="8025143" y="5969198"/>
            <a:ext cx="212845" cy="209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37" name="TextBox 36">
            <a:extLst>
              <a:ext uri="{FF2B5EF4-FFF2-40B4-BE49-F238E27FC236}">
                <a16:creationId xmlns:a16="http://schemas.microsoft.com/office/drawing/2014/main" id="{A02BB20F-B683-4DDC-BBD8-F8E31B4B0C9C}"/>
              </a:ext>
            </a:extLst>
          </p:cNvPr>
          <p:cNvSpPr txBox="1"/>
          <p:nvPr/>
        </p:nvSpPr>
        <p:spPr>
          <a:xfrm>
            <a:off x="8218128" y="5906516"/>
            <a:ext cx="664606" cy="307777"/>
          </a:xfrm>
          <a:prstGeom prst="rect">
            <a:avLst/>
          </a:prstGeom>
          <a:noFill/>
        </p:spPr>
        <p:txBody>
          <a:bodyPr wrap="none" rtlCol="0">
            <a:spAutoFit/>
          </a:bodyPr>
          <a:lstStyle/>
          <a:p>
            <a:r>
              <a:rPr lang="en-US" altLang="ko-KR" sz="1400" dirty="0"/>
              <a:t>Agree</a:t>
            </a:r>
            <a:endParaRPr lang="ko-KR" altLang="en-US" sz="1400" dirty="0"/>
          </a:p>
        </p:txBody>
      </p:sp>
      <p:sp>
        <p:nvSpPr>
          <p:cNvPr id="38" name="직사각형 37">
            <a:extLst>
              <a:ext uri="{FF2B5EF4-FFF2-40B4-BE49-F238E27FC236}">
                <a16:creationId xmlns:a16="http://schemas.microsoft.com/office/drawing/2014/main" id="{9842CB6A-DC6F-4522-AC3A-BAED872238B3}"/>
              </a:ext>
            </a:extLst>
          </p:cNvPr>
          <p:cNvSpPr/>
          <p:nvPr/>
        </p:nvSpPr>
        <p:spPr>
          <a:xfrm>
            <a:off x="9635270" y="5969198"/>
            <a:ext cx="212845" cy="209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TextBox 38">
            <a:extLst>
              <a:ext uri="{FF2B5EF4-FFF2-40B4-BE49-F238E27FC236}">
                <a16:creationId xmlns:a16="http://schemas.microsoft.com/office/drawing/2014/main" id="{09DD406D-6FCD-44E7-B296-E42A7A213ABF}"/>
              </a:ext>
            </a:extLst>
          </p:cNvPr>
          <p:cNvSpPr txBox="1"/>
          <p:nvPr/>
        </p:nvSpPr>
        <p:spPr>
          <a:xfrm>
            <a:off x="9848115" y="5898609"/>
            <a:ext cx="890628" cy="307777"/>
          </a:xfrm>
          <a:prstGeom prst="rect">
            <a:avLst/>
          </a:prstGeom>
          <a:noFill/>
        </p:spPr>
        <p:txBody>
          <a:bodyPr wrap="none" rtlCol="0">
            <a:spAutoFit/>
          </a:bodyPr>
          <a:lstStyle/>
          <a:p>
            <a:r>
              <a:rPr lang="en-US" altLang="ko-KR" sz="1400" dirty="0"/>
              <a:t>Disagree</a:t>
            </a:r>
            <a:endParaRPr lang="ko-KR" altLang="en-US" sz="1400" dirty="0"/>
          </a:p>
        </p:txBody>
      </p:sp>
      <p:sp>
        <p:nvSpPr>
          <p:cNvPr id="40" name="직사각형 39">
            <a:extLst>
              <a:ext uri="{FF2B5EF4-FFF2-40B4-BE49-F238E27FC236}">
                <a16:creationId xmlns:a16="http://schemas.microsoft.com/office/drawing/2014/main" id="{7B38E45B-A27F-4AC6-AB5D-B315D7134C51}"/>
              </a:ext>
            </a:extLst>
          </p:cNvPr>
          <p:cNvSpPr/>
          <p:nvPr/>
        </p:nvSpPr>
        <p:spPr>
          <a:xfrm>
            <a:off x="6207853" y="6438067"/>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Cancel</a:t>
            </a:r>
            <a:endParaRPr lang="ko-KR" altLang="en-US" dirty="0"/>
          </a:p>
        </p:txBody>
      </p:sp>
      <p:sp>
        <p:nvSpPr>
          <p:cNvPr id="41" name="직사각형 40">
            <a:extLst>
              <a:ext uri="{FF2B5EF4-FFF2-40B4-BE49-F238E27FC236}">
                <a16:creationId xmlns:a16="http://schemas.microsoft.com/office/drawing/2014/main" id="{A7D8B1E9-666B-40BA-884F-3353500F4D4A}"/>
              </a:ext>
            </a:extLst>
          </p:cNvPr>
          <p:cNvSpPr/>
          <p:nvPr/>
        </p:nvSpPr>
        <p:spPr>
          <a:xfrm>
            <a:off x="4803869" y="6438067"/>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Change</a:t>
            </a:r>
            <a:endParaRPr lang="ko-KR" altLang="en-US" dirty="0"/>
          </a:p>
        </p:txBody>
      </p:sp>
      <p:sp>
        <p:nvSpPr>
          <p:cNvPr id="42" name="TextBox 41">
            <a:extLst>
              <a:ext uri="{FF2B5EF4-FFF2-40B4-BE49-F238E27FC236}">
                <a16:creationId xmlns:a16="http://schemas.microsoft.com/office/drawing/2014/main" id="{75CBB7C2-3514-4173-A6A4-EAA93C6FE778}"/>
              </a:ext>
            </a:extLst>
          </p:cNvPr>
          <p:cNvSpPr txBox="1"/>
          <p:nvPr/>
        </p:nvSpPr>
        <p:spPr>
          <a:xfrm>
            <a:off x="10510316" y="90261"/>
            <a:ext cx="1651414" cy="369332"/>
          </a:xfrm>
          <a:prstGeom prst="rect">
            <a:avLst/>
          </a:prstGeom>
          <a:noFill/>
          <a:ln>
            <a:solidFill>
              <a:schemeClr val="tx1"/>
            </a:solidFill>
          </a:ln>
        </p:spPr>
        <p:txBody>
          <a:bodyPr wrap="square" rtlCol="0">
            <a:spAutoFit/>
          </a:bodyPr>
          <a:lstStyle/>
          <a:p>
            <a:r>
              <a:rPr lang="ko-KR" altLang="en-US"/>
              <a:t>이용고객 용</a:t>
            </a:r>
            <a:endParaRPr lang="ko-KR" altLang="en-US" dirty="0"/>
          </a:p>
        </p:txBody>
      </p:sp>
      <p:sp>
        <p:nvSpPr>
          <p:cNvPr id="45" name="TextBox 44">
            <a:extLst>
              <a:ext uri="{FF2B5EF4-FFF2-40B4-BE49-F238E27FC236}">
                <a16:creationId xmlns:a16="http://schemas.microsoft.com/office/drawing/2014/main" id="{76B8D733-B4F9-44EB-B84F-1AE2359A5440}"/>
              </a:ext>
            </a:extLst>
          </p:cNvPr>
          <p:cNvSpPr txBox="1"/>
          <p:nvPr/>
        </p:nvSpPr>
        <p:spPr>
          <a:xfrm>
            <a:off x="743824" y="758856"/>
            <a:ext cx="1714150" cy="369332"/>
          </a:xfrm>
          <a:prstGeom prst="rect">
            <a:avLst/>
          </a:prstGeom>
          <a:noFill/>
        </p:spPr>
        <p:txBody>
          <a:bodyPr wrap="square" rtlCol="0">
            <a:spAutoFit/>
          </a:bodyPr>
          <a:lstStyle/>
          <a:p>
            <a:r>
              <a:rPr lang="en-US" altLang="ko-KR" dirty="0">
                <a:solidFill>
                  <a:srgbClr val="FF0000"/>
                </a:solidFill>
              </a:rPr>
              <a:t>Country</a:t>
            </a:r>
            <a:endParaRPr lang="ko-KR" altLang="en-US" dirty="0">
              <a:solidFill>
                <a:srgbClr val="FF0000"/>
              </a:solidFill>
            </a:endParaRPr>
          </a:p>
        </p:txBody>
      </p:sp>
      <p:sp>
        <p:nvSpPr>
          <p:cNvPr id="46" name="직사각형 45">
            <a:extLst>
              <a:ext uri="{FF2B5EF4-FFF2-40B4-BE49-F238E27FC236}">
                <a16:creationId xmlns:a16="http://schemas.microsoft.com/office/drawing/2014/main" id="{CCFFCF27-9E87-48F0-BAAE-96C9CDD73C16}"/>
              </a:ext>
            </a:extLst>
          </p:cNvPr>
          <p:cNvSpPr/>
          <p:nvPr/>
        </p:nvSpPr>
        <p:spPr>
          <a:xfrm>
            <a:off x="3499607" y="1216249"/>
            <a:ext cx="2042395" cy="9825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t>빨간 글자 내용</a:t>
            </a:r>
            <a:endParaRPr lang="en-US" altLang="ko-KR" dirty="0"/>
          </a:p>
          <a:p>
            <a:pPr algn="ctr"/>
            <a:r>
              <a:rPr lang="ko-KR" altLang="en-US" dirty="0"/>
              <a:t> 수정 활성화</a:t>
            </a:r>
          </a:p>
        </p:txBody>
      </p:sp>
      <p:sp>
        <p:nvSpPr>
          <p:cNvPr id="43" name="TextBox 42">
            <a:extLst>
              <a:ext uri="{FF2B5EF4-FFF2-40B4-BE49-F238E27FC236}">
                <a16:creationId xmlns:a16="http://schemas.microsoft.com/office/drawing/2014/main" id="{A473EA5E-B6E7-47FA-999D-938474125D63}"/>
              </a:ext>
            </a:extLst>
          </p:cNvPr>
          <p:cNvSpPr txBox="1"/>
          <p:nvPr/>
        </p:nvSpPr>
        <p:spPr>
          <a:xfrm>
            <a:off x="6649998" y="2894201"/>
            <a:ext cx="7456619" cy="2554545"/>
          </a:xfrm>
          <a:prstGeom prst="rect">
            <a:avLst/>
          </a:prstGeom>
          <a:noFill/>
        </p:spPr>
        <p:txBody>
          <a:bodyPr wrap="square" rtlCol="0">
            <a:spAutoFit/>
          </a:bodyPr>
          <a:lstStyle/>
          <a:p>
            <a:r>
              <a:rPr lang="en-US" altLang="ko-KR" dirty="0"/>
              <a:t>I agree to provide or utilize the company information and personal </a:t>
            </a:r>
          </a:p>
          <a:p>
            <a:r>
              <a:rPr lang="en-US" altLang="ko-KR" dirty="0"/>
              <a:t>information in connection with use of the service, </a:t>
            </a:r>
          </a:p>
          <a:p>
            <a:r>
              <a:rPr lang="en-US" altLang="ko-KR" dirty="0"/>
              <a:t>and I will not require the return of the information already provided or utilized.</a:t>
            </a:r>
          </a:p>
          <a:p>
            <a:endParaRPr lang="en-US" altLang="ko-KR" dirty="0"/>
          </a:p>
          <a:p>
            <a:pPr marL="342900" indent="-342900">
              <a:buAutoNum type="arabicPeriod"/>
            </a:pPr>
            <a:r>
              <a:rPr lang="en-US" altLang="ko-KR" sz="1400" dirty="0"/>
              <a:t>Provide and utilize information content : </a:t>
            </a:r>
          </a:p>
          <a:p>
            <a:r>
              <a:rPr lang="ko-KR" altLang="en-US" sz="1400" dirty="0"/>
              <a:t>   </a:t>
            </a:r>
            <a:r>
              <a:rPr lang="en-US" altLang="ko-KR" sz="1400" dirty="0"/>
              <a:t>Name, mobile phone number, address, company name, company address, contact, business registration number, contact person information, etc.</a:t>
            </a:r>
          </a:p>
          <a:p>
            <a:pPr marL="342900" indent="-342900">
              <a:buAutoNum type="arabicPeriod" startAt="2"/>
            </a:pPr>
            <a:r>
              <a:rPr lang="en-US" altLang="ko-KR" sz="1400" dirty="0"/>
              <a:t>Offer and validity period: </a:t>
            </a:r>
          </a:p>
          <a:p>
            <a:r>
              <a:rPr lang="en-US" altLang="ko-KR" sz="1400" dirty="0"/>
              <a:t>  From the submission of this agreement to the withdrawal of membership</a:t>
            </a:r>
            <a:endParaRPr lang="ko-KR" altLang="en-US" sz="1400" dirty="0"/>
          </a:p>
        </p:txBody>
      </p:sp>
    </p:spTree>
    <p:extLst>
      <p:ext uri="{BB962C8B-B14F-4D97-AF65-F5344CB8AC3E}">
        <p14:creationId xmlns:p14="http://schemas.microsoft.com/office/powerpoint/2010/main" val="42947992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9F5F789A-62EC-4451-8105-14512E76A9F4}"/>
              </a:ext>
            </a:extLst>
          </p:cNvPr>
          <p:cNvSpPr/>
          <p:nvPr/>
        </p:nvSpPr>
        <p:spPr>
          <a:xfrm>
            <a:off x="4360646" y="1530180"/>
            <a:ext cx="3061085" cy="587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solidFill>
                  <a:schemeClr val="tx1"/>
                </a:solidFill>
              </a:rPr>
              <a:t>회원 정보 페이지 </a:t>
            </a:r>
            <a:r>
              <a:rPr lang="en-US" altLang="ko-KR" dirty="0">
                <a:solidFill>
                  <a:schemeClr val="tx1"/>
                </a:solidFill>
              </a:rPr>
              <a:t>(</a:t>
            </a:r>
            <a:r>
              <a:rPr lang="ko-KR" altLang="en-US" dirty="0">
                <a:solidFill>
                  <a:schemeClr val="tx1"/>
                </a:solidFill>
              </a:rPr>
              <a:t>물류업체</a:t>
            </a:r>
            <a:r>
              <a:rPr lang="en-US" altLang="ko-KR" dirty="0">
                <a:solidFill>
                  <a:schemeClr val="tx1"/>
                </a:solidFill>
              </a:rPr>
              <a:t>)</a:t>
            </a:r>
            <a:endParaRPr lang="ko-KR" altLang="en-US" dirty="0">
              <a:solidFill>
                <a:schemeClr val="tx1"/>
              </a:solidFill>
            </a:endParaRPr>
          </a:p>
        </p:txBody>
      </p:sp>
      <p:sp>
        <p:nvSpPr>
          <p:cNvPr id="3" name="직사각형 2">
            <a:extLst>
              <a:ext uri="{FF2B5EF4-FFF2-40B4-BE49-F238E27FC236}">
                <a16:creationId xmlns:a16="http://schemas.microsoft.com/office/drawing/2014/main" id="{F6B8EDCB-B18A-4A23-875C-BF65B4B89145}"/>
              </a:ext>
            </a:extLst>
          </p:cNvPr>
          <p:cNvSpPr/>
          <p:nvPr/>
        </p:nvSpPr>
        <p:spPr>
          <a:xfrm>
            <a:off x="166896" y="2556944"/>
            <a:ext cx="1935402" cy="1666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Quotation</a:t>
            </a:r>
          </a:p>
          <a:p>
            <a:pPr algn="ctr"/>
            <a:endParaRPr lang="en-US" altLang="ko-KR" dirty="0"/>
          </a:p>
          <a:p>
            <a:pPr algn="ctr"/>
            <a:r>
              <a:rPr lang="en-US" altLang="ko-KR" dirty="0"/>
              <a:t>Request quotation 0</a:t>
            </a:r>
          </a:p>
          <a:p>
            <a:pPr algn="ctr"/>
            <a:r>
              <a:rPr lang="en-US" altLang="ko-KR" dirty="0"/>
              <a:t>Received</a:t>
            </a:r>
            <a:r>
              <a:rPr lang="ko-KR" altLang="en-US" dirty="0"/>
              <a:t> </a:t>
            </a:r>
            <a:r>
              <a:rPr lang="en-US" altLang="ko-KR" dirty="0"/>
              <a:t>quotation</a:t>
            </a:r>
            <a:r>
              <a:rPr lang="ko-KR" altLang="en-US" dirty="0"/>
              <a:t> </a:t>
            </a:r>
            <a:r>
              <a:rPr lang="en-US" altLang="ko-KR" dirty="0"/>
              <a:t>0</a:t>
            </a:r>
            <a:endParaRPr lang="ko-KR" altLang="en-US" dirty="0"/>
          </a:p>
        </p:txBody>
      </p:sp>
      <p:sp>
        <p:nvSpPr>
          <p:cNvPr id="5" name="직사각형 4">
            <a:extLst>
              <a:ext uri="{FF2B5EF4-FFF2-40B4-BE49-F238E27FC236}">
                <a16:creationId xmlns:a16="http://schemas.microsoft.com/office/drawing/2014/main" id="{EE564D9C-73D4-43F5-84C2-1B90A0F000BF}"/>
              </a:ext>
            </a:extLst>
          </p:cNvPr>
          <p:cNvSpPr/>
          <p:nvPr/>
        </p:nvSpPr>
        <p:spPr>
          <a:xfrm>
            <a:off x="6450504" y="2548241"/>
            <a:ext cx="1935402" cy="1666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Customers</a:t>
            </a:r>
          </a:p>
          <a:p>
            <a:pPr algn="ctr"/>
            <a:endParaRPr lang="en-US" altLang="ko-KR" dirty="0"/>
          </a:p>
          <a:p>
            <a:pPr algn="ctr"/>
            <a:r>
              <a:rPr lang="en-US" altLang="ko-KR" dirty="0"/>
              <a:t>Country</a:t>
            </a:r>
            <a:r>
              <a:rPr lang="ko-KR" altLang="en-US" dirty="0"/>
              <a:t> </a:t>
            </a:r>
            <a:r>
              <a:rPr lang="en-US" altLang="ko-KR" dirty="0"/>
              <a:t>2</a:t>
            </a:r>
          </a:p>
          <a:p>
            <a:pPr algn="ctr"/>
            <a:r>
              <a:rPr lang="en-US" altLang="ko-KR" dirty="0"/>
              <a:t>Company 3</a:t>
            </a:r>
            <a:endParaRPr lang="ko-KR" altLang="en-US" dirty="0"/>
          </a:p>
          <a:p>
            <a:pPr algn="ctr"/>
            <a:endParaRPr lang="ko-KR" altLang="en-US" dirty="0"/>
          </a:p>
        </p:txBody>
      </p:sp>
      <p:sp>
        <p:nvSpPr>
          <p:cNvPr id="6" name="직사각형 5">
            <a:extLst>
              <a:ext uri="{FF2B5EF4-FFF2-40B4-BE49-F238E27FC236}">
                <a16:creationId xmlns:a16="http://schemas.microsoft.com/office/drawing/2014/main" id="{8E2C015C-3356-4F21-A709-23747DD6C3FE}"/>
              </a:ext>
            </a:extLst>
          </p:cNvPr>
          <p:cNvSpPr/>
          <p:nvPr/>
        </p:nvSpPr>
        <p:spPr>
          <a:xfrm>
            <a:off x="2262060" y="2556944"/>
            <a:ext cx="1935402" cy="1666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Delivery request</a:t>
            </a:r>
          </a:p>
          <a:p>
            <a:pPr algn="ctr"/>
            <a:endParaRPr lang="en-US" altLang="ko-KR" dirty="0"/>
          </a:p>
          <a:p>
            <a:pPr algn="ctr"/>
            <a:r>
              <a:rPr lang="en-US" altLang="ko-KR" dirty="0"/>
              <a:t>Delivery request 2</a:t>
            </a:r>
          </a:p>
          <a:p>
            <a:pPr algn="ctr"/>
            <a:r>
              <a:rPr lang="en-US" altLang="ko-KR" dirty="0"/>
              <a:t>Release</a:t>
            </a:r>
            <a:r>
              <a:rPr lang="ko-KR" altLang="en-US" dirty="0"/>
              <a:t> </a:t>
            </a:r>
            <a:r>
              <a:rPr lang="en-US" altLang="ko-KR" dirty="0"/>
              <a:t>complete</a:t>
            </a:r>
            <a:r>
              <a:rPr lang="ko-KR" altLang="en-US" dirty="0"/>
              <a:t> </a:t>
            </a:r>
            <a:r>
              <a:rPr lang="en-US" altLang="ko-KR" dirty="0"/>
              <a:t>9</a:t>
            </a:r>
            <a:r>
              <a:rPr lang="ko-KR" altLang="en-US" dirty="0"/>
              <a:t> </a:t>
            </a:r>
          </a:p>
        </p:txBody>
      </p:sp>
      <p:sp>
        <p:nvSpPr>
          <p:cNvPr id="7" name="직사각형 6">
            <a:extLst>
              <a:ext uri="{FF2B5EF4-FFF2-40B4-BE49-F238E27FC236}">
                <a16:creationId xmlns:a16="http://schemas.microsoft.com/office/drawing/2014/main" id="{C2C98BAC-B899-448A-88B1-E1D341D98B1D}"/>
              </a:ext>
            </a:extLst>
          </p:cNvPr>
          <p:cNvSpPr/>
          <p:nvPr/>
        </p:nvSpPr>
        <p:spPr>
          <a:xfrm>
            <a:off x="4276401" y="2557120"/>
            <a:ext cx="2095164" cy="1666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Payment</a:t>
            </a:r>
          </a:p>
          <a:p>
            <a:pPr algn="ctr"/>
            <a:endParaRPr lang="en-US" altLang="ko-KR" dirty="0"/>
          </a:p>
          <a:p>
            <a:pPr algn="ctr"/>
            <a:r>
              <a:rPr lang="en-US" altLang="ko-KR" dirty="0"/>
              <a:t>Invoice sent 0</a:t>
            </a:r>
          </a:p>
          <a:p>
            <a:pPr algn="ctr"/>
            <a:r>
              <a:rPr lang="en-US" altLang="ko-KR" sz="1600" dirty="0"/>
              <a:t>Platform Invoice 1</a:t>
            </a:r>
            <a:endParaRPr lang="ko-KR" altLang="en-US" dirty="0"/>
          </a:p>
        </p:txBody>
      </p:sp>
      <p:sp>
        <p:nvSpPr>
          <p:cNvPr id="8" name="직사각형 7">
            <a:extLst>
              <a:ext uri="{FF2B5EF4-FFF2-40B4-BE49-F238E27FC236}">
                <a16:creationId xmlns:a16="http://schemas.microsoft.com/office/drawing/2014/main" id="{E9D882EC-6F04-4D3C-89BF-7EAD62189E21}"/>
              </a:ext>
            </a:extLst>
          </p:cNvPr>
          <p:cNvSpPr/>
          <p:nvPr/>
        </p:nvSpPr>
        <p:spPr>
          <a:xfrm>
            <a:off x="8466729" y="2556944"/>
            <a:ext cx="3651289" cy="1666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Customers status</a:t>
            </a:r>
          </a:p>
          <a:p>
            <a:pPr algn="ctr"/>
            <a:endParaRPr lang="en-US" altLang="ko-KR" dirty="0"/>
          </a:p>
          <a:p>
            <a:pPr algn="ctr"/>
            <a:r>
              <a:rPr lang="en-US" altLang="ko-KR" dirty="0"/>
              <a:t>ABC Company, Republic of Korea</a:t>
            </a:r>
          </a:p>
          <a:p>
            <a:pPr algn="ctr"/>
            <a:r>
              <a:rPr lang="en-US" altLang="ko-KR" dirty="0"/>
              <a:t>DEF Store, Republic of Korea</a:t>
            </a:r>
          </a:p>
          <a:p>
            <a:pPr algn="ctr"/>
            <a:r>
              <a:rPr lang="en-US" altLang="ko-KR" dirty="0"/>
              <a:t>GHI Seller, Republic of Korea</a:t>
            </a:r>
          </a:p>
        </p:txBody>
      </p:sp>
      <p:sp>
        <p:nvSpPr>
          <p:cNvPr id="2" name="TextBox 1">
            <a:extLst>
              <a:ext uri="{FF2B5EF4-FFF2-40B4-BE49-F238E27FC236}">
                <a16:creationId xmlns:a16="http://schemas.microsoft.com/office/drawing/2014/main" id="{5A437138-A8F1-4B52-9766-A00F2780193C}"/>
              </a:ext>
            </a:extLst>
          </p:cNvPr>
          <p:cNvSpPr txBox="1"/>
          <p:nvPr/>
        </p:nvSpPr>
        <p:spPr>
          <a:xfrm>
            <a:off x="247718" y="2175077"/>
            <a:ext cx="2095164" cy="369332"/>
          </a:xfrm>
          <a:prstGeom prst="rect">
            <a:avLst/>
          </a:prstGeom>
          <a:noFill/>
        </p:spPr>
        <p:txBody>
          <a:bodyPr wrap="square" rtlCol="0">
            <a:spAutoFit/>
          </a:bodyPr>
          <a:lstStyle/>
          <a:p>
            <a:r>
              <a:rPr lang="en-US" altLang="ko-KR" dirty="0"/>
              <a:t>Recent 1 month</a:t>
            </a:r>
          </a:p>
        </p:txBody>
      </p:sp>
      <p:sp>
        <p:nvSpPr>
          <p:cNvPr id="19" name="TextBox 18">
            <a:extLst>
              <a:ext uri="{FF2B5EF4-FFF2-40B4-BE49-F238E27FC236}">
                <a16:creationId xmlns:a16="http://schemas.microsoft.com/office/drawing/2014/main" id="{6AEC36C6-8DDA-409E-84F2-DB816411EC74}"/>
              </a:ext>
            </a:extLst>
          </p:cNvPr>
          <p:cNvSpPr txBox="1"/>
          <p:nvPr/>
        </p:nvSpPr>
        <p:spPr>
          <a:xfrm>
            <a:off x="3180917" y="4743649"/>
            <a:ext cx="2190072" cy="646331"/>
          </a:xfrm>
          <a:prstGeom prst="rect">
            <a:avLst/>
          </a:prstGeom>
          <a:noFill/>
          <a:ln>
            <a:solidFill>
              <a:schemeClr val="tx1"/>
            </a:solidFill>
          </a:ln>
        </p:spPr>
        <p:txBody>
          <a:bodyPr wrap="square" rtlCol="0">
            <a:spAutoFit/>
          </a:bodyPr>
          <a:lstStyle/>
          <a:p>
            <a:r>
              <a:rPr lang="en-US" altLang="ko-KR" dirty="0">
                <a:solidFill>
                  <a:srgbClr val="FF0000"/>
                </a:solidFill>
              </a:rPr>
              <a:t>Personal information</a:t>
            </a:r>
            <a:endParaRPr lang="ko-KR" altLang="en-US" dirty="0">
              <a:solidFill>
                <a:srgbClr val="FF0000"/>
              </a:solidFill>
            </a:endParaRPr>
          </a:p>
        </p:txBody>
      </p:sp>
      <p:sp>
        <p:nvSpPr>
          <p:cNvPr id="22" name="TextBox 21">
            <a:extLst>
              <a:ext uri="{FF2B5EF4-FFF2-40B4-BE49-F238E27FC236}">
                <a16:creationId xmlns:a16="http://schemas.microsoft.com/office/drawing/2014/main" id="{E0D41726-470E-41EE-8F97-7A29F639CD6F}"/>
              </a:ext>
            </a:extLst>
          </p:cNvPr>
          <p:cNvSpPr txBox="1"/>
          <p:nvPr/>
        </p:nvSpPr>
        <p:spPr>
          <a:xfrm>
            <a:off x="6627945" y="4743649"/>
            <a:ext cx="1796671" cy="646331"/>
          </a:xfrm>
          <a:prstGeom prst="rect">
            <a:avLst/>
          </a:prstGeom>
          <a:noFill/>
          <a:ln>
            <a:solidFill>
              <a:schemeClr val="tx1"/>
            </a:solidFill>
          </a:ln>
        </p:spPr>
        <p:txBody>
          <a:bodyPr wrap="square" rtlCol="0">
            <a:spAutoFit/>
          </a:bodyPr>
          <a:lstStyle/>
          <a:p>
            <a:r>
              <a:rPr lang="en-US" altLang="ko-KR" dirty="0">
                <a:solidFill>
                  <a:srgbClr val="FF0000"/>
                </a:solidFill>
              </a:rPr>
              <a:t>Warehouse information</a:t>
            </a:r>
            <a:endParaRPr lang="ko-KR" altLang="en-US" dirty="0">
              <a:solidFill>
                <a:srgbClr val="FF0000"/>
              </a:solidFill>
            </a:endParaRPr>
          </a:p>
        </p:txBody>
      </p:sp>
      <p:cxnSp>
        <p:nvCxnSpPr>
          <p:cNvPr id="15" name="직선 화살표 연결선 14">
            <a:extLst>
              <a:ext uri="{FF2B5EF4-FFF2-40B4-BE49-F238E27FC236}">
                <a16:creationId xmlns:a16="http://schemas.microsoft.com/office/drawing/2014/main" id="{ED50BF45-7483-49A1-B938-C64408C6C86F}"/>
              </a:ext>
            </a:extLst>
          </p:cNvPr>
          <p:cNvCxnSpPr>
            <a:cxnSpLocks/>
            <a:stCxn id="16" idx="3"/>
          </p:cNvCxnSpPr>
          <p:nvPr/>
        </p:nvCxnSpPr>
        <p:spPr>
          <a:xfrm flipV="1">
            <a:off x="3180917" y="5406501"/>
            <a:ext cx="1016545" cy="5651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6F53E7E-B5F9-4574-991D-94EE56AC4A04}"/>
              </a:ext>
            </a:extLst>
          </p:cNvPr>
          <p:cNvSpPr txBox="1"/>
          <p:nvPr/>
        </p:nvSpPr>
        <p:spPr>
          <a:xfrm>
            <a:off x="1321412" y="5509945"/>
            <a:ext cx="1859505" cy="923330"/>
          </a:xfrm>
          <a:prstGeom prst="rect">
            <a:avLst/>
          </a:prstGeom>
          <a:noFill/>
          <a:ln>
            <a:solidFill>
              <a:schemeClr val="tx1"/>
            </a:solidFill>
          </a:ln>
        </p:spPr>
        <p:txBody>
          <a:bodyPr wrap="square" rtlCol="0">
            <a:spAutoFit/>
          </a:bodyPr>
          <a:lstStyle/>
          <a:p>
            <a:r>
              <a:rPr lang="ko-KR" altLang="en-US" dirty="0"/>
              <a:t>개인정보 수정</a:t>
            </a:r>
            <a:endParaRPr lang="en-US" altLang="ko-KR" dirty="0"/>
          </a:p>
          <a:p>
            <a:r>
              <a:rPr lang="ko-KR" altLang="en-US" dirty="0"/>
              <a:t>창으로 이동</a:t>
            </a:r>
            <a:endParaRPr lang="en-US" altLang="ko-KR" dirty="0"/>
          </a:p>
          <a:p>
            <a:r>
              <a:rPr lang="en-US" altLang="ko-KR" dirty="0"/>
              <a:t>P105</a:t>
            </a:r>
            <a:endParaRPr lang="ko-KR" altLang="en-US" dirty="0"/>
          </a:p>
        </p:txBody>
      </p:sp>
      <p:cxnSp>
        <p:nvCxnSpPr>
          <p:cNvPr id="21" name="직선 화살표 연결선 20">
            <a:extLst>
              <a:ext uri="{FF2B5EF4-FFF2-40B4-BE49-F238E27FC236}">
                <a16:creationId xmlns:a16="http://schemas.microsoft.com/office/drawing/2014/main" id="{0A87D2B2-A990-4092-A04F-6DD6D0730568}"/>
              </a:ext>
            </a:extLst>
          </p:cNvPr>
          <p:cNvCxnSpPr>
            <a:cxnSpLocks/>
            <a:stCxn id="23" idx="3"/>
          </p:cNvCxnSpPr>
          <p:nvPr/>
        </p:nvCxnSpPr>
        <p:spPr>
          <a:xfrm flipV="1">
            <a:off x="6298458" y="5406501"/>
            <a:ext cx="1016545" cy="5651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5833888-3514-475D-AE62-6A40FAD06B32}"/>
              </a:ext>
            </a:extLst>
          </p:cNvPr>
          <p:cNvSpPr txBox="1"/>
          <p:nvPr/>
        </p:nvSpPr>
        <p:spPr>
          <a:xfrm>
            <a:off x="4438953" y="5509945"/>
            <a:ext cx="1859505" cy="923330"/>
          </a:xfrm>
          <a:prstGeom prst="rect">
            <a:avLst/>
          </a:prstGeom>
          <a:noFill/>
          <a:ln>
            <a:solidFill>
              <a:schemeClr val="tx1"/>
            </a:solidFill>
          </a:ln>
        </p:spPr>
        <p:txBody>
          <a:bodyPr wrap="square" rtlCol="0">
            <a:spAutoFit/>
          </a:bodyPr>
          <a:lstStyle/>
          <a:p>
            <a:r>
              <a:rPr lang="ko-KR" altLang="en-US" dirty="0"/>
              <a:t>창고정보 수정</a:t>
            </a:r>
            <a:endParaRPr lang="en-US" altLang="ko-KR" dirty="0"/>
          </a:p>
          <a:p>
            <a:r>
              <a:rPr lang="ko-KR" altLang="en-US" dirty="0"/>
              <a:t>창으로 이동</a:t>
            </a:r>
            <a:endParaRPr lang="en-US" altLang="ko-KR" dirty="0"/>
          </a:p>
          <a:p>
            <a:r>
              <a:rPr lang="en-US" altLang="ko-KR"/>
              <a:t>P106</a:t>
            </a:r>
            <a:endParaRPr lang="ko-KR" altLang="en-US" dirty="0"/>
          </a:p>
        </p:txBody>
      </p:sp>
      <p:sp>
        <p:nvSpPr>
          <p:cNvPr id="20" name="TextBox 19">
            <a:extLst>
              <a:ext uri="{FF2B5EF4-FFF2-40B4-BE49-F238E27FC236}">
                <a16:creationId xmlns:a16="http://schemas.microsoft.com/office/drawing/2014/main" id="{DA57EE30-9939-43D9-91B6-BD5EFB162A87}"/>
              </a:ext>
            </a:extLst>
          </p:cNvPr>
          <p:cNvSpPr txBox="1"/>
          <p:nvPr/>
        </p:nvSpPr>
        <p:spPr>
          <a:xfrm>
            <a:off x="6392178" y="587121"/>
            <a:ext cx="5633209" cy="369332"/>
          </a:xfrm>
          <a:prstGeom prst="rect">
            <a:avLst/>
          </a:prstGeom>
          <a:noFill/>
        </p:spPr>
        <p:txBody>
          <a:bodyPr wrap="none" rtlCol="0">
            <a:spAutoFit/>
          </a:bodyPr>
          <a:lstStyle/>
          <a:p>
            <a:r>
              <a:rPr lang="en-US" altLang="ko-KR" dirty="0"/>
              <a:t>Message</a:t>
            </a:r>
            <a:r>
              <a:rPr lang="ko-KR" altLang="en-US" dirty="0"/>
              <a:t> </a:t>
            </a:r>
            <a:r>
              <a:rPr lang="en-US" altLang="ko-KR" dirty="0"/>
              <a:t>(0)</a:t>
            </a:r>
            <a:r>
              <a:rPr lang="ko-KR" altLang="en-US" dirty="0"/>
              <a:t>     </a:t>
            </a:r>
            <a:r>
              <a:rPr lang="en-US" altLang="ko-KR" dirty="0"/>
              <a:t>My</a:t>
            </a:r>
            <a:r>
              <a:rPr lang="ko-KR" altLang="en-US" dirty="0"/>
              <a:t> </a:t>
            </a:r>
            <a:r>
              <a:rPr lang="en-US" altLang="ko-KR" dirty="0"/>
              <a:t>page</a:t>
            </a:r>
            <a:r>
              <a:rPr lang="ko-KR" altLang="en-US" dirty="0"/>
              <a:t>     </a:t>
            </a:r>
            <a:r>
              <a:rPr lang="en-US" altLang="ko-KR" dirty="0"/>
              <a:t>Log out  </a:t>
            </a:r>
            <a:r>
              <a:rPr lang="ko-KR" altLang="en-US" dirty="0"/>
              <a:t> </a:t>
            </a:r>
            <a:r>
              <a:rPr lang="en-US" altLang="ko-KR" dirty="0">
                <a:solidFill>
                  <a:srgbClr val="FF0000"/>
                </a:solidFill>
              </a:rPr>
              <a:t>Logistics hub</a:t>
            </a:r>
            <a:endParaRPr lang="ko-KR" altLang="en-US" dirty="0">
              <a:solidFill>
                <a:srgbClr val="FF0000"/>
              </a:solidFill>
            </a:endParaRPr>
          </a:p>
        </p:txBody>
      </p:sp>
      <p:sp>
        <p:nvSpPr>
          <p:cNvPr id="24" name="사각형: 둥근 모서리 23">
            <a:extLst>
              <a:ext uri="{FF2B5EF4-FFF2-40B4-BE49-F238E27FC236}">
                <a16:creationId xmlns:a16="http://schemas.microsoft.com/office/drawing/2014/main" id="{C15B8E92-AAE0-404C-BFAB-24ECAFF692B1}"/>
              </a:ext>
            </a:extLst>
          </p:cNvPr>
          <p:cNvSpPr/>
          <p:nvPr/>
        </p:nvSpPr>
        <p:spPr>
          <a:xfrm>
            <a:off x="7728500" y="438725"/>
            <a:ext cx="1476460" cy="6291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TextBox 24">
            <a:extLst>
              <a:ext uri="{FF2B5EF4-FFF2-40B4-BE49-F238E27FC236}">
                <a16:creationId xmlns:a16="http://schemas.microsoft.com/office/drawing/2014/main" id="{410333C1-2276-4B50-B999-261E2A4B8283}"/>
              </a:ext>
            </a:extLst>
          </p:cNvPr>
          <p:cNvSpPr txBox="1"/>
          <p:nvPr/>
        </p:nvSpPr>
        <p:spPr>
          <a:xfrm>
            <a:off x="515017" y="1114553"/>
            <a:ext cx="11161966" cy="369332"/>
          </a:xfrm>
          <a:prstGeom prst="rect">
            <a:avLst/>
          </a:prstGeom>
          <a:noFill/>
        </p:spPr>
        <p:txBody>
          <a:bodyPr wrap="none" rtlCol="0">
            <a:spAutoFit/>
          </a:bodyPr>
          <a:lstStyle/>
          <a:p>
            <a:r>
              <a:rPr lang="ko-KR" altLang="en-US" dirty="0"/>
              <a:t> </a:t>
            </a:r>
            <a:r>
              <a:rPr lang="en-US" altLang="ko-KR" dirty="0"/>
              <a:t>Home</a:t>
            </a:r>
            <a:r>
              <a:rPr lang="ko-KR" altLang="en-US" dirty="0"/>
              <a:t>           </a:t>
            </a:r>
            <a:r>
              <a:rPr lang="en-US" altLang="ko-KR" dirty="0"/>
              <a:t>Our service</a:t>
            </a:r>
            <a:r>
              <a:rPr lang="ko-KR" altLang="en-US" dirty="0"/>
              <a:t>        </a:t>
            </a:r>
            <a:r>
              <a:rPr lang="en-US" altLang="ko-KR" dirty="0"/>
              <a:t>Fulfillment</a:t>
            </a:r>
            <a:r>
              <a:rPr lang="ko-KR" altLang="en-US" dirty="0"/>
              <a:t>          </a:t>
            </a:r>
            <a:r>
              <a:rPr lang="en-US" altLang="ko-KR" dirty="0"/>
              <a:t>How to use</a:t>
            </a:r>
            <a:r>
              <a:rPr lang="ko-KR" altLang="en-US" dirty="0"/>
              <a:t>        </a:t>
            </a:r>
            <a:r>
              <a:rPr lang="en-US" altLang="ko-KR" dirty="0"/>
              <a:t>Dashboard            Help &amp; Contact</a:t>
            </a:r>
            <a:endParaRPr lang="ko-KR" altLang="en-US" dirty="0"/>
          </a:p>
        </p:txBody>
      </p:sp>
    </p:spTree>
    <p:extLst>
      <p:ext uri="{BB962C8B-B14F-4D97-AF65-F5344CB8AC3E}">
        <p14:creationId xmlns:p14="http://schemas.microsoft.com/office/powerpoint/2010/main" val="28472182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E41BA06C-E35B-43A3-9406-C5A0995F3F81}"/>
              </a:ext>
            </a:extLst>
          </p:cNvPr>
          <p:cNvSpPr/>
          <p:nvPr/>
        </p:nvSpPr>
        <p:spPr>
          <a:xfrm>
            <a:off x="645952" y="587229"/>
            <a:ext cx="5075340" cy="55031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a:extLst>
              <a:ext uri="{FF2B5EF4-FFF2-40B4-BE49-F238E27FC236}">
                <a16:creationId xmlns:a16="http://schemas.microsoft.com/office/drawing/2014/main" id="{1631CEDA-C2A5-4AF0-946A-060599726EC3}"/>
              </a:ext>
            </a:extLst>
          </p:cNvPr>
          <p:cNvSpPr txBox="1"/>
          <p:nvPr/>
        </p:nvSpPr>
        <p:spPr>
          <a:xfrm>
            <a:off x="743824" y="4558147"/>
            <a:ext cx="1898708" cy="369332"/>
          </a:xfrm>
          <a:prstGeom prst="rect">
            <a:avLst/>
          </a:prstGeom>
          <a:noFill/>
        </p:spPr>
        <p:txBody>
          <a:bodyPr wrap="square" rtlCol="0">
            <a:spAutoFit/>
          </a:bodyPr>
          <a:lstStyle/>
          <a:p>
            <a:r>
              <a:rPr lang="en-US" altLang="ko-KR" dirty="0">
                <a:solidFill>
                  <a:srgbClr val="FF0000"/>
                </a:solidFill>
              </a:rPr>
              <a:t>Phone</a:t>
            </a:r>
            <a:r>
              <a:rPr lang="ko-KR" altLang="en-US" dirty="0">
                <a:solidFill>
                  <a:srgbClr val="FF0000"/>
                </a:solidFill>
              </a:rPr>
              <a:t> </a:t>
            </a:r>
            <a:r>
              <a:rPr lang="en-US" altLang="ko-KR" dirty="0">
                <a:solidFill>
                  <a:srgbClr val="FF0000"/>
                </a:solidFill>
              </a:rPr>
              <a:t>number</a:t>
            </a:r>
            <a:endParaRPr lang="ko-KR" altLang="en-US" dirty="0">
              <a:solidFill>
                <a:srgbClr val="FF0000"/>
              </a:solidFill>
            </a:endParaRPr>
          </a:p>
        </p:txBody>
      </p:sp>
      <p:sp>
        <p:nvSpPr>
          <p:cNvPr id="13" name="TextBox 12">
            <a:extLst>
              <a:ext uri="{FF2B5EF4-FFF2-40B4-BE49-F238E27FC236}">
                <a16:creationId xmlns:a16="http://schemas.microsoft.com/office/drawing/2014/main" id="{A16DCFC4-8655-45D5-9B30-3D6F523EA0AC}"/>
              </a:ext>
            </a:extLst>
          </p:cNvPr>
          <p:cNvSpPr txBox="1"/>
          <p:nvPr/>
        </p:nvSpPr>
        <p:spPr>
          <a:xfrm>
            <a:off x="743824" y="3835719"/>
            <a:ext cx="2146882" cy="369332"/>
          </a:xfrm>
          <a:prstGeom prst="rect">
            <a:avLst/>
          </a:prstGeom>
          <a:noFill/>
        </p:spPr>
        <p:txBody>
          <a:bodyPr wrap="square" rtlCol="0">
            <a:spAutoFit/>
          </a:bodyPr>
          <a:lstStyle/>
          <a:p>
            <a:r>
              <a:rPr lang="en-US" altLang="ko-KR" dirty="0">
                <a:solidFill>
                  <a:srgbClr val="FF0000"/>
                </a:solidFill>
              </a:rPr>
              <a:t>Company name</a:t>
            </a:r>
            <a:endParaRPr lang="ko-KR" altLang="en-US" dirty="0">
              <a:solidFill>
                <a:srgbClr val="FF0000"/>
              </a:solidFill>
            </a:endParaRPr>
          </a:p>
        </p:txBody>
      </p:sp>
      <p:sp>
        <p:nvSpPr>
          <p:cNvPr id="14" name="TextBox 13">
            <a:extLst>
              <a:ext uri="{FF2B5EF4-FFF2-40B4-BE49-F238E27FC236}">
                <a16:creationId xmlns:a16="http://schemas.microsoft.com/office/drawing/2014/main" id="{0F1E5DEE-979A-4DEC-9762-9A4FFF248A0B}"/>
              </a:ext>
            </a:extLst>
          </p:cNvPr>
          <p:cNvSpPr txBox="1"/>
          <p:nvPr/>
        </p:nvSpPr>
        <p:spPr>
          <a:xfrm>
            <a:off x="2966557" y="3836369"/>
            <a:ext cx="1714150" cy="369332"/>
          </a:xfrm>
          <a:prstGeom prst="rect">
            <a:avLst/>
          </a:prstGeom>
          <a:noFill/>
        </p:spPr>
        <p:txBody>
          <a:bodyPr wrap="square" rtlCol="0">
            <a:spAutoFit/>
          </a:bodyPr>
          <a:lstStyle/>
          <a:p>
            <a:r>
              <a:rPr lang="ko-KR" altLang="en-US" dirty="0">
                <a:solidFill>
                  <a:srgbClr val="FF0000"/>
                </a:solidFill>
              </a:rPr>
              <a:t>국문</a:t>
            </a:r>
          </a:p>
        </p:txBody>
      </p:sp>
      <p:sp>
        <p:nvSpPr>
          <p:cNvPr id="15" name="TextBox 14">
            <a:extLst>
              <a:ext uri="{FF2B5EF4-FFF2-40B4-BE49-F238E27FC236}">
                <a16:creationId xmlns:a16="http://schemas.microsoft.com/office/drawing/2014/main" id="{F7EA7089-73BC-467B-8E84-75D64F9401BD}"/>
              </a:ext>
            </a:extLst>
          </p:cNvPr>
          <p:cNvSpPr txBox="1"/>
          <p:nvPr/>
        </p:nvSpPr>
        <p:spPr>
          <a:xfrm>
            <a:off x="4680707" y="3836587"/>
            <a:ext cx="1714150" cy="369332"/>
          </a:xfrm>
          <a:prstGeom prst="rect">
            <a:avLst/>
          </a:prstGeom>
          <a:noFill/>
        </p:spPr>
        <p:txBody>
          <a:bodyPr wrap="square" rtlCol="0">
            <a:spAutoFit/>
          </a:bodyPr>
          <a:lstStyle/>
          <a:p>
            <a:r>
              <a:rPr lang="ko-KR" altLang="en-US" dirty="0">
                <a:solidFill>
                  <a:srgbClr val="FF0000"/>
                </a:solidFill>
              </a:rPr>
              <a:t>영문</a:t>
            </a:r>
          </a:p>
        </p:txBody>
      </p:sp>
      <p:sp>
        <p:nvSpPr>
          <p:cNvPr id="18" name="TextBox 17">
            <a:extLst>
              <a:ext uri="{FF2B5EF4-FFF2-40B4-BE49-F238E27FC236}">
                <a16:creationId xmlns:a16="http://schemas.microsoft.com/office/drawing/2014/main" id="{370A7703-6394-4BD8-A487-E06BB40A88EA}"/>
              </a:ext>
            </a:extLst>
          </p:cNvPr>
          <p:cNvSpPr txBox="1"/>
          <p:nvPr/>
        </p:nvSpPr>
        <p:spPr>
          <a:xfrm>
            <a:off x="743824" y="4927647"/>
            <a:ext cx="3396376" cy="369332"/>
          </a:xfrm>
          <a:prstGeom prst="rect">
            <a:avLst/>
          </a:prstGeom>
          <a:noFill/>
        </p:spPr>
        <p:txBody>
          <a:bodyPr wrap="square" rtlCol="0">
            <a:spAutoFit/>
          </a:bodyPr>
          <a:lstStyle/>
          <a:p>
            <a:r>
              <a:rPr lang="en-US" altLang="ko-KR" dirty="0">
                <a:solidFill>
                  <a:srgbClr val="FF0000"/>
                </a:solidFill>
              </a:rPr>
              <a:t>Business registration number</a:t>
            </a:r>
            <a:endParaRPr lang="ko-KR" altLang="en-US" dirty="0">
              <a:solidFill>
                <a:srgbClr val="FF0000"/>
              </a:solidFill>
            </a:endParaRPr>
          </a:p>
        </p:txBody>
      </p:sp>
      <p:sp>
        <p:nvSpPr>
          <p:cNvPr id="19" name="TextBox 18">
            <a:extLst>
              <a:ext uri="{FF2B5EF4-FFF2-40B4-BE49-F238E27FC236}">
                <a16:creationId xmlns:a16="http://schemas.microsoft.com/office/drawing/2014/main" id="{3D7CAC67-18DD-4C18-9652-5C54F93BEA4D}"/>
              </a:ext>
            </a:extLst>
          </p:cNvPr>
          <p:cNvSpPr txBox="1"/>
          <p:nvPr/>
        </p:nvSpPr>
        <p:spPr>
          <a:xfrm>
            <a:off x="743824" y="5296811"/>
            <a:ext cx="1714150" cy="369332"/>
          </a:xfrm>
          <a:prstGeom prst="rect">
            <a:avLst/>
          </a:prstGeom>
          <a:noFill/>
        </p:spPr>
        <p:txBody>
          <a:bodyPr wrap="square" rtlCol="0">
            <a:spAutoFit/>
          </a:bodyPr>
          <a:lstStyle/>
          <a:p>
            <a:r>
              <a:rPr lang="en-US" altLang="ko-KR" dirty="0">
                <a:solidFill>
                  <a:srgbClr val="FF0000"/>
                </a:solidFill>
              </a:rPr>
              <a:t>Website</a:t>
            </a:r>
            <a:endParaRPr lang="ko-KR" altLang="en-US" dirty="0">
              <a:solidFill>
                <a:srgbClr val="FF0000"/>
              </a:solidFill>
            </a:endParaRPr>
          </a:p>
        </p:txBody>
      </p:sp>
      <p:sp>
        <p:nvSpPr>
          <p:cNvPr id="32" name="화살표: 오른쪽 31">
            <a:extLst>
              <a:ext uri="{FF2B5EF4-FFF2-40B4-BE49-F238E27FC236}">
                <a16:creationId xmlns:a16="http://schemas.microsoft.com/office/drawing/2014/main" id="{C008A02B-30A9-4E99-8DC4-2A5995114D86}"/>
              </a:ext>
            </a:extLst>
          </p:cNvPr>
          <p:cNvSpPr/>
          <p:nvPr/>
        </p:nvSpPr>
        <p:spPr>
          <a:xfrm>
            <a:off x="5873692" y="2827089"/>
            <a:ext cx="444616"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TextBox 32">
            <a:extLst>
              <a:ext uri="{FF2B5EF4-FFF2-40B4-BE49-F238E27FC236}">
                <a16:creationId xmlns:a16="http://schemas.microsoft.com/office/drawing/2014/main" id="{D440A24F-BF61-49D0-B5FD-8312ADBDCDA0}"/>
              </a:ext>
            </a:extLst>
          </p:cNvPr>
          <p:cNvSpPr txBox="1"/>
          <p:nvPr/>
        </p:nvSpPr>
        <p:spPr>
          <a:xfrm>
            <a:off x="5792070" y="3027606"/>
            <a:ext cx="607859" cy="430887"/>
          </a:xfrm>
          <a:prstGeom prst="rect">
            <a:avLst/>
          </a:prstGeom>
          <a:noFill/>
        </p:spPr>
        <p:txBody>
          <a:bodyPr wrap="none" rtlCol="0">
            <a:spAutoFit/>
          </a:bodyPr>
          <a:lstStyle/>
          <a:p>
            <a:pPr algn="ctr"/>
            <a:r>
              <a:rPr lang="ko-KR" altLang="en-US" sz="1100" dirty="0"/>
              <a:t>아래로</a:t>
            </a:r>
            <a:endParaRPr lang="en-US" altLang="ko-KR" sz="1100" dirty="0"/>
          </a:p>
          <a:p>
            <a:pPr algn="ctr"/>
            <a:r>
              <a:rPr lang="ko-KR" altLang="en-US" sz="1100" dirty="0"/>
              <a:t>연결</a:t>
            </a:r>
          </a:p>
        </p:txBody>
      </p:sp>
      <p:sp>
        <p:nvSpPr>
          <p:cNvPr id="35" name="TextBox 34">
            <a:extLst>
              <a:ext uri="{FF2B5EF4-FFF2-40B4-BE49-F238E27FC236}">
                <a16:creationId xmlns:a16="http://schemas.microsoft.com/office/drawing/2014/main" id="{0AB51E14-3141-40A6-A808-305F2DA13F20}"/>
              </a:ext>
            </a:extLst>
          </p:cNvPr>
          <p:cNvSpPr txBox="1"/>
          <p:nvPr/>
        </p:nvSpPr>
        <p:spPr>
          <a:xfrm>
            <a:off x="743824" y="4180932"/>
            <a:ext cx="1714150" cy="369332"/>
          </a:xfrm>
          <a:prstGeom prst="rect">
            <a:avLst/>
          </a:prstGeom>
          <a:noFill/>
        </p:spPr>
        <p:txBody>
          <a:bodyPr wrap="square" rtlCol="0">
            <a:spAutoFit/>
          </a:bodyPr>
          <a:lstStyle/>
          <a:p>
            <a:r>
              <a:rPr lang="en-US" altLang="ko-KR" dirty="0">
                <a:solidFill>
                  <a:srgbClr val="FF0000"/>
                </a:solidFill>
              </a:rPr>
              <a:t>President</a:t>
            </a:r>
            <a:endParaRPr lang="ko-KR" altLang="en-US" dirty="0">
              <a:solidFill>
                <a:srgbClr val="FF0000"/>
              </a:solidFill>
            </a:endParaRPr>
          </a:p>
        </p:txBody>
      </p:sp>
      <p:sp>
        <p:nvSpPr>
          <p:cNvPr id="40" name="직사각형 39">
            <a:extLst>
              <a:ext uri="{FF2B5EF4-FFF2-40B4-BE49-F238E27FC236}">
                <a16:creationId xmlns:a16="http://schemas.microsoft.com/office/drawing/2014/main" id="{7B38E45B-A27F-4AC6-AB5D-B315D7134C51}"/>
              </a:ext>
            </a:extLst>
          </p:cNvPr>
          <p:cNvSpPr/>
          <p:nvPr/>
        </p:nvSpPr>
        <p:spPr>
          <a:xfrm>
            <a:off x="6207853" y="6224995"/>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Cancel</a:t>
            </a:r>
            <a:endParaRPr lang="ko-KR" altLang="en-US" dirty="0"/>
          </a:p>
        </p:txBody>
      </p:sp>
      <p:sp>
        <p:nvSpPr>
          <p:cNvPr id="41" name="직사각형 40">
            <a:extLst>
              <a:ext uri="{FF2B5EF4-FFF2-40B4-BE49-F238E27FC236}">
                <a16:creationId xmlns:a16="http://schemas.microsoft.com/office/drawing/2014/main" id="{A7D8B1E9-666B-40BA-884F-3353500F4D4A}"/>
              </a:ext>
            </a:extLst>
          </p:cNvPr>
          <p:cNvSpPr/>
          <p:nvPr/>
        </p:nvSpPr>
        <p:spPr>
          <a:xfrm>
            <a:off x="4803869" y="6224995"/>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Change</a:t>
            </a:r>
            <a:endParaRPr lang="ko-KR" altLang="en-US" dirty="0"/>
          </a:p>
        </p:txBody>
      </p:sp>
      <p:sp>
        <p:nvSpPr>
          <p:cNvPr id="42" name="TextBox 41">
            <a:extLst>
              <a:ext uri="{FF2B5EF4-FFF2-40B4-BE49-F238E27FC236}">
                <a16:creationId xmlns:a16="http://schemas.microsoft.com/office/drawing/2014/main" id="{75CBB7C2-3514-4173-A6A4-EAA93C6FE778}"/>
              </a:ext>
            </a:extLst>
          </p:cNvPr>
          <p:cNvSpPr txBox="1"/>
          <p:nvPr/>
        </p:nvSpPr>
        <p:spPr>
          <a:xfrm>
            <a:off x="10510316" y="90261"/>
            <a:ext cx="1651414" cy="369332"/>
          </a:xfrm>
          <a:prstGeom prst="rect">
            <a:avLst/>
          </a:prstGeom>
          <a:noFill/>
          <a:ln>
            <a:solidFill>
              <a:schemeClr val="tx1"/>
            </a:solidFill>
          </a:ln>
        </p:spPr>
        <p:txBody>
          <a:bodyPr wrap="square" rtlCol="0">
            <a:spAutoFit/>
          </a:bodyPr>
          <a:lstStyle/>
          <a:p>
            <a:r>
              <a:rPr lang="ko-KR" altLang="en-US" dirty="0"/>
              <a:t>물류업체 용</a:t>
            </a:r>
          </a:p>
        </p:txBody>
      </p:sp>
      <p:sp>
        <p:nvSpPr>
          <p:cNvPr id="43" name="TextBox 42">
            <a:extLst>
              <a:ext uri="{FF2B5EF4-FFF2-40B4-BE49-F238E27FC236}">
                <a16:creationId xmlns:a16="http://schemas.microsoft.com/office/drawing/2014/main" id="{2E94FD31-5324-40E5-920D-38DBCB792B49}"/>
              </a:ext>
            </a:extLst>
          </p:cNvPr>
          <p:cNvSpPr txBox="1"/>
          <p:nvPr/>
        </p:nvSpPr>
        <p:spPr>
          <a:xfrm>
            <a:off x="5542002" y="194589"/>
            <a:ext cx="1897905" cy="369332"/>
          </a:xfrm>
          <a:prstGeom prst="rect">
            <a:avLst/>
          </a:prstGeom>
          <a:noFill/>
        </p:spPr>
        <p:txBody>
          <a:bodyPr wrap="square" rtlCol="0">
            <a:spAutoFit/>
          </a:bodyPr>
          <a:lstStyle/>
          <a:p>
            <a:r>
              <a:rPr lang="ko-KR" altLang="en-US" dirty="0"/>
              <a:t>개인정보</a:t>
            </a:r>
          </a:p>
        </p:txBody>
      </p:sp>
      <p:sp>
        <p:nvSpPr>
          <p:cNvPr id="46" name="직사각형 45">
            <a:extLst>
              <a:ext uri="{FF2B5EF4-FFF2-40B4-BE49-F238E27FC236}">
                <a16:creationId xmlns:a16="http://schemas.microsoft.com/office/drawing/2014/main" id="{589501DF-7B05-44AA-A21D-2E7E5CABA4AA}"/>
              </a:ext>
            </a:extLst>
          </p:cNvPr>
          <p:cNvSpPr/>
          <p:nvPr/>
        </p:nvSpPr>
        <p:spPr>
          <a:xfrm>
            <a:off x="3499607" y="1003177"/>
            <a:ext cx="2042395" cy="9825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t>빨간 글자 내용</a:t>
            </a:r>
            <a:endParaRPr lang="en-US" altLang="ko-KR" dirty="0"/>
          </a:p>
          <a:p>
            <a:pPr algn="ctr"/>
            <a:r>
              <a:rPr lang="ko-KR" altLang="en-US" dirty="0"/>
              <a:t> 수정 활성화</a:t>
            </a:r>
          </a:p>
        </p:txBody>
      </p:sp>
      <p:sp>
        <p:nvSpPr>
          <p:cNvPr id="56" name="TextBox 55">
            <a:extLst>
              <a:ext uri="{FF2B5EF4-FFF2-40B4-BE49-F238E27FC236}">
                <a16:creationId xmlns:a16="http://schemas.microsoft.com/office/drawing/2014/main" id="{4DA0C897-6AF1-4FAC-A147-EB885B2610E9}"/>
              </a:ext>
            </a:extLst>
          </p:cNvPr>
          <p:cNvSpPr txBox="1"/>
          <p:nvPr/>
        </p:nvSpPr>
        <p:spPr>
          <a:xfrm>
            <a:off x="743824" y="978143"/>
            <a:ext cx="1714150" cy="369332"/>
          </a:xfrm>
          <a:prstGeom prst="rect">
            <a:avLst/>
          </a:prstGeom>
          <a:noFill/>
        </p:spPr>
        <p:txBody>
          <a:bodyPr wrap="square" rtlCol="0">
            <a:spAutoFit/>
          </a:bodyPr>
          <a:lstStyle/>
          <a:p>
            <a:r>
              <a:rPr lang="en-US" altLang="ko-KR" dirty="0"/>
              <a:t>ID</a:t>
            </a:r>
            <a:endParaRPr lang="ko-KR" altLang="en-US" dirty="0"/>
          </a:p>
        </p:txBody>
      </p:sp>
      <p:sp>
        <p:nvSpPr>
          <p:cNvPr id="57" name="TextBox 56">
            <a:extLst>
              <a:ext uri="{FF2B5EF4-FFF2-40B4-BE49-F238E27FC236}">
                <a16:creationId xmlns:a16="http://schemas.microsoft.com/office/drawing/2014/main" id="{D5F1B87D-36A1-4B30-A8DA-94A94F942D65}"/>
              </a:ext>
            </a:extLst>
          </p:cNvPr>
          <p:cNvSpPr txBox="1"/>
          <p:nvPr/>
        </p:nvSpPr>
        <p:spPr>
          <a:xfrm>
            <a:off x="743824" y="1297358"/>
            <a:ext cx="1714150" cy="369332"/>
          </a:xfrm>
          <a:prstGeom prst="rect">
            <a:avLst/>
          </a:prstGeom>
          <a:noFill/>
        </p:spPr>
        <p:txBody>
          <a:bodyPr wrap="square" rtlCol="0">
            <a:spAutoFit/>
          </a:bodyPr>
          <a:lstStyle/>
          <a:p>
            <a:r>
              <a:rPr lang="en-US" altLang="ko-KR" dirty="0">
                <a:solidFill>
                  <a:srgbClr val="FF0000"/>
                </a:solidFill>
              </a:rPr>
              <a:t>Password</a:t>
            </a:r>
            <a:endParaRPr lang="ko-KR" altLang="en-US" dirty="0">
              <a:solidFill>
                <a:srgbClr val="FF0000"/>
              </a:solidFill>
            </a:endParaRPr>
          </a:p>
        </p:txBody>
      </p:sp>
      <p:sp>
        <p:nvSpPr>
          <p:cNvPr id="58" name="TextBox 57">
            <a:extLst>
              <a:ext uri="{FF2B5EF4-FFF2-40B4-BE49-F238E27FC236}">
                <a16:creationId xmlns:a16="http://schemas.microsoft.com/office/drawing/2014/main" id="{A0E2CEFF-85BD-48DA-B989-AEF5E86D8DF0}"/>
              </a:ext>
            </a:extLst>
          </p:cNvPr>
          <p:cNvSpPr txBox="1"/>
          <p:nvPr/>
        </p:nvSpPr>
        <p:spPr>
          <a:xfrm>
            <a:off x="743824" y="1985688"/>
            <a:ext cx="1714150" cy="369332"/>
          </a:xfrm>
          <a:prstGeom prst="rect">
            <a:avLst/>
          </a:prstGeom>
          <a:noFill/>
        </p:spPr>
        <p:txBody>
          <a:bodyPr wrap="square" rtlCol="0">
            <a:spAutoFit/>
          </a:bodyPr>
          <a:lstStyle/>
          <a:p>
            <a:r>
              <a:rPr lang="en-US" altLang="ko-KR" dirty="0"/>
              <a:t>Name</a:t>
            </a:r>
            <a:endParaRPr lang="ko-KR" altLang="en-US" dirty="0"/>
          </a:p>
        </p:txBody>
      </p:sp>
      <p:sp>
        <p:nvSpPr>
          <p:cNvPr id="59" name="TextBox 58">
            <a:extLst>
              <a:ext uri="{FF2B5EF4-FFF2-40B4-BE49-F238E27FC236}">
                <a16:creationId xmlns:a16="http://schemas.microsoft.com/office/drawing/2014/main" id="{696BB10E-A9CD-4F8B-9F8F-A1A26937E8AA}"/>
              </a:ext>
            </a:extLst>
          </p:cNvPr>
          <p:cNvSpPr txBox="1"/>
          <p:nvPr/>
        </p:nvSpPr>
        <p:spPr>
          <a:xfrm>
            <a:off x="743824" y="2355020"/>
            <a:ext cx="3485276" cy="369332"/>
          </a:xfrm>
          <a:prstGeom prst="rect">
            <a:avLst/>
          </a:prstGeom>
          <a:noFill/>
        </p:spPr>
        <p:txBody>
          <a:bodyPr wrap="square" rtlCol="0">
            <a:spAutoFit/>
          </a:bodyPr>
          <a:lstStyle/>
          <a:p>
            <a:r>
              <a:rPr lang="en-US" altLang="ko-KR" dirty="0"/>
              <a:t>Birth date (MM/DD/YYYY)</a:t>
            </a:r>
            <a:endParaRPr lang="ko-KR" altLang="en-US" dirty="0"/>
          </a:p>
        </p:txBody>
      </p:sp>
      <p:sp>
        <p:nvSpPr>
          <p:cNvPr id="60" name="TextBox 59">
            <a:extLst>
              <a:ext uri="{FF2B5EF4-FFF2-40B4-BE49-F238E27FC236}">
                <a16:creationId xmlns:a16="http://schemas.microsoft.com/office/drawing/2014/main" id="{37A72E1D-30CF-4A77-AC10-B11EF739E57D}"/>
              </a:ext>
            </a:extLst>
          </p:cNvPr>
          <p:cNvSpPr txBox="1"/>
          <p:nvPr/>
        </p:nvSpPr>
        <p:spPr>
          <a:xfrm>
            <a:off x="743824" y="2724352"/>
            <a:ext cx="2875676" cy="369332"/>
          </a:xfrm>
          <a:prstGeom prst="rect">
            <a:avLst/>
          </a:prstGeom>
          <a:noFill/>
        </p:spPr>
        <p:txBody>
          <a:bodyPr wrap="square" rtlCol="0">
            <a:spAutoFit/>
          </a:bodyPr>
          <a:lstStyle/>
          <a:p>
            <a:r>
              <a:rPr lang="en-US" altLang="ko-KR" dirty="0"/>
              <a:t>verify yourself(cellphone)</a:t>
            </a:r>
            <a:endParaRPr lang="ko-KR" altLang="en-US" dirty="0"/>
          </a:p>
        </p:txBody>
      </p:sp>
      <p:sp>
        <p:nvSpPr>
          <p:cNvPr id="61" name="TextBox 60">
            <a:extLst>
              <a:ext uri="{FF2B5EF4-FFF2-40B4-BE49-F238E27FC236}">
                <a16:creationId xmlns:a16="http://schemas.microsoft.com/office/drawing/2014/main" id="{24121AC9-3599-4C22-A655-12CE5D661F88}"/>
              </a:ext>
            </a:extLst>
          </p:cNvPr>
          <p:cNvSpPr txBox="1"/>
          <p:nvPr/>
        </p:nvSpPr>
        <p:spPr>
          <a:xfrm>
            <a:off x="743824" y="3446503"/>
            <a:ext cx="1714150" cy="369332"/>
          </a:xfrm>
          <a:prstGeom prst="rect">
            <a:avLst/>
          </a:prstGeom>
          <a:noFill/>
        </p:spPr>
        <p:txBody>
          <a:bodyPr wrap="square" rtlCol="0">
            <a:spAutoFit/>
          </a:bodyPr>
          <a:lstStyle/>
          <a:p>
            <a:r>
              <a:rPr lang="en-US" altLang="ko-KR" dirty="0">
                <a:solidFill>
                  <a:srgbClr val="FF0000"/>
                </a:solidFill>
              </a:rPr>
              <a:t>Address</a:t>
            </a:r>
            <a:endParaRPr lang="ko-KR" altLang="en-US" dirty="0">
              <a:solidFill>
                <a:srgbClr val="FF0000"/>
              </a:solidFill>
            </a:endParaRPr>
          </a:p>
        </p:txBody>
      </p:sp>
      <p:sp>
        <p:nvSpPr>
          <p:cNvPr id="62" name="TextBox 61">
            <a:extLst>
              <a:ext uri="{FF2B5EF4-FFF2-40B4-BE49-F238E27FC236}">
                <a16:creationId xmlns:a16="http://schemas.microsoft.com/office/drawing/2014/main" id="{54B50213-4854-4A3D-8355-EF7D98682CBF}"/>
              </a:ext>
            </a:extLst>
          </p:cNvPr>
          <p:cNvSpPr txBox="1"/>
          <p:nvPr/>
        </p:nvSpPr>
        <p:spPr>
          <a:xfrm>
            <a:off x="743823" y="1630829"/>
            <a:ext cx="2222733" cy="369332"/>
          </a:xfrm>
          <a:prstGeom prst="rect">
            <a:avLst/>
          </a:prstGeom>
          <a:noFill/>
        </p:spPr>
        <p:txBody>
          <a:bodyPr wrap="square" rtlCol="0">
            <a:spAutoFit/>
          </a:bodyPr>
          <a:lstStyle/>
          <a:p>
            <a:r>
              <a:rPr lang="en-US" altLang="ko-KR" dirty="0">
                <a:solidFill>
                  <a:srgbClr val="FF0000"/>
                </a:solidFill>
              </a:rPr>
              <a:t>Confirm Password</a:t>
            </a:r>
            <a:endParaRPr lang="ko-KR" altLang="en-US" dirty="0">
              <a:solidFill>
                <a:srgbClr val="FF0000"/>
              </a:solidFill>
            </a:endParaRPr>
          </a:p>
        </p:txBody>
      </p:sp>
      <p:sp>
        <p:nvSpPr>
          <p:cNvPr id="63" name="TextBox 62">
            <a:extLst>
              <a:ext uri="{FF2B5EF4-FFF2-40B4-BE49-F238E27FC236}">
                <a16:creationId xmlns:a16="http://schemas.microsoft.com/office/drawing/2014/main" id="{B8A3AB10-4EE2-4FE1-B2F6-AC0D2086977F}"/>
              </a:ext>
            </a:extLst>
          </p:cNvPr>
          <p:cNvSpPr txBox="1"/>
          <p:nvPr/>
        </p:nvSpPr>
        <p:spPr>
          <a:xfrm>
            <a:off x="743824" y="3072947"/>
            <a:ext cx="1714150" cy="369332"/>
          </a:xfrm>
          <a:prstGeom prst="rect">
            <a:avLst/>
          </a:prstGeom>
          <a:noFill/>
        </p:spPr>
        <p:txBody>
          <a:bodyPr wrap="square" rtlCol="0">
            <a:spAutoFit/>
          </a:bodyPr>
          <a:lstStyle/>
          <a:p>
            <a:r>
              <a:rPr lang="en-US" altLang="ko-KR" dirty="0">
                <a:solidFill>
                  <a:srgbClr val="FF0000"/>
                </a:solidFill>
              </a:rPr>
              <a:t>E-mail address</a:t>
            </a:r>
            <a:endParaRPr lang="ko-KR" altLang="en-US" dirty="0">
              <a:solidFill>
                <a:srgbClr val="FF0000"/>
              </a:solidFill>
            </a:endParaRPr>
          </a:p>
        </p:txBody>
      </p:sp>
      <p:sp>
        <p:nvSpPr>
          <p:cNvPr id="64" name="TextBox 63">
            <a:extLst>
              <a:ext uri="{FF2B5EF4-FFF2-40B4-BE49-F238E27FC236}">
                <a16:creationId xmlns:a16="http://schemas.microsoft.com/office/drawing/2014/main" id="{E0AD9C20-DB60-4309-8F79-D1530EE521DF}"/>
              </a:ext>
            </a:extLst>
          </p:cNvPr>
          <p:cNvSpPr txBox="1"/>
          <p:nvPr/>
        </p:nvSpPr>
        <p:spPr>
          <a:xfrm>
            <a:off x="743824" y="545784"/>
            <a:ext cx="1714150" cy="369332"/>
          </a:xfrm>
          <a:prstGeom prst="rect">
            <a:avLst/>
          </a:prstGeom>
          <a:noFill/>
        </p:spPr>
        <p:txBody>
          <a:bodyPr wrap="square" rtlCol="0">
            <a:spAutoFit/>
          </a:bodyPr>
          <a:lstStyle/>
          <a:p>
            <a:r>
              <a:rPr lang="en-US" altLang="ko-KR" dirty="0">
                <a:solidFill>
                  <a:srgbClr val="FF0000"/>
                </a:solidFill>
              </a:rPr>
              <a:t>Country</a:t>
            </a:r>
            <a:endParaRPr lang="ko-KR" altLang="en-US" dirty="0">
              <a:solidFill>
                <a:srgbClr val="FF0000"/>
              </a:solidFill>
            </a:endParaRPr>
          </a:p>
        </p:txBody>
      </p:sp>
      <p:sp>
        <p:nvSpPr>
          <p:cNvPr id="68" name="직사각형 67">
            <a:extLst>
              <a:ext uri="{FF2B5EF4-FFF2-40B4-BE49-F238E27FC236}">
                <a16:creationId xmlns:a16="http://schemas.microsoft.com/office/drawing/2014/main" id="{EC231CFF-804F-47CD-BCC4-CA369A652389}"/>
              </a:ext>
            </a:extLst>
          </p:cNvPr>
          <p:cNvSpPr/>
          <p:nvPr/>
        </p:nvSpPr>
        <p:spPr>
          <a:xfrm>
            <a:off x="6470708" y="588269"/>
            <a:ext cx="5075340" cy="55031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9" name="TextBox 68">
            <a:extLst>
              <a:ext uri="{FF2B5EF4-FFF2-40B4-BE49-F238E27FC236}">
                <a16:creationId xmlns:a16="http://schemas.microsoft.com/office/drawing/2014/main" id="{5EC192BF-8536-4183-905D-F7187F728A52}"/>
              </a:ext>
            </a:extLst>
          </p:cNvPr>
          <p:cNvSpPr txBox="1"/>
          <p:nvPr/>
        </p:nvSpPr>
        <p:spPr>
          <a:xfrm>
            <a:off x="6649998" y="779128"/>
            <a:ext cx="1714150" cy="276999"/>
          </a:xfrm>
          <a:prstGeom prst="rect">
            <a:avLst/>
          </a:prstGeom>
          <a:noFill/>
        </p:spPr>
        <p:txBody>
          <a:bodyPr wrap="square" rtlCol="0">
            <a:spAutoFit/>
          </a:bodyPr>
          <a:lstStyle/>
          <a:p>
            <a:r>
              <a:rPr lang="en-US" altLang="ko-KR" sz="1200" dirty="0">
                <a:solidFill>
                  <a:srgbClr val="FF0000"/>
                </a:solidFill>
              </a:rPr>
              <a:t>Contact information</a:t>
            </a:r>
            <a:endParaRPr lang="ko-KR" altLang="en-US" sz="1200" dirty="0">
              <a:solidFill>
                <a:srgbClr val="FF0000"/>
              </a:solidFill>
            </a:endParaRPr>
          </a:p>
        </p:txBody>
      </p:sp>
      <p:sp>
        <p:nvSpPr>
          <p:cNvPr id="70" name="직사각형 69">
            <a:extLst>
              <a:ext uri="{FF2B5EF4-FFF2-40B4-BE49-F238E27FC236}">
                <a16:creationId xmlns:a16="http://schemas.microsoft.com/office/drawing/2014/main" id="{15CEE1E6-48BA-4D62-BEF5-BDF3915477B9}"/>
              </a:ext>
            </a:extLst>
          </p:cNvPr>
          <p:cNvSpPr/>
          <p:nvPr/>
        </p:nvSpPr>
        <p:spPr>
          <a:xfrm>
            <a:off x="8237988" y="865106"/>
            <a:ext cx="212845" cy="209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71" name="TextBox 70">
            <a:extLst>
              <a:ext uri="{FF2B5EF4-FFF2-40B4-BE49-F238E27FC236}">
                <a16:creationId xmlns:a16="http://schemas.microsoft.com/office/drawing/2014/main" id="{9A63D9C4-9216-44B6-A486-9F5CC646E915}"/>
              </a:ext>
            </a:extLst>
          </p:cNvPr>
          <p:cNvSpPr txBox="1"/>
          <p:nvPr/>
        </p:nvSpPr>
        <p:spPr>
          <a:xfrm>
            <a:off x="8430973" y="802424"/>
            <a:ext cx="1417824" cy="307777"/>
          </a:xfrm>
          <a:prstGeom prst="rect">
            <a:avLst/>
          </a:prstGeom>
          <a:noFill/>
        </p:spPr>
        <p:txBody>
          <a:bodyPr wrap="none" rtlCol="0">
            <a:spAutoFit/>
          </a:bodyPr>
          <a:lstStyle/>
          <a:p>
            <a:r>
              <a:rPr lang="en-US" altLang="ko-KR" sz="1400" dirty="0"/>
              <a:t>Same as above</a:t>
            </a:r>
            <a:endParaRPr lang="ko-KR" altLang="en-US" sz="1400" dirty="0"/>
          </a:p>
        </p:txBody>
      </p:sp>
      <p:sp>
        <p:nvSpPr>
          <p:cNvPr id="72" name="직사각형 71">
            <a:extLst>
              <a:ext uri="{FF2B5EF4-FFF2-40B4-BE49-F238E27FC236}">
                <a16:creationId xmlns:a16="http://schemas.microsoft.com/office/drawing/2014/main" id="{B100735F-600B-4702-9D87-6B7148AC9C1F}"/>
              </a:ext>
            </a:extLst>
          </p:cNvPr>
          <p:cNvSpPr/>
          <p:nvPr/>
        </p:nvSpPr>
        <p:spPr>
          <a:xfrm>
            <a:off x="9848115" y="865106"/>
            <a:ext cx="212845" cy="209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3" name="TextBox 72">
            <a:extLst>
              <a:ext uri="{FF2B5EF4-FFF2-40B4-BE49-F238E27FC236}">
                <a16:creationId xmlns:a16="http://schemas.microsoft.com/office/drawing/2014/main" id="{CAE757B1-8F3E-4792-B7A2-5587898913C0}"/>
              </a:ext>
            </a:extLst>
          </p:cNvPr>
          <p:cNvSpPr txBox="1"/>
          <p:nvPr/>
        </p:nvSpPr>
        <p:spPr>
          <a:xfrm>
            <a:off x="10060960" y="794517"/>
            <a:ext cx="1890389" cy="307777"/>
          </a:xfrm>
          <a:prstGeom prst="rect">
            <a:avLst/>
          </a:prstGeom>
          <a:noFill/>
        </p:spPr>
        <p:txBody>
          <a:bodyPr wrap="none" rtlCol="0">
            <a:spAutoFit/>
          </a:bodyPr>
          <a:lstStyle/>
          <a:p>
            <a:r>
              <a:rPr lang="en-US" altLang="ko-KR" sz="1400" dirty="0"/>
              <a:t>Different from above</a:t>
            </a:r>
            <a:endParaRPr lang="ko-KR" altLang="en-US" sz="1400" dirty="0"/>
          </a:p>
        </p:txBody>
      </p:sp>
      <p:sp>
        <p:nvSpPr>
          <p:cNvPr id="74" name="TextBox 73">
            <a:extLst>
              <a:ext uri="{FF2B5EF4-FFF2-40B4-BE49-F238E27FC236}">
                <a16:creationId xmlns:a16="http://schemas.microsoft.com/office/drawing/2014/main" id="{A56D11C9-61AF-4008-8F6E-BEA5BA5BB610}"/>
              </a:ext>
            </a:extLst>
          </p:cNvPr>
          <p:cNvSpPr txBox="1"/>
          <p:nvPr/>
        </p:nvSpPr>
        <p:spPr>
          <a:xfrm>
            <a:off x="6649998" y="1167543"/>
            <a:ext cx="1714150" cy="369332"/>
          </a:xfrm>
          <a:prstGeom prst="rect">
            <a:avLst/>
          </a:prstGeom>
          <a:noFill/>
        </p:spPr>
        <p:txBody>
          <a:bodyPr wrap="square" rtlCol="0">
            <a:spAutoFit/>
          </a:bodyPr>
          <a:lstStyle/>
          <a:p>
            <a:r>
              <a:rPr lang="en-US" altLang="ko-KR" dirty="0">
                <a:solidFill>
                  <a:srgbClr val="FF0000"/>
                </a:solidFill>
              </a:rPr>
              <a:t>Name</a:t>
            </a:r>
            <a:endParaRPr lang="ko-KR" altLang="en-US" dirty="0">
              <a:solidFill>
                <a:srgbClr val="FF0000"/>
              </a:solidFill>
            </a:endParaRPr>
          </a:p>
        </p:txBody>
      </p:sp>
      <p:sp>
        <p:nvSpPr>
          <p:cNvPr id="75" name="TextBox 74">
            <a:extLst>
              <a:ext uri="{FF2B5EF4-FFF2-40B4-BE49-F238E27FC236}">
                <a16:creationId xmlns:a16="http://schemas.microsoft.com/office/drawing/2014/main" id="{0425163A-6156-4CA4-8FEC-0076C794B0D8}"/>
              </a:ext>
            </a:extLst>
          </p:cNvPr>
          <p:cNvSpPr txBox="1"/>
          <p:nvPr/>
        </p:nvSpPr>
        <p:spPr>
          <a:xfrm>
            <a:off x="6649998" y="1506488"/>
            <a:ext cx="1714150" cy="369332"/>
          </a:xfrm>
          <a:prstGeom prst="rect">
            <a:avLst/>
          </a:prstGeom>
          <a:noFill/>
        </p:spPr>
        <p:txBody>
          <a:bodyPr wrap="square" rtlCol="0">
            <a:spAutoFit/>
          </a:bodyPr>
          <a:lstStyle/>
          <a:p>
            <a:r>
              <a:rPr lang="en-US" altLang="ko-KR" dirty="0">
                <a:solidFill>
                  <a:srgbClr val="FF0000"/>
                </a:solidFill>
              </a:rPr>
              <a:t>Position</a:t>
            </a:r>
            <a:endParaRPr lang="ko-KR" altLang="en-US" dirty="0">
              <a:solidFill>
                <a:srgbClr val="FF0000"/>
              </a:solidFill>
            </a:endParaRPr>
          </a:p>
        </p:txBody>
      </p:sp>
      <p:sp>
        <p:nvSpPr>
          <p:cNvPr id="76" name="TextBox 75">
            <a:extLst>
              <a:ext uri="{FF2B5EF4-FFF2-40B4-BE49-F238E27FC236}">
                <a16:creationId xmlns:a16="http://schemas.microsoft.com/office/drawing/2014/main" id="{B27C98EE-74C5-4A02-BB36-698A96C29CEA}"/>
              </a:ext>
            </a:extLst>
          </p:cNvPr>
          <p:cNvSpPr txBox="1"/>
          <p:nvPr/>
        </p:nvSpPr>
        <p:spPr>
          <a:xfrm>
            <a:off x="6649998" y="1870346"/>
            <a:ext cx="1714150" cy="369332"/>
          </a:xfrm>
          <a:prstGeom prst="rect">
            <a:avLst/>
          </a:prstGeom>
          <a:noFill/>
        </p:spPr>
        <p:txBody>
          <a:bodyPr wrap="square" rtlCol="0">
            <a:spAutoFit/>
          </a:bodyPr>
          <a:lstStyle/>
          <a:p>
            <a:r>
              <a:rPr lang="en-US" altLang="ko-KR" dirty="0">
                <a:solidFill>
                  <a:srgbClr val="FF0000"/>
                </a:solidFill>
              </a:rPr>
              <a:t>E-mail address</a:t>
            </a:r>
            <a:endParaRPr lang="ko-KR" altLang="en-US" dirty="0">
              <a:solidFill>
                <a:srgbClr val="FF0000"/>
              </a:solidFill>
            </a:endParaRPr>
          </a:p>
        </p:txBody>
      </p:sp>
      <p:sp>
        <p:nvSpPr>
          <p:cNvPr id="77" name="TextBox 76">
            <a:extLst>
              <a:ext uri="{FF2B5EF4-FFF2-40B4-BE49-F238E27FC236}">
                <a16:creationId xmlns:a16="http://schemas.microsoft.com/office/drawing/2014/main" id="{BE901377-DF29-47DD-BFE8-4AE631BECC19}"/>
              </a:ext>
            </a:extLst>
          </p:cNvPr>
          <p:cNvSpPr txBox="1"/>
          <p:nvPr/>
        </p:nvSpPr>
        <p:spPr>
          <a:xfrm>
            <a:off x="6649998" y="2209291"/>
            <a:ext cx="2722602" cy="369332"/>
          </a:xfrm>
          <a:prstGeom prst="rect">
            <a:avLst/>
          </a:prstGeom>
          <a:noFill/>
        </p:spPr>
        <p:txBody>
          <a:bodyPr wrap="square" rtlCol="0">
            <a:spAutoFit/>
          </a:bodyPr>
          <a:lstStyle/>
          <a:p>
            <a:r>
              <a:rPr lang="en-US" altLang="ko-KR" dirty="0">
                <a:solidFill>
                  <a:srgbClr val="FF0000"/>
                </a:solidFill>
              </a:rPr>
              <a:t>Cellphone</a:t>
            </a:r>
            <a:r>
              <a:rPr lang="ko-KR" altLang="en-US" dirty="0">
                <a:solidFill>
                  <a:srgbClr val="FF0000"/>
                </a:solidFill>
              </a:rPr>
              <a:t> </a:t>
            </a:r>
            <a:r>
              <a:rPr lang="en-US" altLang="ko-KR" dirty="0">
                <a:solidFill>
                  <a:srgbClr val="FF0000"/>
                </a:solidFill>
              </a:rPr>
              <a:t>number</a:t>
            </a:r>
            <a:endParaRPr lang="ko-KR" altLang="en-US" dirty="0">
              <a:solidFill>
                <a:srgbClr val="FF0000"/>
              </a:solidFill>
            </a:endParaRPr>
          </a:p>
        </p:txBody>
      </p:sp>
      <p:sp>
        <p:nvSpPr>
          <p:cNvPr id="78" name="직사각형 77">
            <a:extLst>
              <a:ext uri="{FF2B5EF4-FFF2-40B4-BE49-F238E27FC236}">
                <a16:creationId xmlns:a16="http://schemas.microsoft.com/office/drawing/2014/main" id="{7D6E5808-AE93-4CA0-BA76-577F5C8110BB}"/>
              </a:ext>
            </a:extLst>
          </p:cNvPr>
          <p:cNvSpPr/>
          <p:nvPr/>
        </p:nvSpPr>
        <p:spPr>
          <a:xfrm>
            <a:off x="8025143" y="5757166"/>
            <a:ext cx="212845" cy="209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79" name="TextBox 78">
            <a:extLst>
              <a:ext uri="{FF2B5EF4-FFF2-40B4-BE49-F238E27FC236}">
                <a16:creationId xmlns:a16="http://schemas.microsoft.com/office/drawing/2014/main" id="{AD2457C6-9FCB-4375-9178-B3C0390A9862}"/>
              </a:ext>
            </a:extLst>
          </p:cNvPr>
          <p:cNvSpPr txBox="1"/>
          <p:nvPr/>
        </p:nvSpPr>
        <p:spPr>
          <a:xfrm>
            <a:off x="8218128" y="5694484"/>
            <a:ext cx="664606" cy="307777"/>
          </a:xfrm>
          <a:prstGeom prst="rect">
            <a:avLst/>
          </a:prstGeom>
          <a:noFill/>
        </p:spPr>
        <p:txBody>
          <a:bodyPr wrap="none" rtlCol="0">
            <a:spAutoFit/>
          </a:bodyPr>
          <a:lstStyle/>
          <a:p>
            <a:r>
              <a:rPr lang="en-US" altLang="ko-KR" sz="1400" dirty="0"/>
              <a:t>Agree</a:t>
            </a:r>
            <a:endParaRPr lang="ko-KR" altLang="en-US" sz="1400" dirty="0"/>
          </a:p>
        </p:txBody>
      </p:sp>
      <p:sp>
        <p:nvSpPr>
          <p:cNvPr id="80" name="직사각형 79">
            <a:extLst>
              <a:ext uri="{FF2B5EF4-FFF2-40B4-BE49-F238E27FC236}">
                <a16:creationId xmlns:a16="http://schemas.microsoft.com/office/drawing/2014/main" id="{D4AA4590-19DA-41FB-9C1B-AAC6D9C0DCAF}"/>
              </a:ext>
            </a:extLst>
          </p:cNvPr>
          <p:cNvSpPr/>
          <p:nvPr/>
        </p:nvSpPr>
        <p:spPr>
          <a:xfrm>
            <a:off x="9635270" y="5757166"/>
            <a:ext cx="212845" cy="209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1" name="TextBox 80">
            <a:extLst>
              <a:ext uri="{FF2B5EF4-FFF2-40B4-BE49-F238E27FC236}">
                <a16:creationId xmlns:a16="http://schemas.microsoft.com/office/drawing/2014/main" id="{156F7531-E13D-4FA1-B98F-57872FDD39DC}"/>
              </a:ext>
            </a:extLst>
          </p:cNvPr>
          <p:cNvSpPr txBox="1"/>
          <p:nvPr/>
        </p:nvSpPr>
        <p:spPr>
          <a:xfrm>
            <a:off x="9848115" y="5686577"/>
            <a:ext cx="890628" cy="307777"/>
          </a:xfrm>
          <a:prstGeom prst="rect">
            <a:avLst/>
          </a:prstGeom>
          <a:noFill/>
        </p:spPr>
        <p:txBody>
          <a:bodyPr wrap="none" rtlCol="0">
            <a:spAutoFit/>
          </a:bodyPr>
          <a:lstStyle/>
          <a:p>
            <a:r>
              <a:rPr lang="en-US" altLang="ko-KR" sz="1400" dirty="0"/>
              <a:t>Disagree</a:t>
            </a:r>
            <a:endParaRPr lang="ko-KR" altLang="en-US" sz="1400" dirty="0"/>
          </a:p>
        </p:txBody>
      </p:sp>
      <p:sp>
        <p:nvSpPr>
          <p:cNvPr id="82" name="TextBox 81">
            <a:extLst>
              <a:ext uri="{FF2B5EF4-FFF2-40B4-BE49-F238E27FC236}">
                <a16:creationId xmlns:a16="http://schemas.microsoft.com/office/drawing/2014/main" id="{F2657439-1456-4FE5-B846-81BA65654CD2}"/>
              </a:ext>
            </a:extLst>
          </p:cNvPr>
          <p:cNvSpPr txBox="1"/>
          <p:nvPr/>
        </p:nvSpPr>
        <p:spPr>
          <a:xfrm>
            <a:off x="6649998" y="2894201"/>
            <a:ext cx="7456619" cy="2554545"/>
          </a:xfrm>
          <a:prstGeom prst="rect">
            <a:avLst/>
          </a:prstGeom>
          <a:noFill/>
        </p:spPr>
        <p:txBody>
          <a:bodyPr wrap="square" rtlCol="0">
            <a:spAutoFit/>
          </a:bodyPr>
          <a:lstStyle/>
          <a:p>
            <a:r>
              <a:rPr lang="en-US" altLang="ko-KR" dirty="0"/>
              <a:t>I agree to provide or utilize the company information and personal </a:t>
            </a:r>
          </a:p>
          <a:p>
            <a:r>
              <a:rPr lang="en-US" altLang="ko-KR" dirty="0"/>
              <a:t>information in connection with use of the service, </a:t>
            </a:r>
          </a:p>
          <a:p>
            <a:r>
              <a:rPr lang="en-US" altLang="ko-KR" dirty="0"/>
              <a:t>and I will not require the return of the information already provided or utilized.</a:t>
            </a:r>
          </a:p>
          <a:p>
            <a:endParaRPr lang="en-US" altLang="ko-KR" dirty="0"/>
          </a:p>
          <a:p>
            <a:pPr marL="342900" indent="-342900">
              <a:buAutoNum type="arabicPeriod"/>
            </a:pPr>
            <a:r>
              <a:rPr lang="en-US" altLang="ko-KR" sz="1400" dirty="0"/>
              <a:t>Provide and utilize information content : </a:t>
            </a:r>
          </a:p>
          <a:p>
            <a:r>
              <a:rPr lang="ko-KR" altLang="en-US" sz="1400" dirty="0"/>
              <a:t>   </a:t>
            </a:r>
            <a:r>
              <a:rPr lang="en-US" altLang="ko-KR" sz="1400" dirty="0"/>
              <a:t>Name, mobile phone number, address, company name, company address, contact, business registration number, contact person information, etc.</a:t>
            </a:r>
          </a:p>
          <a:p>
            <a:pPr marL="342900" indent="-342900">
              <a:buAutoNum type="arabicPeriod" startAt="2"/>
            </a:pPr>
            <a:r>
              <a:rPr lang="en-US" altLang="ko-KR" sz="1400" dirty="0"/>
              <a:t>Offer and validity period: </a:t>
            </a:r>
          </a:p>
          <a:p>
            <a:r>
              <a:rPr lang="en-US" altLang="ko-KR" sz="1400" dirty="0"/>
              <a:t>  From the submission of this agreement to the withdrawal of membership</a:t>
            </a:r>
            <a:endParaRPr lang="ko-KR" altLang="en-US" sz="1400" dirty="0"/>
          </a:p>
        </p:txBody>
      </p:sp>
    </p:spTree>
    <p:extLst>
      <p:ext uri="{BB962C8B-B14F-4D97-AF65-F5344CB8AC3E}">
        <p14:creationId xmlns:p14="http://schemas.microsoft.com/office/powerpoint/2010/main" val="30076702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직사각형 9">
            <a:extLst>
              <a:ext uri="{FF2B5EF4-FFF2-40B4-BE49-F238E27FC236}">
                <a16:creationId xmlns:a16="http://schemas.microsoft.com/office/drawing/2014/main" id="{C8D3A75B-6079-4660-A979-928D7E9B8971}"/>
              </a:ext>
            </a:extLst>
          </p:cNvPr>
          <p:cNvSpPr/>
          <p:nvPr/>
        </p:nvSpPr>
        <p:spPr>
          <a:xfrm>
            <a:off x="4238904" y="1392571"/>
            <a:ext cx="318535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dirty="0"/>
          </a:p>
        </p:txBody>
      </p:sp>
      <p:sp>
        <p:nvSpPr>
          <p:cNvPr id="12" name="TextBox 11">
            <a:extLst>
              <a:ext uri="{FF2B5EF4-FFF2-40B4-BE49-F238E27FC236}">
                <a16:creationId xmlns:a16="http://schemas.microsoft.com/office/drawing/2014/main" id="{1EFBFF67-2F3A-4A36-A9A0-7597DB315B1D}"/>
              </a:ext>
            </a:extLst>
          </p:cNvPr>
          <p:cNvSpPr txBox="1"/>
          <p:nvPr/>
        </p:nvSpPr>
        <p:spPr>
          <a:xfrm>
            <a:off x="2013358" y="1392571"/>
            <a:ext cx="2225546" cy="369332"/>
          </a:xfrm>
          <a:prstGeom prst="rect">
            <a:avLst/>
          </a:prstGeom>
          <a:noFill/>
        </p:spPr>
        <p:txBody>
          <a:bodyPr wrap="none" rtlCol="0">
            <a:spAutoFit/>
          </a:bodyPr>
          <a:lstStyle/>
          <a:p>
            <a:r>
              <a:rPr lang="en-US" altLang="ko-KR" dirty="0"/>
              <a:t>Warehouse address</a:t>
            </a:r>
            <a:endParaRPr lang="ko-KR" altLang="en-US" dirty="0"/>
          </a:p>
        </p:txBody>
      </p:sp>
      <p:sp>
        <p:nvSpPr>
          <p:cNvPr id="13" name="TextBox 12">
            <a:extLst>
              <a:ext uri="{FF2B5EF4-FFF2-40B4-BE49-F238E27FC236}">
                <a16:creationId xmlns:a16="http://schemas.microsoft.com/office/drawing/2014/main" id="{01BA47C3-5E52-478A-9742-9B51601161FC}"/>
              </a:ext>
            </a:extLst>
          </p:cNvPr>
          <p:cNvSpPr txBox="1"/>
          <p:nvPr/>
        </p:nvSpPr>
        <p:spPr>
          <a:xfrm>
            <a:off x="2013358" y="1935704"/>
            <a:ext cx="2289345" cy="369332"/>
          </a:xfrm>
          <a:prstGeom prst="rect">
            <a:avLst/>
          </a:prstGeom>
          <a:noFill/>
        </p:spPr>
        <p:txBody>
          <a:bodyPr wrap="none" rtlCol="0">
            <a:spAutoFit/>
          </a:bodyPr>
          <a:lstStyle/>
          <a:p>
            <a:r>
              <a:rPr lang="en-US" altLang="ko-KR" dirty="0"/>
              <a:t>Cities and provinces</a:t>
            </a:r>
            <a:endParaRPr lang="ko-KR" altLang="en-US" dirty="0"/>
          </a:p>
        </p:txBody>
      </p:sp>
      <p:sp>
        <p:nvSpPr>
          <p:cNvPr id="19" name="TextBox 18">
            <a:extLst>
              <a:ext uri="{FF2B5EF4-FFF2-40B4-BE49-F238E27FC236}">
                <a16:creationId xmlns:a16="http://schemas.microsoft.com/office/drawing/2014/main" id="{06B3B82F-BFE7-4197-9E52-D71F56A0934B}"/>
              </a:ext>
            </a:extLst>
          </p:cNvPr>
          <p:cNvSpPr txBox="1"/>
          <p:nvPr/>
        </p:nvSpPr>
        <p:spPr>
          <a:xfrm>
            <a:off x="1993444" y="3598740"/>
            <a:ext cx="3506344" cy="369332"/>
          </a:xfrm>
          <a:prstGeom prst="rect">
            <a:avLst/>
          </a:prstGeom>
          <a:noFill/>
        </p:spPr>
        <p:txBody>
          <a:bodyPr wrap="none" rtlCol="0">
            <a:spAutoFit/>
          </a:bodyPr>
          <a:lstStyle/>
          <a:p>
            <a:r>
              <a:rPr lang="en-US" altLang="ko-KR" dirty="0"/>
              <a:t>Warehouse registration number</a:t>
            </a:r>
            <a:endParaRPr lang="ko-KR" altLang="en-US" dirty="0"/>
          </a:p>
        </p:txBody>
      </p:sp>
      <p:sp>
        <p:nvSpPr>
          <p:cNvPr id="20" name="직사각형 19">
            <a:extLst>
              <a:ext uri="{FF2B5EF4-FFF2-40B4-BE49-F238E27FC236}">
                <a16:creationId xmlns:a16="http://schemas.microsoft.com/office/drawing/2014/main" id="{25D901BA-A4CD-4566-9E8B-947F32641218}"/>
              </a:ext>
            </a:extLst>
          </p:cNvPr>
          <p:cNvSpPr/>
          <p:nvPr/>
        </p:nvSpPr>
        <p:spPr>
          <a:xfrm>
            <a:off x="4238904" y="1955225"/>
            <a:ext cx="128201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dirty="0"/>
          </a:p>
        </p:txBody>
      </p:sp>
      <p:sp>
        <p:nvSpPr>
          <p:cNvPr id="23" name="화살표: 아래쪽 22">
            <a:extLst>
              <a:ext uri="{FF2B5EF4-FFF2-40B4-BE49-F238E27FC236}">
                <a16:creationId xmlns:a16="http://schemas.microsoft.com/office/drawing/2014/main" id="{20CEC944-0A42-4C49-A526-24B24B021F35}"/>
              </a:ext>
            </a:extLst>
          </p:cNvPr>
          <p:cNvSpPr/>
          <p:nvPr/>
        </p:nvSpPr>
        <p:spPr>
          <a:xfrm>
            <a:off x="-14017" y="6160531"/>
            <a:ext cx="520118" cy="5541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TextBox 23">
            <a:extLst>
              <a:ext uri="{FF2B5EF4-FFF2-40B4-BE49-F238E27FC236}">
                <a16:creationId xmlns:a16="http://schemas.microsoft.com/office/drawing/2014/main" id="{D1609B86-7F03-411F-8A5F-691487C0AA0E}"/>
              </a:ext>
            </a:extLst>
          </p:cNvPr>
          <p:cNvSpPr txBox="1"/>
          <p:nvPr/>
        </p:nvSpPr>
        <p:spPr>
          <a:xfrm>
            <a:off x="578752" y="6295829"/>
            <a:ext cx="2113079" cy="369332"/>
          </a:xfrm>
          <a:prstGeom prst="rect">
            <a:avLst/>
          </a:prstGeom>
          <a:noFill/>
        </p:spPr>
        <p:txBody>
          <a:bodyPr wrap="none" rtlCol="0">
            <a:spAutoFit/>
          </a:bodyPr>
          <a:lstStyle/>
          <a:p>
            <a:r>
              <a:rPr lang="ko-KR" altLang="en-US"/>
              <a:t>다음페이지 이어짐</a:t>
            </a:r>
          </a:p>
        </p:txBody>
      </p:sp>
      <p:sp>
        <p:nvSpPr>
          <p:cNvPr id="36" name="직사각형 35">
            <a:extLst>
              <a:ext uri="{FF2B5EF4-FFF2-40B4-BE49-F238E27FC236}">
                <a16:creationId xmlns:a16="http://schemas.microsoft.com/office/drawing/2014/main" id="{16E1458D-0127-42B9-8B42-FBC08939E1ED}"/>
              </a:ext>
            </a:extLst>
          </p:cNvPr>
          <p:cNvSpPr/>
          <p:nvPr/>
        </p:nvSpPr>
        <p:spPr>
          <a:xfrm>
            <a:off x="5670957" y="1955871"/>
            <a:ext cx="1603259"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dirty="0"/>
          </a:p>
        </p:txBody>
      </p:sp>
      <p:sp>
        <p:nvSpPr>
          <p:cNvPr id="38" name="직사각형 37">
            <a:extLst>
              <a:ext uri="{FF2B5EF4-FFF2-40B4-BE49-F238E27FC236}">
                <a16:creationId xmlns:a16="http://schemas.microsoft.com/office/drawing/2014/main" id="{078C85D9-10F7-45A6-899B-B2A5BCDB5AC1}"/>
              </a:ext>
            </a:extLst>
          </p:cNvPr>
          <p:cNvSpPr/>
          <p:nvPr/>
        </p:nvSpPr>
        <p:spPr>
          <a:xfrm>
            <a:off x="5499788" y="3598740"/>
            <a:ext cx="1959669"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dirty="0"/>
          </a:p>
        </p:txBody>
      </p:sp>
      <p:sp>
        <p:nvSpPr>
          <p:cNvPr id="57" name="TextBox 56">
            <a:extLst>
              <a:ext uri="{FF2B5EF4-FFF2-40B4-BE49-F238E27FC236}">
                <a16:creationId xmlns:a16="http://schemas.microsoft.com/office/drawing/2014/main" id="{40F0C14C-3382-46BE-B5B8-347E7521E097}"/>
              </a:ext>
            </a:extLst>
          </p:cNvPr>
          <p:cNvSpPr txBox="1"/>
          <p:nvPr/>
        </p:nvSpPr>
        <p:spPr>
          <a:xfrm>
            <a:off x="1993445" y="3069536"/>
            <a:ext cx="1868075" cy="369332"/>
          </a:xfrm>
          <a:prstGeom prst="rect">
            <a:avLst/>
          </a:prstGeom>
          <a:noFill/>
        </p:spPr>
        <p:txBody>
          <a:bodyPr wrap="none" rtlCol="0">
            <a:spAutoFit/>
          </a:bodyPr>
          <a:lstStyle/>
          <a:p>
            <a:r>
              <a:rPr lang="en-US" altLang="ko-KR" dirty="0"/>
              <a:t>Warehouse area</a:t>
            </a:r>
            <a:endParaRPr lang="ko-KR" altLang="en-US" dirty="0"/>
          </a:p>
        </p:txBody>
      </p:sp>
      <p:sp>
        <p:nvSpPr>
          <p:cNvPr id="58" name="직사각형 57">
            <a:extLst>
              <a:ext uri="{FF2B5EF4-FFF2-40B4-BE49-F238E27FC236}">
                <a16:creationId xmlns:a16="http://schemas.microsoft.com/office/drawing/2014/main" id="{D64B39B0-BF66-4258-A37E-23384DD1248F}"/>
              </a:ext>
            </a:extLst>
          </p:cNvPr>
          <p:cNvSpPr/>
          <p:nvPr/>
        </p:nvSpPr>
        <p:spPr>
          <a:xfrm>
            <a:off x="3882455" y="3069536"/>
            <a:ext cx="357700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ko-KR"/>
              <a:t>m²</a:t>
            </a:r>
            <a:endParaRPr lang="ko-KR" altLang="en-US" dirty="0"/>
          </a:p>
        </p:txBody>
      </p:sp>
      <p:sp>
        <p:nvSpPr>
          <p:cNvPr id="21" name="TextBox 20">
            <a:extLst>
              <a:ext uri="{FF2B5EF4-FFF2-40B4-BE49-F238E27FC236}">
                <a16:creationId xmlns:a16="http://schemas.microsoft.com/office/drawing/2014/main" id="{354ED437-7B66-4604-AEF0-C07CCE6726C0}"/>
              </a:ext>
            </a:extLst>
          </p:cNvPr>
          <p:cNvSpPr txBox="1"/>
          <p:nvPr/>
        </p:nvSpPr>
        <p:spPr>
          <a:xfrm>
            <a:off x="2021746" y="4657148"/>
            <a:ext cx="1579215" cy="369332"/>
          </a:xfrm>
          <a:prstGeom prst="rect">
            <a:avLst/>
          </a:prstGeom>
          <a:noFill/>
        </p:spPr>
        <p:txBody>
          <a:bodyPr wrap="none" rtlCol="0">
            <a:spAutoFit/>
          </a:bodyPr>
          <a:lstStyle/>
          <a:p>
            <a:r>
              <a:rPr lang="en-US" altLang="ko-KR" dirty="0"/>
              <a:t>Special cargo</a:t>
            </a:r>
            <a:endParaRPr lang="ko-KR" altLang="en-US" dirty="0"/>
          </a:p>
        </p:txBody>
      </p:sp>
      <p:sp>
        <p:nvSpPr>
          <p:cNvPr id="22" name="직사각형 21">
            <a:extLst>
              <a:ext uri="{FF2B5EF4-FFF2-40B4-BE49-F238E27FC236}">
                <a16:creationId xmlns:a16="http://schemas.microsoft.com/office/drawing/2014/main" id="{D2039DB8-4C82-400C-AF7E-6D87C17BD5C3}"/>
              </a:ext>
            </a:extLst>
          </p:cNvPr>
          <p:cNvSpPr/>
          <p:nvPr/>
        </p:nvSpPr>
        <p:spPr>
          <a:xfrm>
            <a:off x="3917658" y="4657148"/>
            <a:ext cx="3934436" cy="461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t>화물 </a:t>
            </a:r>
            <a:r>
              <a:rPr lang="ko-KR" altLang="en-US"/>
              <a:t>분류 스크롤 선택 및 아래 표시</a:t>
            </a:r>
            <a:endParaRPr lang="ko-KR" altLang="en-US" dirty="0"/>
          </a:p>
        </p:txBody>
      </p:sp>
      <p:cxnSp>
        <p:nvCxnSpPr>
          <p:cNvPr id="25" name="직선 화살표 연결선 24">
            <a:extLst>
              <a:ext uri="{FF2B5EF4-FFF2-40B4-BE49-F238E27FC236}">
                <a16:creationId xmlns:a16="http://schemas.microsoft.com/office/drawing/2014/main" id="{1D1E3526-3C28-41F5-8AB7-95459A370105}"/>
              </a:ext>
            </a:extLst>
          </p:cNvPr>
          <p:cNvCxnSpPr>
            <a:cxnSpLocks/>
            <a:endCxn id="22" idx="3"/>
          </p:cNvCxnSpPr>
          <p:nvPr/>
        </p:nvCxnSpPr>
        <p:spPr>
          <a:xfrm flipH="1">
            <a:off x="7852094" y="4421600"/>
            <a:ext cx="1073694" cy="466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7" name="그룹 26">
            <a:extLst>
              <a:ext uri="{FF2B5EF4-FFF2-40B4-BE49-F238E27FC236}">
                <a16:creationId xmlns:a16="http://schemas.microsoft.com/office/drawing/2014/main" id="{F905265D-ED64-4E9F-9A53-5CC19416ECD1}"/>
              </a:ext>
            </a:extLst>
          </p:cNvPr>
          <p:cNvGrpSpPr/>
          <p:nvPr/>
        </p:nvGrpSpPr>
        <p:grpSpPr>
          <a:xfrm>
            <a:off x="3926046" y="5235988"/>
            <a:ext cx="1478959" cy="369332"/>
            <a:chOff x="3917658" y="1526796"/>
            <a:chExt cx="1478959" cy="369332"/>
          </a:xfrm>
        </p:grpSpPr>
        <p:sp>
          <p:nvSpPr>
            <p:cNvPr id="28" name="직사각형 27">
              <a:extLst>
                <a:ext uri="{FF2B5EF4-FFF2-40B4-BE49-F238E27FC236}">
                  <a16:creationId xmlns:a16="http://schemas.microsoft.com/office/drawing/2014/main" id="{948A7807-FC16-4F27-83C3-D7B13865047C}"/>
                </a:ext>
              </a:extLst>
            </p:cNvPr>
            <p:cNvSpPr/>
            <p:nvPr/>
          </p:nvSpPr>
          <p:spPr>
            <a:xfrm>
              <a:off x="3917658" y="1526796"/>
              <a:ext cx="1124125" cy="3693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solidFill>
                    <a:schemeClr val="tx1"/>
                  </a:solidFill>
                </a:rPr>
                <a:t>냉장화물</a:t>
              </a:r>
            </a:p>
          </p:txBody>
        </p:sp>
        <p:sp>
          <p:nvSpPr>
            <p:cNvPr id="29" name="TextBox 28">
              <a:extLst>
                <a:ext uri="{FF2B5EF4-FFF2-40B4-BE49-F238E27FC236}">
                  <a16:creationId xmlns:a16="http://schemas.microsoft.com/office/drawing/2014/main" id="{9D2E43CF-D7E0-4B62-A6B0-45C89B18C8A3}"/>
                </a:ext>
              </a:extLst>
            </p:cNvPr>
            <p:cNvSpPr txBox="1"/>
            <p:nvPr/>
          </p:nvSpPr>
          <p:spPr>
            <a:xfrm>
              <a:off x="5072489" y="1526796"/>
              <a:ext cx="324128" cy="369332"/>
            </a:xfrm>
            <a:prstGeom prst="rect">
              <a:avLst/>
            </a:prstGeom>
            <a:noFill/>
          </p:spPr>
          <p:txBody>
            <a:bodyPr wrap="none" rtlCol="0">
              <a:spAutoFit/>
            </a:bodyPr>
            <a:lstStyle/>
            <a:p>
              <a:r>
                <a:rPr lang="en-US" altLang="ko-KR" dirty="0"/>
                <a:t>X</a:t>
              </a:r>
              <a:endParaRPr lang="ko-KR" altLang="en-US" dirty="0"/>
            </a:p>
          </p:txBody>
        </p:sp>
      </p:grpSp>
      <p:grpSp>
        <p:nvGrpSpPr>
          <p:cNvPr id="30" name="그룹 29">
            <a:extLst>
              <a:ext uri="{FF2B5EF4-FFF2-40B4-BE49-F238E27FC236}">
                <a16:creationId xmlns:a16="http://schemas.microsoft.com/office/drawing/2014/main" id="{26BC8D15-AB49-4292-8E82-CD78A6B06E36}"/>
              </a:ext>
            </a:extLst>
          </p:cNvPr>
          <p:cNvGrpSpPr/>
          <p:nvPr/>
        </p:nvGrpSpPr>
        <p:grpSpPr>
          <a:xfrm>
            <a:off x="5574659" y="5235988"/>
            <a:ext cx="1478959" cy="369332"/>
            <a:chOff x="3917658" y="1526796"/>
            <a:chExt cx="1478959" cy="369332"/>
          </a:xfrm>
        </p:grpSpPr>
        <p:sp>
          <p:nvSpPr>
            <p:cNvPr id="31" name="직사각형 30">
              <a:extLst>
                <a:ext uri="{FF2B5EF4-FFF2-40B4-BE49-F238E27FC236}">
                  <a16:creationId xmlns:a16="http://schemas.microsoft.com/office/drawing/2014/main" id="{F40D2326-AB28-4F9E-9781-40A8ED50D4FA}"/>
                </a:ext>
              </a:extLst>
            </p:cNvPr>
            <p:cNvSpPr/>
            <p:nvPr/>
          </p:nvSpPr>
          <p:spPr>
            <a:xfrm>
              <a:off x="3917658" y="1526796"/>
              <a:ext cx="1124125" cy="3693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solidFill>
                    <a:schemeClr val="tx1"/>
                  </a:solidFill>
                </a:rPr>
                <a:t>위험화물</a:t>
              </a:r>
            </a:p>
          </p:txBody>
        </p:sp>
        <p:sp>
          <p:nvSpPr>
            <p:cNvPr id="32" name="TextBox 31">
              <a:extLst>
                <a:ext uri="{FF2B5EF4-FFF2-40B4-BE49-F238E27FC236}">
                  <a16:creationId xmlns:a16="http://schemas.microsoft.com/office/drawing/2014/main" id="{288DB270-DBF2-4B16-9E9A-8998CAE0BF77}"/>
                </a:ext>
              </a:extLst>
            </p:cNvPr>
            <p:cNvSpPr txBox="1"/>
            <p:nvPr/>
          </p:nvSpPr>
          <p:spPr>
            <a:xfrm>
              <a:off x="5072489" y="1526796"/>
              <a:ext cx="324128" cy="369332"/>
            </a:xfrm>
            <a:prstGeom prst="rect">
              <a:avLst/>
            </a:prstGeom>
            <a:noFill/>
          </p:spPr>
          <p:txBody>
            <a:bodyPr wrap="none" rtlCol="0">
              <a:spAutoFit/>
            </a:bodyPr>
            <a:lstStyle/>
            <a:p>
              <a:r>
                <a:rPr lang="en-US" altLang="ko-KR" dirty="0"/>
                <a:t>X</a:t>
              </a:r>
              <a:endParaRPr lang="ko-KR" altLang="en-US" dirty="0"/>
            </a:p>
          </p:txBody>
        </p:sp>
      </p:grpSp>
      <p:sp>
        <p:nvSpPr>
          <p:cNvPr id="76" name="TextBox 75">
            <a:extLst>
              <a:ext uri="{FF2B5EF4-FFF2-40B4-BE49-F238E27FC236}">
                <a16:creationId xmlns:a16="http://schemas.microsoft.com/office/drawing/2014/main" id="{29C03A48-B539-4EB7-A65A-F5B38566CAF7}"/>
              </a:ext>
            </a:extLst>
          </p:cNvPr>
          <p:cNvSpPr txBox="1"/>
          <p:nvPr/>
        </p:nvSpPr>
        <p:spPr>
          <a:xfrm>
            <a:off x="4535322" y="176168"/>
            <a:ext cx="1733167" cy="369332"/>
          </a:xfrm>
          <a:prstGeom prst="rect">
            <a:avLst/>
          </a:prstGeom>
          <a:noFill/>
        </p:spPr>
        <p:txBody>
          <a:bodyPr wrap="none" rtlCol="0">
            <a:spAutoFit/>
          </a:bodyPr>
          <a:lstStyle/>
          <a:p>
            <a:r>
              <a:rPr lang="ko-KR" altLang="en-US" dirty="0"/>
              <a:t>창고 정보 수정</a:t>
            </a:r>
          </a:p>
        </p:txBody>
      </p:sp>
      <p:sp>
        <p:nvSpPr>
          <p:cNvPr id="77" name="TextBox 76">
            <a:extLst>
              <a:ext uri="{FF2B5EF4-FFF2-40B4-BE49-F238E27FC236}">
                <a16:creationId xmlns:a16="http://schemas.microsoft.com/office/drawing/2014/main" id="{98B3161E-4658-43DF-87F4-6D45127523D0}"/>
              </a:ext>
            </a:extLst>
          </p:cNvPr>
          <p:cNvSpPr txBox="1"/>
          <p:nvPr/>
        </p:nvSpPr>
        <p:spPr>
          <a:xfrm>
            <a:off x="10510316" y="90261"/>
            <a:ext cx="1651414" cy="369332"/>
          </a:xfrm>
          <a:prstGeom prst="rect">
            <a:avLst/>
          </a:prstGeom>
          <a:noFill/>
          <a:ln>
            <a:solidFill>
              <a:schemeClr val="tx1"/>
            </a:solidFill>
          </a:ln>
        </p:spPr>
        <p:txBody>
          <a:bodyPr wrap="square" rtlCol="0">
            <a:spAutoFit/>
          </a:bodyPr>
          <a:lstStyle/>
          <a:p>
            <a:r>
              <a:rPr lang="ko-KR" altLang="en-US" dirty="0"/>
              <a:t>물류업체 용</a:t>
            </a:r>
          </a:p>
        </p:txBody>
      </p:sp>
      <p:sp>
        <p:nvSpPr>
          <p:cNvPr id="40" name="TextBox 39">
            <a:extLst>
              <a:ext uri="{FF2B5EF4-FFF2-40B4-BE49-F238E27FC236}">
                <a16:creationId xmlns:a16="http://schemas.microsoft.com/office/drawing/2014/main" id="{BDCD7246-AC47-4DDB-BA53-EF8043EB08C1}"/>
              </a:ext>
            </a:extLst>
          </p:cNvPr>
          <p:cNvSpPr txBox="1"/>
          <p:nvPr/>
        </p:nvSpPr>
        <p:spPr>
          <a:xfrm>
            <a:off x="2013358" y="2464908"/>
            <a:ext cx="1020216" cy="369332"/>
          </a:xfrm>
          <a:prstGeom prst="rect">
            <a:avLst/>
          </a:prstGeom>
          <a:noFill/>
        </p:spPr>
        <p:txBody>
          <a:bodyPr wrap="none" rtlCol="0">
            <a:spAutoFit/>
          </a:bodyPr>
          <a:lstStyle/>
          <a:p>
            <a:r>
              <a:rPr lang="en-US" altLang="ko-KR" dirty="0"/>
              <a:t>Country</a:t>
            </a:r>
            <a:endParaRPr lang="ko-KR" altLang="en-US" dirty="0"/>
          </a:p>
        </p:txBody>
      </p:sp>
      <p:sp>
        <p:nvSpPr>
          <p:cNvPr id="41" name="직사각형 40">
            <a:extLst>
              <a:ext uri="{FF2B5EF4-FFF2-40B4-BE49-F238E27FC236}">
                <a16:creationId xmlns:a16="http://schemas.microsoft.com/office/drawing/2014/main" id="{840F4BF0-065C-4BCC-B308-7639BC9AC061}"/>
              </a:ext>
            </a:extLst>
          </p:cNvPr>
          <p:cNvSpPr/>
          <p:nvPr/>
        </p:nvSpPr>
        <p:spPr>
          <a:xfrm>
            <a:off x="3917658" y="2484429"/>
            <a:ext cx="1603259"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dirty="0"/>
          </a:p>
        </p:txBody>
      </p:sp>
      <p:sp>
        <p:nvSpPr>
          <p:cNvPr id="33" name="직사각형 32">
            <a:extLst>
              <a:ext uri="{FF2B5EF4-FFF2-40B4-BE49-F238E27FC236}">
                <a16:creationId xmlns:a16="http://schemas.microsoft.com/office/drawing/2014/main" id="{51AE76CB-6CDB-4537-88C5-2835AB9631A5}"/>
              </a:ext>
            </a:extLst>
          </p:cNvPr>
          <p:cNvSpPr/>
          <p:nvPr/>
        </p:nvSpPr>
        <p:spPr>
          <a:xfrm>
            <a:off x="4412369" y="4035312"/>
            <a:ext cx="2411229" cy="56027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Add warehouse information</a:t>
            </a:r>
            <a:endParaRPr lang="ko-KR" altLang="en-US" dirty="0"/>
          </a:p>
        </p:txBody>
      </p:sp>
      <p:sp>
        <p:nvSpPr>
          <p:cNvPr id="34" name="TextBox 33">
            <a:extLst>
              <a:ext uri="{FF2B5EF4-FFF2-40B4-BE49-F238E27FC236}">
                <a16:creationId xmlns:a16="http://schemas.microsoft.com/office/drawing/2014/main" id="{FE8A1316-E801-4016-992D-12A262408AB2}"/>
              </a:ext>
            </a:extLst>
          </p:cNvPr>
          <p:cNvSpPr txBox="1"/>
          <p:nvPr/>
        </p:nvSpPr>
        <p:spPr>
          <a:xfrm>
            <a:off x="8925788" y="3467429"/>
            <a:ext cx="1859505" cy="1723549"/>
          </a:xfrm>
          <a:prstGeom prst="rect">
            <a:avLst/>
          </a:prstGeom>
          <a:noFill/>
          <a:ln>
            <a:solidFill>
              <a:schemeClr val="tx1"/>
            </a:solidFill>
          </a:ln>
        </p:spPr>
        <p:txBody>
          <a:bodyPr wrap="square" rtlCol="0">
            <a:spAutoFit/>
          </a:bodyPr>
          <a:lstStyle/>
          <a:p>
            <a:r>
              <a:rPr lang="en-US" altLang="ko-KR" sz="1400" dirty="0"/>
              <a:t>Refrigerated cargo</a:t>
            </a:r>
          </a:p>
          <a:p>
            <a:r>
              <a:rPr lang="en-US" altLang="ko-KR" sz="1400" dirty="0"/>
              <a:t>Frozen goods</a:t>
            </a:r>
          </a:p>
          <a:p>
            <a:r>
              <a:rPr lang="en-US" altLang="ko-KR" sz="1400" dirty="0"/>
              <a:t>Dangerous cargo</a:t>
            </a:r>
          </a:p>
          <a:p>
            <a:r>
              <a:rPr lang="en-US" altLang="ko-KR" sz="1400" dirty="0"/>
              <a:t>Long cargo</a:t>
            </a:r>
          </a:p>
          <a:p>
            <a:r>
              <a:rPr lang="en-US" altLang="ko-KR" sz="1400" dirty="0"/>
              <a:t>Clean cargo</a:t>
            </a:r>
          </a:p>
          <a:p>
            <a:r>
              <a:rPr lang="en-US" altLang="ko-KR" sz="1400" dirty="0"/>
              <a:t>Liquid cargo</a:t>
            </a:r>
          </a:p>
          <a:p>
            <a:r>
              <a:rPr lang="en-US" altLang="ko-KR" dirty="0"/>
              <a:t>---- Select ----</a:t>
            </a:r>
            <a:endParaRPr lang="ko-KR" altLang="en-US" dirty="0"/>
          </a:p>
        </p:txBody>
      </p:sp>
    </p:spTree>
    <p:extLst>
      <p:ext uri="{BB962C8B-B14F-4D97-AF65-F5344CB8AC3E}">
        <p14:creationId xmlns:p14="http://schemas.microsoft.com/office/powerpoint/2010/main" val="41859348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B42714BB-56E5-4074-BFF2-41FDEAAB7B28}"/>
              </a:ext>
            </a:extLst>
          </p:cNvPr>
          <p:cNvSpPr/>
          <p:nvPr/>
        </p:nvSpPr>
        <p:spPr>
          <a:xfrm>
            <a:off x="4549502" y="2007711"/>
            <a:ext cx="5030716" cy="13436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dirty="0"/>
          </a:p>
        </p:txBody>
      </p:sp>
      <p:sp>
        <p:nvSpPr>
          <p:cNvPr id="9" name="TextBox 8">
            <a:extLst>
              <a:ext uri="{FF2B5EF4-FFF2-40B4-BE49-F238E27FC236}">
                <a16:creationId xmlns:a16="http://schemas.microsoft.com/office/drawing/2014/main" id="{4C6E4BEF-9C6D-44EA-B6F0-B50E51624A7C}"/>
              </a:ext>
            </a:extLst>
          </p:cNvPr>
          <p:cNvSpPr txBox="1"/>
          <p:nvPr/>
        </p:nvSpPr>
        <p:spPr>
          <a:xfrm>
            <a:off x="2013358" y="2007712"/>
            <a:ext cx="2536144" cy="369332"/>
          </a:xfrm>
          <a:prstGeom prst="rect">
            <a:avLst/>
          </a:prstGeom>
          <a:noFill/>
        </p:spPr>
        <p:txBody>
          <a:bodyPr wrap="none" rtlCol="0">
            <a:spAutoFit/>
          </a:bodyPr>
          <a:lstStyle/>
          <a:p>
            <a:r>
              <a:rPr lang="en-US" altLang="ko-KR" dirty="0"/>
              <a:t>Company Introduction</a:t>
            </a:r>
            <a:endParaRPr lang="ko-KR" altLang="en-US" dirty="0"/>
          </a:p>
        </p:txBody>
      </p:sp>
      <p:sp>
        <p:nvSpPr>
          <p:cNvPr id="23" name="TextBox 22">
            <a:extLst>
              <a:ext uri="{FF2B5EF4-FFF2-40B4-BE49-F238E27FC236}">
                <a16:creationId xmlns:a16="http://schemas.microsoft.com/office/drawing/2014/main" id="{4A4CCBDA-A104-4023-8894-D6523FABF437}"/>
              </a:ext>
            </a:extLst>
          </p:cNvPr>
          <p:cNvSpPr txBox="1"/>
          <p:nvPr/>
        </p:nvSpPr>
        <p:spPr>
          <a:xfrm>
            <a:off x="2010064" y="492764"/>
            <a:ext cx="1907593" cy="646331"/>
          </a:xfrm>
          <a:prstGeom prst="rect">
            <a:avLst/>
          </a:prstGeom>
          <a:noFill/>
        </p:spPr>
        <p:txBody>
          <a:bodyPr wrap="square" rtlCol="0">
            <a:spAutoFit/>
          </a:bodyPr>
          <a:lstStyle/>
          <a:p>
            <a:r>
              <a:rPr lang="en-US" altLang="ko-KR" dirty="0"/>
              <a:t>Warehouse Image</a:t>
            </a:r>
            <a:endParaRPr lang="ko-KR" altLang="en-US" dirty="0"/>
          </a:p>
        </p:txBody>
      </p:sp>
      <p:grpSp>
        <p:nvGrpSpPr>
          <p:cNvPr id="24" name="그룹 23">
            <a:extLst>
              <a:ext uri="{FF2B5EF4-FFF2-40B4-BE49-F238E27FC236}">
                <a16:creationId xmlns:a16="http://schemas.microsoft.com/office/drawing/2014/main" id="{BC1E7DD5-C4AD-4246-910B-9B822A83073A}"/>
              </a:ext>
            </a:extLst>
          </p:cNvPr>
          <p:cNvGrpSpPr/>
          <p:nvPr/>
        </p:nvGrpSpPr>
        <p:grpSpPr>
          <a:xfrm>
            <a:off x="3917658" y="491797"/>
            <a:ext cx="1273756" cy="1292055"/>
            <a:chOff x="3917658" y="5216986"/>
            <a:chExt cx="1273756" cy="1292055"/>
          </a:xfrm>
        </p:grpSpPr>
        <p:sp>
          <p:nvSpPr>
            <p:cNvPr id="25" name="직사각형 24">
              <a:extLst>
                <a:ext uri="{FF2B5EF4-FFF2-40B4-BE49-F238E27FC236}">
                  <a16:creationId xmlns:a16="http://schemas.microsoft.com/office/drawing/2014/main" id="{AD3701A5-62E1-4E6B-98D2-C5BBEB9B381F}"/>
                </a:ext>
              </a:extLst>
            </p:cNvPr>
            <p:cNvSpPr/>
            <p:nvPr/>
          </p:nvSpPr>
          <p:spPr>
            <a:xfrm>
              <a:off x="3917658" y="5216986"/>
              <a:ext cx="1273756" cy="1292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a:t>추가</a:t>
              </a:r>
            </a:p>
          </p:txBody>
        </p:sp>
        <p:cxnSp>
          <p:nvCxnSpPr>
            <p:cNvPr id="26" name="직선 연결선 25">
              <a:extLst>
                <a:ext uri="{FF2B5EF4-FFF2-40B4-BE49-F238E27FC236}">
                  <a16:creationId xmlns:a16="http://schemas.microsoft.com/office/drawing/2014/main" id="{A6AEF75F-45E3-417F-93BF-913C128C122D}"/>
                </a:ext>
              </a:extLst>
            </p:cNvPr>
            <p:cNvCxnSpPr>
              <a:cxnSpLocks/>
              <a:stCxn id="25" idx="0"/>
              <a:endCxn id="25" idx="2"/>
            </p:cNvCxnSpPr>
            <p:nvPr/>
          </p:nvCxnSpPr>
          <p:spPr>
            <a:xfrm>
              <a:off x="4554536" y="5216986"/>
              <a:ext cx="0" cy="1292055"/>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7" name="직선 연결선 26">
              <a:extLst>
                <a:ext uri="{FF2B5EF4-FFF2-40B4-BE49-F238E27FC236}">
                  <a16:creationId xmlns:a16="http://schemas.microsoft.com/office/drawing/2014/main" id="{0D6EE71F-3873-42B3-A4A5-63E35A99F0E9}"/>
                </a:ext>
              </a:extLst>
            </p:cNvPr>
            <p:cNvCxnSpPr>
              <a:cxnSpLocks/>
              <a:stCxn id="25" idx="1"/>
              <a:endCxn id="25" idx="3"/>
            </p:cNvCxnSpPr>
            <p:nvPr/>
          </p:nvCxnSpPr>
          <p:spPr>
            <a:xfrm>
              <a:off x="3917658" y="5863014"/>
              <a:ext cx="1273756" cy="0"/>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28" name="그룹 27">
            <a:extLst>
              <a:ext uri="{FF2B5EF4-FFF2-40B4-BE49-F238E27FC236}">
                <a16:creationId xmlns:a16="http://schemas.microsoft.com/office/drawing/2014/main" id="{3CB61CE7-712A-4C0F-A531-E382D4C0C41E}"/>
              </a:ext>
            </a:extLst>
          </p:cNvPr>
          <p:cNvGrpSpPr/>
          <p:nvPr/>
        </p:nvGrpSpPr>
        <p:grpSpPr>
          <a:xfrm>
            <a:off x="8306472" y="504379"/>
            <a:ext cx="1273756" cy="1292055"/>
            <a:chOff x="3917658" y="5216986"/>
            <a:chExt cx="1273756" cy="1292055"/>
          </a:xfrm>
        </p:grpSpPr>
        <p:sp>
          <p:nvSpPr>
            <p:cNvPr id="29" name="직사각형 28">
              <a:extLst>
                <a:ext uri="{FF2B5EF4-FFF2-40B4-BE49-F238E27FC236}">
                  <a16:creationId xmlns:a16="http://schemas.microsoft.com/office/drawing/2014/main" id="{35D074DF-4BBB-4D1D-976C-9E53045A18F2}"/>
                </a:ext>
              </a:extLst>
            </p:cNvPr>
            <p:cNvSpPr/>
            <p:nvPr/>
          </p:nvSpPr>
          <p:spPr>
            <a:xfrm>
              <a:off x="3917658" y="5216986"/>
              <a:ext cx="1273756" cy="1292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a:t>추가</a:t>
              </a:r>
            </a:p>
          </p:txBody>
        </p:sp>
        <p:cxnSp>
          <p:nvCxnSpPr>
            <p:cNvPr id="30" name="직선 연결선 29">
              <a:extLst>
                <a:ext uri="{FF2B5EF4-FFF2-40B4-BE49-F238E27FC236}">
                  <a16:creationId xmlns:a16="http://schemas.microsoft.com/office/drawing/2014/main" id="{B284AAB0-68B5-4684-AF64-1F50B2981636}"/>
                </a:ext>
              </a:extLst>
            </p:cNvPr>
            <p:cNvCxnSpPr>
              <a:cxnSpLocks/>
              <a:stCxn id="29" idx="0"/>
              <a:endCxn id="29" idx="2"/>
            </p:cNvCxnSpPr>
            <p:nvPr/>
          </p:nvCxnSpPr>
          <p:spPr>
            <a:xfrm>
              <a:off x="4554536" y="5216986"/>
              <a:ext cx="0" cy="1292055"/>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1" name="직선 연결선 30">
              <a:extLst>
                <a:ext uri="{FF2B5EF4-FFF2-40B4-BE49-F238E27FC236}">
                  <a16:creationId xmlns:a16="http://schemas.microsoft.com/office/drawing/2014/main" id="{E94E00BE-4C6C-4211-941E-667F751ED57C}"/>
                </a:ext>
              </a:extLst>
            </p:cNvPr>
            <p:cNvCxnSpPr>
              <a:cxnSpLocks/>
              <a:stCxn id="29" idx="1"/>
              <a:endCxn id="29" idx="3"/>
            </p:cNvCxnSpPr>
            <p:nvPr/>
          </p:nvCxnSpPr>
          <p:spPr>
            <a:xfrm>
              <a:off x="3917658" y="5863014"/>
              <a:ext cx="1273756" cy="0"/>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32" name="그룹 31">
            <a:extLst>
              <a:ext uri="{FF2B5EF4-FFF2-40B4-BE49-F238E27FC236}">
                <a16:creationId xmlns:a16="http://schemas.microsoft.com/office/drawing/2014/main" id="{EABE8E03-45A8-4D30-95F0-F97B1DD65863}"/>
              </a:ext>
            </a:extLst>
          </p:cNvPr>
          <p:cNvGrpSpPr/>
          <p:nvPr/>
        </p:nvGrpSpPr>
        <p:grpSpPr>
          <a:xfrm>
            <a:off x="6846100" y="504380"/>
            <a:ext cx="1273756" cy="1292055"/>
            <a:chOff x="3917658" y="5216986"/>
            <a:chExt cx="1273756" cy="1292055"/>
          </a:xfrm>
        </p:grpSpPr>
        <p:sp>
          <p:nvSpPr>
            <p:cNvPr id="33" name="직사각형 32">
              <a:extLst>
                <a:ext uri="{FF2B5EF4-FFF2-40B4-BE49-F238E27FC236}">
                  <a16:creationId xmlns:a16="http://schemas.microsoft.com/office/drawing/2014/main" id="{49583BBB-2A48-4A74-A497-2098FB917DD4}"/>
                </a:ext>
              </a:extLst>
            </p:cNvPr>
            <p:cNvSpPr/>
            <p:nvPr/>
          </p:nvSpPr>
          <p:spPr>
            <a:xfrm>
              <a:off x="3917658" y="5216986"/>
              <a:ext cx="1273756" cy="1292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a:t>추가</a:t>
              </a:r>
            </a:p>
          </p:txBody>
        </p:sp>
        <p:cxnSp>
          <p:nvCxnSpPr>
            <p:cNvPr id="34" name="직선 연결선 33">
              <a:extLst>
                <a:ext uri="{FF2B5EF4-FFF2-40B4-BE49-F238E27FC236}">
                  <a16:creationId xmlns:a16="http://schemas.microsoft.com/office/drawing/2014/main" id="{350DFB2B-3AA7-4BC6-96BC-DC4EA78EDF67}"/>
                </a:ext>
              </a:extLst>
            </p:cNvPr>
            <p:cNvCxnSpPr>
              <a:cxnSpLocks/>
              <a:stCxn id="33" idx="0"/>
              <a:endCxn id="33" idx="2"/>
            </p:cNvCxnSpPr>
            <p:nvPr/>
          </p:nvCxnSpPr>
          <p:spPr>
            <a:xfrm>
              <a:off x="4554536" y="5216986"/>
              <a:ext cx="0" cy="1292055"/>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직선 연결선 34">
              <a:extLst>
                <a:ext uri="{FF2B5EF4-FFF2-40B4-BE49-F238E27FC236}">
                  <a16:creationId xmlns:a16="http://schemas.microsoft.com/office/drawing/2014/main" id="{F0F1B9B9-9AA4-4EFA-98B1-FE29F47287B1}"/>
                </a:ext>
              </a:extLst>
            </p:cNvPr>
            <p:cNvCxnSpPr>
              <a:cxnSpLocks/>
              <a:stCxn id="33" idx="1"/>
              <a:endCxn id="33" idx="3"/>
            </p:cNvCxnSpPr>
            <p:nvPr/>
          </p:nvCxnSpPr>
          <p:spPr>
            <a:xfrm>
              <a:off x="3917658" y="5863014"/>
              <a:ext cx="1273756" cy="0"/>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36" name="그룹 35">
            <a:extLst>
              <a:ext uri="{FF2B5EF4-FFF2-40B4-BE49-F238E27FC236}">
                <a16:creationId xmlns:a16="http://schemas.microsoft.com/office/drawing/2014/main" id="{57E5A812-30D2-4293-BC84-DB5BF76CD3DC}"/>
              </a:ext>
            </a:extLst>
          </p:cNvPr>
          <p:cNvGrpSpPr/>
          <p:nvPr/>
        </p:nvGrpSpPr>
        <p:grpSpPr>
          <a:xfrm>
            <a:off x="5381879" y="504379"/>
            <a:ext cx="1273756" cy="1292055"/>
            <a:chOff x="3917658" y="5216986"/>
            <a:chExt cx="1273756" cy="1292055"/>
          </a:xfrm>
        </p:grpSpPr>
        <p:sp>
          <p:nvSpPr>
            <p:cNvPr id="37" name="직사각형 36">
              <a:extLst>
                <a:ext uri="{FF2B5EF4-FFF2-40B4-BE49-F238E27FC236}">
                  <a16:creationId xmlns:a16="http://schemas.microsoft.com/office/drawing/2014/main" id="{81980503-4729-470D-A8C0-44A85FFA458D}"/>
                </a:ext>
              </a:extLst>
            </p:cNvPr>
            <p:cNvSpPr/>
            <p:nvPr/>
          </p:nvSpPr>
          <p:spPr>
            <a:xfrm>
              <a:off x="3917658" y="5216986"/>
              <a:ext cx="1273756" cy="1292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a:t>추가</a:t>
              </a:r>
            </a:p>
          </p:txBody>
        </p:sp>
        <p:cxnSp>
          <p:nvCxnSpPr>
            <p:cNvPr id="38" name="직선 연결선 37">
              <a:extLst>
                <a:ext uri="{FF2B5EF4-FFF2-40B4-BE49-F238E27FC236}">
                  <a16:creationId xmlns:a16="http://schemas.microsoft.com/office/drawing/2014/main" id="{FCB7D32C-35A0-4A26-B1FA-B96794099325}"/>
                </a:ext>
              </a:extLst>
            </p:cNvPr>
            <p:cNvCxnSpPr>
              <a:cxnSpLocks/>
              <a:stCxn id="37" idx="0"/>
              <a:endCxn id="37" idx="2"/>
            </p:cNvCxnSpPr>
            <p:nvPr/>
          </p:nvCxnSpPr>
          <p:spPr>
            <a:xfrm>
              <a:off x="4554536" y="5216986"/>
              <a:ext cx="0" cy="1292055"/>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9" name="직선 연결선 38">
              <a:extLst>
                <a:ext uri="{FF2B5EF4-FFF2-40B4-BE49-F238E27FC236}">
                  <a16:creationId xmlns:a16="http://schemas.microsoft.com/office/drawing/2014/main" id="{01A5BD98-6A80-4338-9643-5249DF829278}"/>
                </a:ext>
              </a:extLst>
            </p:cNvPr>
            <p:cNvCxnSpPr>
              <a:cxnSpLocks/>
              <a:stCxn id="37" idx="1"/>
              <a:endCxn id="37" idx="3"/>
            </p:cNvCxnSpPr>
            <p:nvPr/>
          </p:nvCxnSpPr>
          <p:spPr>
            <a:xfrm>
              <a:off x="3917658" y="5863014"/>
              <a:ext cx="1273756" cy="0"/>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40" name="직사각형 39">
            <a:extLst>
              <a:ext uri="{FF2B5EF4-FFF2-40B4-BE49-F238E27FC236}">
                <a16:creationId xmlns:a16="http://schemas.microsoft.com/office/drawing/2014/main" id="{C885CBF5-5C83-48AF-9F64-2E5AC62B8A5C}"/>
              </a:ext>
            </a:extLst>
          </p:cNvPr>
          <p:cNvSpPr/>
          <p:nvPr/>
        </p:nvSpPr>
        <p:spPr>
          <a:xfrm>
            <a:off x="3724712" y="3741851"/>
            <a:ext cx="1210958"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t>Approval request</a:t>
            </a:r>
            <a:endParaRPr lang="ko-KR" altLang="en-US" sz="1400" dirty="0"/>
          </a:p>
        </p:txBody>
      </p:sp>
      <p:sp>
        <p:nvSpPr>
          <p:cNvPr id="41" name="직사각형 40">
            <a:extLst>
              <a:ext uri="{FF2B5EF4-FFF2-40B4-BE49-F238E27FC236}">
                <a16:creationId xmlns:a16="http://schemas.microsoft.com/office/drawing/2014/main" id="{4AD05FDD-8C0A-4303-9E69-CDA9363CADBD}"/>
              </a:ext>
            </a:extLst>
          </p:cNvPr>
          <p:cNvSpPr/>
          <p:nvPr/>
        </p:nvSpPr>
        <p:spPr>
          <a:xfrm>
            <a:off x="6568580" y="3741851"/>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Cancel</a:t>
            </a:r>
            <a:endParaRPr lang="ko-KR" altLang="en-US" dirty="0"/>
          </a:p>
        </p:txBody>
      </p:sp>
      <p:sp>
        <p:nvSpPr>
          <p:cNvPr id="42" name="직사각형 41">
            <a:extLst>
              <a:ext uri="{FF2B5EF4-FFF2-40B4-BE49-F238E27FC236}">
                <a16:creationId xmlns:a16="http://schemas.microsoft.com/office/drawing/2014/main" id="{4AF8FC87-82E1-4695-8108-C38589C9BEE8}"/>
              </a:ext>
            </a:extLst>
          </p:cNvPr>
          <p:cNvSpPr/>
          <p:nvPr/>
        </p:nvSpPr>
        <p:spPr>
          <a:xfrm>
            <a:off x="5164596" y="3741851"/>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t>Temporary save</a:t>
            </a:r>
            <a:endParaRPr lang="ko-KR" altLang="en-US" sz="1400" dirty="0"/>
          </a:p>
        </p:txBody>
      </p:sp>
    </p:spTree>
    <p:extLst>
      <p:ext uri="{BB962C8B-B14F-4D97-AF65-F5344CB8AC3E}">
        <p14:creationId xmlns:p14="http://schemas.microsoft.com/office/powerpoint/2010/main" val="1071168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A42F757F-C282-4EEA-B472-D66F7DC83988}"/>
              </a:ext>
            </a:extLst>
          </p:cNvPr>
          <p:cNvPicPr>
            <a:picLocks noChangeAspect="1"/>
          </p:cNvPicPr>
          <p:nvPr/>
        </p:nvPicPr>
        <p:blipFill>
          <a:blip r:embed="rId2"/>
          <a:stretch>
            <a:fillRect/>
          </a:stretch>
        </p:blipFill>
        <p:spPr>
          <a:xfrm>
            <a:off x="0" y="734139"/>
            <a:ext cx="12192000" cy="1898376"/>
          </a:xfrm>
          <a:prstGeom prst="rect">
            <a:avLst/>
          </a:prstGeom>
        </p:spPr>
      </p:pic>
      <p:sp>
        <p:nvSpPr>
          <p:cNvPr id="5" name="TextBox 4">
            <a:extLst>
              <a:ext uri="{FF2B5EF4-FFF2-40B4-BE49-F238E27FC236}">
                <a16:creationId xmlns:a16="http://schemas.microsoft.com/office/drawing/2014/main" id="{1182A7B5-46C0-4A75-AFE8-AE2E5C08961B}"/>
              </a:ext>
            </a:extLst>
          </p:cNvPr>
          <p:cNvSpPr txBox="1"/>
          <p:nvPr/>
        </p:nvSpPr>
        <p:spPr>
          <a:xfrm>
            <a:off x="1828800" y="3362036"/>
            <a:ext cx="3243004" cy="646331"/>
          </a:xfrm>
          <a:prstGeom prst="rect">
            <a:avLst/>
          </a:prstGeom>
          <a:noFill/>
        </p:spPr>
        <p:txBody>
          <a:bodyPr wrap="none" rtlCol="0">
            <a:spAutoFit/>
          </a:bodyPr>
          <a:lstStyle/>
          <a:p>
            <a:r>
              <a:rPr lang="en-US" altLang="ko-KR" dirty="0"/>
              <a:t>Start your overseas business </a:t>
            </a:r>
          </a:p>
          <a:p>
            <a:r>
              <a:rPr lang="en-US" altLang="ko-KR" dirty="0"/>
              <a:t>with Busk Fulfillment!</a:t>
            </a:r>
          </a:p>
        </p:txBody>
      </p:sp>
      <p:sp>
        <p:nvSpPr>
          <p:cNvPr id="6" name="TextBox 5">
            <a:extLst>
              <a:ext uri="{FF2B5EF4-FFF2-40B4-BE49-F238E27FC236}">
                <a16:creationId xmlns:a16="http://schemas.microsoft.com/office/drawing/2014/main" id="{D4E728E3-F1AA-46F4-9916-2FD4737F5DEE}"/>
              </a:ext>
            </a:extLst>
          </p:cNvPr>
          <p:cNvSpPr txBox="1"/>
          <p:nvPr/>
        </p:nvSpPr>
        <p:spPr>
          <a:xfrm>
            <a:off x="1921165" y="4211781"/>
            <a:ext cx="2568332" cy="261610"/>
          </a:xfrm>
          <a:prstGeom prst="rect">
            <a:avLst/>
          </a:prstGeom>
          <a:noFill/>
        </p:spPr>
        <p:txBody>
          <a:bodyPr wrap="none" rtlCol="0">
            <a:spAutoFit/>
          </a:bodyPr>
          <a:lstStyle/>
          <a:p>
            <a:r>
              <a:rPr lang="en-US" altLang="ko-KR" sz="1100" dirty="0"/>
              <a:t>Please feel free to ask any questions.</a:t>
            </a:r>
            <a:endParaRPr lang="ko-KR" altLang="en-US" sz="1100" dirty="0"/>
          </a:p>
        </p:txBody>
      </p:sp>
      <p:pic>
        <p:nvPicPr>
          <p:cNvPr id="7" name="그림 6">
            <a:extLst>
              <a:ext uri="{FF2B5EF4-FFF2-40B4-BE49-F238E27FC236}">
                <a16:creationId xmlns:a16="http://schemas.microsoft.com/office/drawing/2014/main" id="{DF0E125B-35D1-49BD-B9C8-178FE2E58D89}"/>
              </a:ext>
            </a:extLst>
          </p:cNvPr>
          <p:cNvPicPr>
            <a:picLocks noChangeAspect="1"/>
          </p:cNvPicPr>
          <p:nvPr/>
        </p:nvPicPr>
        <p:blipFill>
          <a:blip r:embed="rId3"/>
          <a:stretch>
            <a:fillRect/>
          </a:stretch>
        </p:blipFill>
        <p:spPr>
          <a:xfrm>
            <a:off x="8729951" y="3592656"/>
            <a:ext cx="1419225" cy="619125"/>
          </a:xfrm>
          <a:prstGeom prst="rect">
            <a:avLst/>
          </a:prstGeom>
        </p:spPr>
      </p:pic>
      <p:cxnSp>
        <p:nvCxnSpPr>
          <p:cNvPr id="9" name="직선 화살표 연결선 8">
            <a:extLst>
              <a:ext uri="{FF2B5EF4-FFF2-40B4-BE49-F238E27FC236}">
                <a16:creationId xmlns:a16="http://schemas.microsoft.com/office/drawing/2014/main" id="{164B8122-E153-4883-8D73-0FBEB2F556BB}"/>
              </a:ext>
            </a:extLst>
          </p:cNvPr>
          <p:cNvCxnSpPr/>
          <p:nvPr/>
        </p:nvCxnSpPr>
        <p:spPr>
          <a:xfrm flipV="1">
            <a:off x="8931564" y="4225486"/>
            <a:ext cx="378691" cy="808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9D80D63-DCFF-4369-9BC9-260265521FB5}"/>
              </a:ext>
            </a:extLst>
          </p:cNvPr>
          <p:cNvSpPr txBox="1"/>
          <p:nvPr/>
        </p:nvSpPr>
        <p:spPr>
          <a:xfrm>
            <a:off x="8405092" y="5024582"/>
            <a:ext cx="1305165" cy="369332"/>
          </a:xfrm>
          <a:prstGeom prst="rect">
            <a:avLst/>
          </a:prstGeom>
          <a:noFill/>
        </p:spPr>
        <p:txBody>
          <a:bodyPr wrap="none" rtlCol="0">
            <a:spAutoFit/>
          </a:bodyPr>
          <a:lstStyle/>
          <a:p>
            <a:r>
              <a:rPr lang="en-US" altLang="ko-KR" dirty="0"/>
              <a:t>Contact us</a:t>
            </a:r>
            <a:endParaRPr lang="ko-KR" altLang="en-US" dirty="0"/>
          </a:p>
        </p:txBody>
      </p:sp>
      <p:sp>
        <p:nvSpPr>
          <p:cNvPr id="8" name="직사각형 7"/>
          <p:cNvSpPr/>
          <p:nvPr/>
        </p:nvSpPr>
        <p:spPr>
          <a:xfrm>
            <a:off x="0" y="3237470"/>
            <a:ext cx="741406" cy="683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dirty="0"/>
              <a:t>06</a:t>
            </a:r>
            <a:endParaRPr lang="ko-KR" altLang="en-US" sz="1100" dirty="0"/>
          </a:p>
        </p:txBody>
      </p:sp>
    </p:spTree>
    <p:extLst>
      <p:ext uri="{BB962C8B-B14F-4D97-AF65-F5344CB8AC3E}">
        <p14:creationId xmlns:p14="http://schemas.microsoft.com/office/powerpoint/2010/main" val="425939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사각형: 둥근 모서리 10">
            <a:extLst>
              <a:ext uri="{FF2B5EF4-FFF2-40B4-BE49-F238E27FC236}">
                <a16:creationId xmlns:a16="http://schemas.microsoft.com/office/drawing/2014/main" id="{6BE2966C-A392-4F2F-AE74-B5B4A2CB961D}"/>
              </a:ext>
            </a:extLst>
          </p:cNvPr>
          <p:cNvSpPr/>
          <p:nvPr/>
        </p:nvSpPr>
        <p:spPr>
          <a:xfrm>
            <a:off x="1862355" y="230803"/>
            <a:ext cx="1417740" cy="46139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a:extLst>
              <a:ext uri="{FF2B5EF4-FFF2-40B4-BE49-F238E27FC236}">
                <a16:creationId xmlns:a16="http://schemas.microsoft.com/office/drawing/2014/main" id="{086611D7-1789-4B96-8DE0-9F707EFA1718}"/>
              </a:ext>
            </a:extLst>
          </p:cNvPr>
          <p:cNvSpPr txBox="1"/>
          <p:nvPr/>
        </p:nvSpPr>
        <p:spPr>
          <a:xfrm>
            <a:off x="293187" y="276834"/>
            <a:ext cx="11161966" cy="369332"/>
          </a:xfrm>
          <a:prstGeom prst="rect">
            <a:avLst/>
          </a:prstGeom>
          <a:noFill/>
        </p:spPr>
        <p:txBody>
          <a:bodyPr wrap="none" rtlCol="0">
            <a:spAutoFit/>
          </a:bodyPr>
          <a:lstStyle/>
          <a:p>
            <a:r>
              <a:rPr lang="ko-KR" altLang="en-US" dirty="0"/>
              <a:t> </a:t>
            </a:r>
            <a:r>
              <a:rPr lang="en-US" altLang="ko-KR" dirty="0"/>
              <a:t>Home</a:t>
            </a:r>
            <a:r>
              <a:rPr lang="ko-KR" altLang="en-US" dirty="0"/>
              <a:t>           </a:t>
            </a:r>
            <a:r>
              <a:rPr lang="en-US" altLang="ko-KR" dirty="0"/>
              <a:t>Our service</a:t>
            </a:r>
            <a:r>
              <a:rPr lang="ko-KR" altLang="en-US" dirty="0"/>
              <a:t>        </a:t>
            </a:r>
            <a:r>
              <a:rPr lang="en-US" altLang="ko-KR" dirty="0"/>
              <a:t>Fulfillment</a:t>
            </a:r>
            <a:r>
              <a:rPr lang="ko-KR" altLang="en-US" dirty="0"/>
              <a:t>          </a:t>
            </a:r>
            <a:r>
              <a:rPr lang="en-US" altLang="ko-KR" dirty="0"/>
              <a:t>How to use</a:t>
            </a:r>
            <a:r>
              <a:rPr lang="ko-KR" altLang="en-US" dirty="0"/>
              <a:t>        </a:t>
            </a:r>
            <a:r>
              <a:rPr lang="en-US" altLang="ko-KR" dirty="0"/>
              <a:t>Dashboard            Help &amp; Contact</a:t>
            </a:r>
            <a:endParaRPr lang="ko-KR" altLang="en-US" dirty="0"/>
          </a:p>
        </p:txBody>
      </p:sp>
    </p:spTree>
    <p:extLst>
      <p:ext uri="{BB962C8B-B14F-4D97-AF65-F5344CB8AC3E}">
        <p14:creationId xmlns:p14="http://schemas.microsoft.com/office/powerpoint/2010/main" val="3251969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050DF81A-9328-4D8B-8B47-077BF1C0E0E4}"/>
              </a:ext>
            </a:extLst>
          </p:cNvPr>
          <p:cNvPicPr>
            <a:picLocks noChangeAspect="1"/>
          </p:cNvPicPr>
          <p:nvPr/>
        </p:nvPicPr>
        <p:blipFill>
          <a:blip r:embed="rId2"/>
          <a:stretch>
            <a:fillRect/>
          </a:stretch>
        </p:blipFill>
        <p:spPr>
          <a:xfrm>
            <a:off x="0" y="1332899"/>
            <a:ext cx="12192000" cy="4192202"/>
          </a:xfrm>
          <a:prstGeom prst="rect">
            <a:avLst/>
          </a:prstGeom>
        </p:spPr>
      </p:pic>
      <p:sp>
        <p:nvSpPr>
          <p:cNvPr id="5" name="TextBox 4">
            <a:extLst>
              <a:ext uri="{FF2B5EF4-FFF2-40B4-BE49-F238E27FC236}">
                <a16:creationId xmlns:a16="http://schemas.microsoft.com/office/drawing/2014/main" id="{B1A96B31-9106-4D3D-A8DC-9804D671A008}"/>
              </a:ext>
            </a:extLst>
          </p:cNvPr>
          <p:cNvSpPr txBox="1"/>
          <p:nvPr/>
        </p:nvSpPr>
        <p:spPr>
          <a:xfrm>
            <a:off x="5353236" y="2423604"/>
            <a:ext cx="6362639" cy="1261884"/>
          </a:xfrm>
          <a:prstGeom prst="rect">
            <a:avLst/>
          </a:prstGeom>
          <a:noFill/>
        </p:spPr>
        <p:txBody>
          <a:bodyPr wrap="none" rtlCol="0">
            <a:spAutoFit/>
          </a:bodyPr>
          <a:lstStyle/>
          <a:p>
            <a:r>
              <a:rPr lang="en-US" altLang="ko-KR" dirty="0">
                <a:solidFill>
                  <a:schemeClr val="bg1"/>
                </a:solidFill>
              </a:rPr>
              <a:t>e-Commerce fulfillment?</a:t>
            </a:r>
          </a:p>
          <a:p>
            <a:r>
              <a:rPr lang="en-US" altLang="ko-KR" dirty="0">
                <a:solidFill>
                  <a:schemeClr val="bg1"/>
                </a:solidFill>
              </a:rPr>
              <a:t>Essential point for overseas sales!</a:t>
            </a:r>
          </a:p>
          <a:p>
            <a:endParaRPr lang="en-US" altLang="ko-KR" dirty="0">
              <a:solidFill>
                <a:schemeClr val="bg1"/>
              </a:solidFill>
            </a:endParaRPr>
          </a:p>
          <a:p>
            <a:r>
              <a:rPr lang="en-US" altLang="ko-KR" sz="1100" dirty="0">
                <a:solidFill>
                  <a:schemeClr val="bg1"/>
                </a:solidFill>
              </a:rPr>
              <a:t>Domestic sellers and overseas buyers are getting closer through fulfillment, </a:t>
            </a:r>
          </a:p>
          <a:p>
            <a:r>
              <a:rPr lang="en-US" altLang="ko-KR" sz="1100" dirty="0">
                <a:solidFill>
                  <a:schemeClr val="bg1"/>
                </a:solidFill>
              </a:rPr>
              <a:t>which were difficult due to delivery time, shipping cost, and complicated logistics management.</a:t>
            </a:r>
            <a:endParaRPr lang="ko-KR" altLang="en-US" sz="1100" dirty="0">
              <a:solidFill>
                <a:schemeClr val="bg1"/>
              </a:solidFill>
            </a:endParaRPr>
          </a:p>
        </p:txBody>
      </p:sp>
      <p:cxnSp>
        <p:nvCxnSpPr>
          <p:cNvPr id="7" name="직선 화살표 연결선 6">
            <a:extLst>
              <a:ext uri="{FF2B5EF4-FFF2-40B4-BE49-F238E27FC236}">
                <a16:creationId xmlns:a16="http://schemas.microsoft.com/office/drawing/2014/main" id="{B3C463E2-05F0-427B-8EF0-F10AC66B8D67}"/>
              </a:ext>
            </a:extLst>
          </p:cNvPr>
          <p:cNvCxnSpPr>
            <a:stCxn id="5" idx="1"/>
          </p:cNvCxnSpPr>
          <p:nvPr/>
        </p:nvCxnSpPr>
        <p:spPr>
          <a:xfrm flipH="1">
            <a:off x="4749554" y="3054546"/>
            <a:ext cx="60368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사각형: 둥근 모서리 10">
            <a:extLst>
              <a:ext uri="{FF2B5EF4-FFF2-40B4-BE49-F238E27FC236}">
                <a16:creationId xmlns:a16="http://schemas.microsoft.com/office/drawing/2014/main" id="{6BE2966C-A392-4F2F-AE74-B5B4A2CB961D}"/>
              </a:ext>
            </a:extLst>
          </p:cNvPr>
          <p:cNvSpPr/>
          <p:nvPr/>
        </p:nvSpPr>
        <p:spPr>
          <a:xfrm>
            <a:off x="1862354" y="46137"/>
            <a:ext cx="1417740" cy="46139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 name="직선 화살표 연결선 2"/>
          <p:cNvCxnSpPr/>
          <p:nvPr/>
        </p:nvCxnSpPr>
        <p:spPr>
          <a:xfrm>
            <a:off x="2776151" y="507531"/>
            <a:ext cx="57665" cy="5139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직사각형 8"/>
          <p:cNvSpPr/>
          <p:nvPr/>
        </p:nvSpPr>
        <p:spPr>
          <a:xfrm>
            <a:off x="-8078" y="420129"/>
            <a:ext cx="1062681" cy="6590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01</a:t>
            </a:r>
            <a:endParaRPr lang="ko-KR" altLang="en-US" dirty="0"/>
          </a:p>
        </p:txBody>
      </p:sp>
      <p:sp>
        <p:nvSpPr>
          <p:cNvPr id="11" name="TextBox 10">
            <a:extLst>
              <a:ext uri="{FF2B5EF4-FFF2-40B4-BE49-F238E27FC236}">
                <a16:creationId xmlns:a16="http://schemas.microsoft.com/office/drawing/2014/main" id="{62CEB704-30CF-4B22-993A-58025650445E}"/>
              </a:ext>
            </a:extLst>
          </p:cNvPr>
          <p:cNvSpPr txBox="1"/>
          <p:nvPr/>
        </p:nvSpPr>
        <p:spPr>
          <a:xfrm>
            <a:off x="284205" y="148708"/>
            <a:ext cx="11161966" cy="369332"/>
          </a:xfrm>
          <a:prstGeom prst="rect">
            <a:avLst/>
          </a:prstGeom>
          <a:noFill/>
        </p:spPr>
        <p:txBody>
          <a:bodyPr wrap="none" rtlCol="0">
            <a:spAutoFit/>
          </a:bodyPr>
          <a:lstStyle/>
          <a:p>
            <a:r>
              <a:rPr lang="ko-KR" altLang="en-US" dirty="0"/>
              <a:t> </a:t>
            </a:r>
            <a:r>
              <a:rPr lang="en-US" altLang="ko-KR" dirty="0"/>
              <a:t>Home</a:t>
            </a:r>
            <a:r>
              <a:rPr lang="ko-KR" altLang="en-US" dirty="0"/>
              <a:t>           </a:t>
            </a:r>
            <a:r>
              <a:rPr lang="en-US" altLang="ko-KR" dirty="0"/>
              <a:t>Our service</a:t>
            </a:r>
            <a:r>
              <a:rPr lang="ko-KR" altLang="en-US" dirty="0"/>
              <a:t>        </a:t>
            </a:r>
            <a:r>
              <a:rPr lang="en-US" altLang="ko-KR" dirty="0"/>
              <a:t>Fulfillment</a:t>
            </a:r>
            <a:r>
              <a:rPr lang="ko-KR" altLang="en-US" dirty="0"/>
              <a:t>          </a:t>
            </a:r>
            <a:r>
              <a:rPr lang="en-US" altLang="ko-KR" dirty="0"/>
              <a:t>How to use</a:t>
            </a:r>
            <a:r>
              <a:rPr lang="ko-KR" altLang="en-US" dirty="0"/>
              <a:t>        </a:t>
            </a:r>
            <a:r>
              <a:rPr lang="en-US" altLang="ko-KR" dirty="0"/>
              <a:t>Dashboard            Help &amp; Contact</a:t>
            </a:r>
            <a:endParaRPr lang="ko-KR" altLang="en-US" dirty="0"/>
          </a:p>
        </p:txBody>
      </p:sp>
    </p:spTree>
    <p:extLst>
      <p:ext uri="{BB962C8B-B14F-4D97-AF65-F5344CB8AC3E}">
        <p14:creationId xmlns:p14="http://schemas.microsoft.com/office/powerpoint/2010/main" val="2072316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a:extLst>
              <a:ext uri="{FF2B5EF4-FFF2-40B4-BE49-F238E27FC236}">
                <a16:creationId xmlns:a16="http://schemas.microsoft.com/office/drawing/2014/main" id="{4D03DDA2-5F9F-4757-B51C-7985333AC0A6}"/>
              </a:ext>
            </a:extLst>
          </p:cNvPr>
          <p:cNvPicPr>
            <a:picLocks noChangeAspect="1"/>
          </p:cNvPicPr>
          <p:nvPr/>
        </p:nvPicPr>
        <p:blipFill>
          <a:blip r:embed="rId2"/>
          <a:stretch>
            <a:fillRect/>
          </a:stretch>
        </p:blipFill>
        <p:spPr>
          <a:xfrm>
            <a:off x="0" y="616815"/>
            <a:ext cx="12192000" cy="5624370"/>
          </a:xfrm>
          <a:prstGeom prst="rect">
            <a:avLst/>
          </a:prstGeom>
        </p:spPr>
      </p:pic>
      <p:sp>
        <p:nvSpPr>
          <p:cNvPr id="3" name="직사각형 2">
            <a:extLst>
              <a:ext uri="{FF2B5EF4-FFF2-40B4-BE49-F238E27FC236}">
                <a16:creationId xmlns:a16="http://schemas.microsoft.com/office/drawing/2014/main" id="{EA0B0F8F-0CE7-4E36-90E9-D5BCBD4AF370}"/>
              </a:ext>
            </a:extLst>
          </p:cNvPr>
          <p:cNvSpPr/>
          <p:nvPr/>
        </p:nvSpPr>
        <p:spPr>
          <a:xfrm>
            <a:off x="1760707" y="982494"/>
            <a:ext cx="4786008" cy="4212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 name="그림 3">
            <a:extLst>
              <a:ext uri="{FF2B5EF4-FFF2-40B4-BE49-F238E27FC236}">
                <a16:creationId xmlns:a16="http://schemas.microsoft.com/office/drawing/2014/main" id="{7F352396-DD1C-4A80-89C6-24386DB51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229" y="2142489"/>
            <a:ext cx="4107545" cy="2733525"/>
          </a:xfrm>
          <a:prstGeom prst="rect">
            <a:avLst/>
          </a:prstGeom>
        </p:spPr>
      </p:pic>
      <p:sp>
        <p:nvSpPr>
          <p:cNvPr id="5" name="직사각형 4">
            <a:extLst>
              <a:ext uri="{FF2B5EF4-FFF2-40B4-BE49-F238E27FC236}">
                <a16:creationId xmlns:a16="http://schemas.microsoft.com/office/drawing/2014/main" id="{F77E1F37-53C9-4D6F-9813-708777F17314}"/>
              </a:ext>
            </a:extLst>
          </p:cNvPr>
          <p:cNvSpPr/>
          <p:nvPr/>
        </p:nvSpPr>
        <p:spPr>
          <a:xfrm>
            <a:off x="6862439" y="1714472"/>
            <a:ext cx="4961530" cy="2290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dirty="0">
                <a:solidFill>
                  <a:schemeClr val="tx1">
                    <a:lumMod val="50000"/>
                    <a:lumOff val="50000"/>
                  </a:schemeClr>
                </a:solidFill>
              </a:rPr>
              <a:t>Logistic center information</a:t>
            </a:r>
          </a:p>
          <a:p>
            <a:r>
              <a:rPr lang="en-US" altLang="ko-KR" dirty="0">
                <a:solidFill>
                  <a:schemeClr val="tx1"/>
                </a:solidFill>
              </a:rPr>
              <a:t>Select after checking and comparing yourself</a:t>
            </a:r>
          </a:p>
          <a:p>
            <a:r>
              <a:rPr lang="en-US" altLang="ko-KR" sz="1400" dirty="0">
                <a:solidFill>
                  <a:schemeClr val="tx1">
                    <a:lumMod val="50000"/>
                    <a:lumOff val="50000"/>
                  </a:schemeClr>
                </a:solidFill>
              </a:rPr>
              <a:t>Available to check the information of overseas logistic centers at a glance. </a:t>
            </a:r>
          </a:p>
          <a:p>
            <a:endParaRPr lang="en-US" altLang="ko-KR" sz="1400" dirty="0">
              <a:solidFill>
                <a:schemeClr val="tx1">
                  <a:lumMod val="50000"/>
                  <a:lumOff val="50000"/>
                </a:schemeClr>
              </a:solidFill>
            </a:endParaRPr>
          </a:p>
          <a:p>
            <a:r>
              <a:rPr lang="en-US" altLang="ko-KR" sz="1400" dirty="0">
                <a:solidFill>
                  <a:schemeClr val="tx1">
                    <a:lumMod val="50000"/>
                    <a:lumOff val="50000"/>
                  </a:schemeClr>
                </a:solidFill>
              </a:rPr>
              <a:t>Not only you can compare the information of each company but also check the quotation to select the most suitable partner and services.</a:t>
            </a:r>
            <a:endParaRPr lang="ko-KR" altLang="en-US" sz="1400" dirty="0">
              <a:solidFill>
                <a:schemeClr val="tx1">
                  <a:lumMod val="50000"/>
                  <a:lumOff val="50000"/>
                </a:schemeClr>
              </a:solidFill>
            </a:endParaRPr>
          </a:p>
          <a:p>
            <a:pPr algn="ctr"/>
            <a:endParaRPr lang="ko-KR" altLang="en-US" dirty="0"/>
          </a:p>
        </p:txBody>
      </p:sp>
      <p:sp>
        <p:nvSpPr>
          <p:cNvPr id="6" name="직사각형 5">
            <a:extLst>
              <a:ext uri="{FF2B5EF4-FFF2-40B4-BE49-F238E27FC236}">
                <a16:creationId xmlns:a16="http://schemas.microsoft.com/office/drawing/2014/main" id="{F8845636-605A-4202-A52E-D5B2D679DFC2}"/>
              </a:ext>
            </a:extLst>
          </p:cNvPr>
          <p:cNvSpPr/>
          <p:nvPr/>
        </p:nvSpPr>
        <p:spPr>
          <a:xfrm>
            <a:off x="0" y="2840854"/>
            <a:ext cx="736847" cy="372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3</a:t>
            </a:r>
            <a:endParaRPr lang="ko-KR" altLang="en-US" dirty="0"/>
          </a:p>
        </p:txBody>
      </p:sp>
    </p:spTree>
    <p:extLst>
      <p:ext uri="{BB962C8B-B14F-4D97-AF65-F5344CB8AC3E}">
        <p14:creationId xmlns:p14="http://schemas.microsoft.com/office/powerpoint/2010/main" val="816028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a:extLst>
              <a:ext uri="{FF2B5EF4-FFF2-40B4-BE49-F238E27FC236}">
                <a16:creationId xmlns:a16="http://schemas.microsoft.com/office/drawing/2014/main" id="{6A0ECFB7-4A2D-4F61-8163-6E57D532138C}"/>
              </a:ext>
            </a:extLst>
          </p:cNvPr>
          <p:cNvPicPr>
            <a:picLocks noChangeAspect="1"/>
          </p:cNvPicPr>
          <p:nvPr/>
        </p:nvPicPr>
        <p:blipFill>
          <a:blip r:embed="rId2"/>
          <a:stretch>
            <a:fillRect/>
          </a:stretch>
        </p:blipFill>
        <p:spPr>
          <a:xfrm>
            <a:off x="0" y="849146"/>
            <a:ext cx="12192000" cy="5159708"/>
          </a:xfrm>
          <a:prstGeom prst="rect">
            <a:avLst/>
          </a:prstGeom>
        </p:spPr>
      </p:pic>
      <p:sp>
        <p:nvSpPr>
          <p:cNvPr id="6" name="직사각형 5">
            <a:extLst>
              <a:ext uri="{FF2B5EF4-FFF2-40B4-BE49-F238E27FC236}">
                <a16:creationId xmlns:a16="http://schemas.microsoft.com/office/drawing/2014/main" id="{41B4184C-A2C7-4287-ACB0-6A3E37EDAD7E}"/>
              </a:ext>
            </a:extLst>
          </p:cNvPr>
          <p:cNvSpPr/>
          <p:nvPr/>
        </p:nvSpPr>
        <p:spPr>
          <a:xfrm>
            <a:off x="1152946" y="1716932"/>
            <a:ext cx="4786008" cy="2290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dirty="0">
                <a:solidFill>
                  <a:schemeClr val="tx1">
                    <a:lumMod val="50000"/>
                    <a:lumOff val="50000"/>
                  </a:schemeClr>
                </a:solidFill>
              </a:rPr>
              <a:t>Warehouse</a:t>
            </a:r>
            <a:r>
              <a:rPr lang="ko-KR" altLang="en-US" sz="1400" dirty="0">
                <a:solidFill>
                  <a:schemeClr val="tx1">
                    <a:lumMod val="50000"/>
                    <a:lumOff val="50000"/>
                  </a:schemeClr>
                </a:solidFill>
              </a:rPr>
              <a:t> </a:t>
            </a:r>
            <a:r>
              <a:rPr lang="en-US" altLang="ko-KR" sz="1400" dirty="0">
                <a:solidFill>
                  <a:schemeClr val="tx1">
                    <a:lumMod val="50000"/>
                    <a:lumOff val="50000"/>
                  </a:schemeClr>
                </a:solidFill>
              </a:rPr>
              <a:t>• Inventory management</a:t>
            </a:r>
          </a:p>
          <a:p>
            <a:r>
              <a:rPr lang="en-US" altLang="ko-KR" dirty="0">
                <a:solidFill>
                  <a:schemeClr val="tx1"/>
                </a:solidFill>
              </a:rPr>
              <a:t>Simply, quickly and easily</a:t>
            </a:r>
          </a:p>
          <a:p>
            <a:r>
              <a:rPr lang="en-US" altLang="ko-KR" sz="1400" dirty="0">
                <a:solidFill>
                  <a:schemeClr val="tx1">
                    <a:lumMod val="50000"/>
                    <a:lumOff val="50000"/>
                  </a:schemeClr>
                </a:solidFill>
              </a:rPr>
              <a:t>Warehouse and inventory management are available.</a:t>
            </a:r>
          </a:p>
          <a:p>
            <a:endParaRPr lang="en-US" altLang="ko-KR" sz="1400" dirty="0">
              <a:solidFill>
                <a:schemeClr val="tx1">
                  <a:lumMod val="50000"/>
                  <a:lumOff val="50000"/>
                </a:schemeClr>
              </a:solidFill>
            </a:endParaRPr>
          </a:p>
          <a:p>
            <a:r>
              <a:rPr lang="en-US" altLang="ko-KR" sz="1400" dirty="0">
                <a:solidFill>
                  <a:schemeClr val="tx1">
                    <a:lumMod val="50000"/>
                    <a:lumOff val="50000"/>
                  </a:schemeClr>
                </a:solidFill>
              </a:rPr>
              <a:t>Available to check inventory status of each warehouse while using diverse warehouse all over the world at the same time. Each products can be processed quickly by management tools.</a:t>
            </a:r>
            <a:endParaRPr lang="ko-KR" altLang="en-US" dirty="0"/>
          </a:p>
        </p:txBody>
      </p:sp>
      <p:sp>
        <p:nvSpPr>
          <p:cNvPr id="4" name="직사각형 3">
            <a:extLst>
              <a:ext uri="{FF2B5EF4-FFF2-40B4-BE49-F238E27FC236}">
                <a16:creationId xmlns:a16="http://schemas.microsoft.com/office/drawing/2014/main" id="{E6EE99F5-0DD1-4E32-924D-675B05706362}"/>
              </a:ext>
            </a:extLst>
          </p:cNvPr>
          <p:cNvSpPr/>
          <p:nvPr/>
        </p:nvSpPr>
        <p:spPr>
          <a:xfrm>
            <a:off x="0" y="2840854"/>
            <a:ext cx="736847" cy="372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4</a:t>
            </a:r>
            <a:endParaRPr lang="ko-KR" altLang="en-US" dirty="0"/>
          </a:p>
        </p:txBody>
      </p:sp>
    </p:spTree>
    <p:extLst>
      <p:ext uri="{BB962C8B-B14F-4D97-AF65-F5344CB8AC3E}">
        <p14:creationId xmlns:p14="http://schemas.microsoft.com/office/powerpoint/2010/main" val="1604572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a:extLst>
              <a:ext uri="{FF2B5EF4-FFF2-40B4-BE49-F238E27FC236}">
                <a16:creationId xmlns:a16="http://schemas.microsoft.com/office/drawing/2014/main" id="{CC562C66-B723-4C91-8CD7-740B58946C11}"/>
              </a:ext>
            </a:extLst>
          </p:cNvPr>
          <p:cNvPicPr>
            <a:picLocks noChangeAspect="1"/>
          </p:cNvPicPr>
          <p:nvPr/>
        </p:nvPicPr>
        <p:blipFill>
          <a:blip r:embed="rId2"/>
          <a:stretch>
            <a:fillRect/>
          </a:stretch>
        </p:blipFill>
        <p:spPr>
          <a:xfrm>
            <a:off x="0" y="1059426"/>
            <a:ext cx="12192000" cy="4739148"/>
          </a:xfrm>
          <a:prstGeom prst="rect">
            <a:avLst/>
          </a:prstGeom>
        </p:spPr>
      </p:pic>
      <p:sp>
        <p:nvSpPr>
          <p:cNvPr id="5" name="타원 4">
            <a:extLst>
              <a:ext uri="{FF2B5EF4-FFF2-40B4-BE49-F238E27FC236}">
                <a16:creationId xmlns:a16="http://schemas.microsoft.com/office/drawing/2014/main" id="{D8E1E55B-910C-4F2A-A0DE-ACBD45875377}"/>
              </a:ext>
            </a:extLst>
          </p:cNvPr>
          <p:cNvSpPr/>
          <p:nvPr/>
        </p:nvSpPr>
        <p:spPr>
          <a:xfrm>
            <a:off x="7093259" y="1497734"/>
            <a:ext cx="2627790" cy="20418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t>빠르고 정확하게</a:t>
            </a:r>
          </a:p>
        </p:txBody>
      </p:sp>
      <p:sp>
        <p:nvSpPr>
          <p:cNvPr id="6" name="직사각형 5">
            <a:extLst>
              <a:ext uri="{FF2B5EF4-FFF2-40B4-BE49-F238E27FC236}">
                <a16:creationId xmlns:a16="http://schemas.microsoft.com/office/drawing/2014/main" id="{08FF848F-4C94-482C-8B44-EBCAF2EAED8C}"/>
              </a:ext>
            </a:extLst>
          </p:cNvPr>
          <p:cNvSpPr/>
          <p:nvPr/>
        </p:nvSpPr>
        <p:spPr>
          <a:xfrm>
            <a:off x="1501234" y="689394"/>
            <a:ext cx="4786008" cy="4212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 name="그림 2">
            <a:extLst>
              <a:ext uri="{FF2B5EF4-FFF2-40B4-BE49-F238E27FC236}">
                <a16:creationId xmlns:a16="http://schemas.microsoft.com/office/drawing/2014/main" id="{1326A435-A2F5-4E50-AEE6-FCE7D0063B35}"/>
              </a:ext>
            </a:extLst>
          </p:cNvPr>
          <p:cNvPicPr>
            <a:picLocks noChangeAspect="1"/>
          </p:cNvPicPr>
          <p:nvPr/>
        </p:nvPicPr>
        <p:blipFill>
          <a:blip r:embed="rId3"/>
          <a:stretch>
            <a:fillRect/>
          </a:stretch>
        </p:blipFill>
        <p:spPr>
          <a:xfrm>
            <a:off x="1727175" y="1497734"/>
            <a:ext cx="4334126" cy="2958216"/>
          </a:xfrm>
          <a:prstGeom prst="rect">
            <a:avLst/>
          </a:prstGeom>
        </p:spPr>
      </p:pic>
      <p:sp>
        <p:nvSpPr>
          <p:cNvPr id="7" name="직사각형 6">
            <a:extLst>
              <a:ext uri="{FF2B5EF4-FFF2-40B4-BE49-F238E27FC236}">
                <a16:creationId xmlns:a16="http://schemas.microsoft.com/office/drawing/2014/main" id="{FCFD80B6-B02D-47AD-BFBF-D8DD059B1BE6}"/>
              </a:ext>
            </a:extLst>
          </p:cNvPr>
          <p:cNvSpPr/>
          <p:nvPr/>
        </p:nvSpPr>
        <p:spPr>
          <a:xfrm>
            <a:off x="6987633" y="1248736"/>
            <a:ext cx="4786008" cy="2290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dirty="0">
                <a:solidFill>
                  <a:schemeClr val="tx1">
                    <a:lumMod val="50000"/>
                    <a:lumOff val="50000"/>
                  </a:schemeClr>
                </a:solidFill>
              </a:rPr>
              <a:t>Delivery management</a:t>
            </a:r>
          </a:p>
          <a:p>
            <a:r>
              <a:rPr lang="en-US" altLang="ko-KR" dirty="0">
                <a:solidFill>
                  <a:schemeClr val="tx1"/>
                </a:solidFill>
              </a:rPr>
              <a:t>Fast and exactly</a:t>
            </a:r>
          </a:p>
          <a:p>
            <a:r>
              <a:rPr lang="en-US" altLang="ko-KR" sz="1400" dirty="0">
                <a:solidFill>
                  <a:schemeClr val="tx1">
                    <a:lumMod val="50000"/>
                    <a:lumOff val="50000"/>
                  </a:schemeClr>
                </a:solidFill>
              </a:rPr>
              <a:t>Deliver the product to your customers quickly and exactly after entering delivery information using management tool.</a:t>
            </a:r>
          </a:p>
          <a:p>
            <a:r>
              <a:rPr lang="en-US" altLang="ko-KR" sz="1400" dirty="0">
                <a:solidFill>
                  <a:schemeClr val="tx1">
                    <a:lumMod val="50000"/>
                    <a:lumOff val="50000"/>
                  </a:schemeClr>
                </a:solidFill>
              </a:rPr>
              <a:t>We also offer a variety of delivery options to help you get the best delivery method.</a:t>
            </a:r>
            <a:endParaRPr lang="ko-KR" altLang="en-US" dirty="0">
              <a:solidFill>
                <a:schemeClr val="tx1">
                  <a:lumMod val="50000"/>
                  <a:lumOff val="50000"/>
                </a:schemeClr>
              </a:solidFill>
            </a:endParaRPr>
          </a:p>
        </p:txBody>
      </p:sp>
      <p:sp>
        <p:nvSpPr>
          <p:cNvPr id="8" name="직사각형 7">
            <a:extLst>
              <a:ext uri="{FF2B5EF4-FFF2-40B4-BE49-F238E27FC236}">
                <a16:creationId xmlns:a16="http://schemas.microsoft.com/office/drawing/2014/main" id="{E7F51046-7ACC-4FDD-8480-FB17864E3C0B}"/>
              </a:ext>
            </a:extLst>
          </p:cNvPr>
          <p:cNvSpPr/>
          <p:nvPr/>
        </p:nvSpPr>
        <p:spPr>
          <a:xfrm>
            <a:off x="0" y="2840854"/>
            <a:ext cx="736847" cy="372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5</a:t>
            </a:r>
            <a:endParaRPr lang="ko-KR" altLang="en-US" dirty="0"/>
          </a:p>
        </p:txBody>
      </p:sp>
    </p:spTree>
    <p:extLst>
      <p:ext uri="{BB962C8B-B14F-4D97-AF65-F5344CB8AC3E}">
        <p14:creationId xmlns:p14="http://schemas.microsoft.com/office/powerpoint/2010/main" val="820941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a:extLst>
              <a:ext uri="{FF2B5EF4-FFF2-40B4-BE49-F238E27FC236}">
                <a16:creationId xmlns:a16="http://schemas.microsoft.com/office/drawing/2014/main" id="{6A0ECFB7-4A2D-4F61-8163-6E57D532138C}"/>
              </a:ext>
            </a:extLst>
          </p:cNvPr>
          <p:cNvPicPr>
            <a:picLocks noChangeAspect="1"/>
          </p:cNvPicPr>
          <p:nvPr/>
        </p:nvPicPr>
        <p:blipFill>
          <a:blip r:embed="rId2"/>
          <a:stretch>
            <a:fillRect/>
          </a:stretch>
        </p:blipFill>
        <p:spPr>
          <a:xfrm>
            <a:off x="0" y="828895"/>
            <a:ext cx="12192000" cy="5159708"/>
          </a:xfrm>
          <a:prstGeom prst="rect">
            <a:avLst/>
          </a:prstGeom>
        </p:spPr>
      </p:pic>
      <p:sp>
        <p:nvSpPr>
          <p:cNvPr id="7" name="직사각형 6">
            <a:extLst>
              <a:ext uri="{FF2B5EF4-FFF2-40B4-BE49-F238E27FC236}">
                <a16:creationId xmlns:a16="http://schemas.microsoft.com/office/drawing/2014/main" id="{803A2F2E-4617-4797-B454-B354A93229C1}"/>
              </a:ext>
            </a:extLst>
          </p:cNvPr>
          <p:cNvSpPr/>
          <p:nvPr/>
        </p:nvSpPr>
        <p:spPr>
          <a:xfrm>
            <a:off x="5921528" y="563436"/>
            <a:ext cx="4786008" cy="4212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6" name="그림 5">
            <a:extLst>
              <a:ext uri="{FF2B5EF4-FFF2-40B4-BE49-F238E27FC236}">
                <a16:creationId xmlns:a16="http://schemas.microsoft.com/office/drawing/2014/main" id="{457AB457-0661-4EAA-967F-4DF54FF10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2916" y="2041987"/>
            <a:ext cx="4107544" cy="2733525"/>
          </a:xfrm>
          <a:prstGeom prst="rect">
            <a:avLst/>
          </a:prstGeom>
        </p:spPr>
      </p:pic>
      <p:sp>
        <p:nvSpPr>
          <p:cNvPr id="8" name="직사각형 7">
            <a:extLst>
              <a:ext uri="{FF2B5EF4-FFF2-40B4-BE49-F238E27FC236}">
                <a16:creationId xmlns:a16="http://schemas.microsoft.com/office/drawing/2014/main" id="{F442D1AD-7061-4900-8A93-5D9932DC4C1C}"/>
              </a:ext>
            </a:extLst>
          </p:cNvPr>
          <p:cNvSpPr/>
          <p:nvPr/>
        </p:nvSpPr>
        <p:spPr>
          <a:xfrm>
            <a:off x="1135520" y="1829520"/>
            <a:ext cx="4786008" cy="2290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dirty="0">
                <a:solidFill>
                  <a:schemeClr val="tx1">
                    <a:lumMod val="50000"/>
                    <a:lumOff val="50000"/>
                  </a:schemeClr>
                </a:solidFill>
              </a:rPr>
              <a:t>Return</a:t>
            </a:r>
            <a:r>
              <a:rPr lang="ko-KR" altLang="en-US" sz="1400" dirty="0">
                <a:solidFill>
                  <a:schemeClr val="tx1">
                    <a:lumMod val="50000"/>
                    <a:lumOff val="50000"/>
                  </a:schemeClr>
                </a:solidFill>
              </a:rPr>
              <a:t> 〮 </a:t>
            </a:r>
            <a:r>
              <a:rPr lang="en-US" altLang="ko-KR" sz="1400" dirty="0">
                <a:solidFill>
                  <a:schemeClr val="tx1">
                    <a:lumMod val="50000"/>
                    <a:lumOff val="50000"/>
                  </a:schemeClr>
                </a:solidFill>
              </a:rPr>
              <a:t>Exchange management</a:t>
            </a:r>
          </a:p>
          <a:p>
            <a:r>
              <a:rPr lang="en-US" altLang="ko-KR" dirty="0">
                <a:solidFill>
                  <a:schemeClr val="tx1"/>
                </a:solidFill>
              </a:rPr>
              <a:t>Smooth return and exchange processing</a:t>
            </a:r>
          </a:p>
          <a:p>
            <a:r>
              <a:rPr lang="en-US" altLang="ko-KR" sz="1400" dirty="0">
                <a:solidFill>
                  <a:schemeClr val="tx1">
                    <a:lumMod val="50000"/>
                    <a:lumOff val="50000"/>
                  </a:schemeClr>
                </a:solidFill>
              </a:rPr>
              <a:t>User can check and proceed returns and exchanges.</a:t>
            </a:r>
          </a:p>
          <a:p>
            <a:endParaRPr lang="en-US" altLang="ko-KR" sz="1400" dirty="0">
              <a:solidFill>
                <a:schemeClr val="tx1">
                  <a:lumMod val="50000"/>
                  <a:lumOff val="50000"/>
                </a:schemeClr>
              </a:solidFill>
            </a:endParaRPr>
          </a:p>
          <a:p>
            <a:r>
              <a:rPr lang="en-US" altLang="ko-KR" sz="1400" dirty="0">
                <a:solidFill>
                  <a:schemeClr val="tx1">
                    <a:lumMod val="50000"/>
                    <a:lumOff val="50000"/>
                  </a:schemeClr>
                </a:solidFill>
              </a:rPr>
              <a:t>It is possible to responds and handle to requests for returns and exchange at the same time with the subsequent processing of the item.</a:t>
            </a:r>
            <a:endParaRPr lang="ko-KR" altLang="en-US" dirty="0">
              <a:solidFill>
                <a:schemeClr val="tx1">
                  <a:lumMod val="50000"/>
                  <a:lumOff val="50000"/>
                </a:schemeClr>
              </a:solidFill>
            </a:endParaRPr>
          </a:p>
        </p:txBody>
      </p:sp>
      <p:pic>
        <p:nvPicPr>
          <p:cNvPr id="4" name="그림 3">
            <a:extLst>
              <a:ext uri="{FF2B5EF4-FFF2-40B4-BE49-F238E27FC236}">
                <a16:creationId xmlns:a16="http://schemas.microsoft.com/office/drawing/2014/main" id="{60E56792-E570-4811-8A4B-B79375E14C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916" y="2042914"/>
            <a:ext cx="4107544" cy="2732598"/>
          </a:xfrm>
          <a:prstGeom prst="rect">
            <a:avLst/>
          </a:prstGeom>
        </p:spPr>
      </p:pic>
      <p:sp>
        <p:nvSpPr>
          <p:cNvPr id="9" name="직사각형 8">
            <a:extLst>
              <a:ext uri="{FF2B5EF4-FFF2-40B4-BE49-F238E27FC236}">
                <a16:creationId xmlns:a16="http://schemas.microsoft.com/office/drawing/2014/main" id="{CF55811E-4226-4D79-BDAC-C8A4D08A9128}"/>
              </a:ext>
            </a:extLst>
          </p:cNvPr>
          <p:cNvSpPr/>
          <p:nvPr/>
        </p:nvSpPr>
        <p:spPr>
          <a:xfrm>
            <a:off x="0" y="2840854"/>
            <a:ext cx="736847" cy="372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6</a:t>
            </a:r>
            <a:endParaRPr lang="ko-KR" altLang="en-US" dirty="0"/>
          </a:p>
        </p:txBody>
      </p:sp>
    </p:spTree>
    <p:extLst>
      <p:ext uri="{BB962C8B-B14F-4D97-AF65-F5344CB8AC3E}">
        <p14:creationId xmlns:p14="http://schemas.microsoft.com/office/powerpoint/2010/main" val="731723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a:extLst>
              <a:ext uri="{FF2B5EF4-FFF2-40B4-BE49-F238E27FC236}">
                <a16:creationId xmlns:a16="http://schemas.microsoft.com/office/drawing/2014/main" id="{4D03DDA2-5F9F-4757-B51C-7985333AC0A6}"/>
              </a:ext>
            </a:extLst>
          </p:cNvPr>
          <p:cNvPicPr>
            <a:picLocks noChangeAspect="1"/>
          </p:cNvPicPr>
          <p:nvPr/>
        </p:nvPicPr>
        <p:blipFill>
          <a:blip r:embed="rId2"/>
          <a:stretch>
            <a:fillRect/>
          </a:stretch>
        </p:blipFill>
        <p:spPr>
          <a:xfrm>
            <a:off x="0" y="616815"/>
            <a:ext cx="12192000" cy="5624370"/>
          </a:xfrm>
          <a:prstGeom prst="rect">
            <a:avLst/>
          </a:prstGeom>
        </p:spPr>
      </p:pic>
      <p:sp>
        <p:nvSpPr>
          <p:cNvPr id="7" name="직사각형 6">
            <a:extLst>
              <a:ext uri="{FF2B5EF4-FFF2-40B4-BE49-F238E27FC236}">
                <a16:creationId xmlns:a16="http://schemas.microsoft.com/office/drawing/2014/main" id="{50F1EAA1-2270-42BA-9C71-058C358415B2}"/>
              </a:ext>
            </a:extLst>
          </p:cNvPr>
          <p:cNvSpPr/>
          <p:nvPr/>
        </p:nvSpPr>
        <p:spPr>
          <a:xfrm>
            <a:off x="1702341" y="865762"/>
            <a:ext cx="4786008" cy="4212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8" name="그림 7">
            <a:extLst>
              <a:ext uri="{FF2B5EF4-FFF2-40B4-BE49-F238E27FC236}">
                <a16:creationId xmlns:a16="http://schemas.microsoft.com/office/drawing/2014/main" id="{E220EAB5-AED8-4741-AA2C-5303357D4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6171" y="1757025"/>
            <a:ext cx="4107545" cy="2733525"/>
          </a:xfrm>
          <a:prstGeom prst="rect">
            <a:avLst/>
          </a:prstGeom>
        </p:spPr>
      </p:pic>
      <p:sp>
        <p:nvSpPr>
          <p:cNvPr id="9" name="직사각형 8">
            <a:extLst>
              <a:ext uri="{FF2B5EF4-FFF2-40B4-BE49-F238E27FC236}">
                <a16:creationId xmlns:a16="http://schemas.microsoft.com/office/drawing/2014/main" id="{ADFD94B9-8A9E-4BF9-93FE-2A707954787D}"/>
              </a:ext>
            </a:extLst>
          </p:cNvPr>
          <p:cNvSpPr/>
          <p:nvPr/>
        </p:nvSpPr>
        <p:spPr>
          <a:xfrm>
            <a:off x="6488349" y="1484651"/>
            <a:ext cx="5037513" cy="2065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dirty="0">
                <a:solidFill>
                  <a:schemeClr val="tx1">
                    <a:lumMod val="50000"/>
                    <a:lumOff val="50000"/>
                  </a:schemeClr>
                </a:solidFill>
              </a:rPr>
              <a:t>Real time monitoring system</a:t>
            </a:r>
          </a:p>
          <a:p>
            <a:r>
              <a:rPr lang="en-US" altLang="ko-KR" dirty="0">
                <a:solidFill>
                  <a:schemeClr val="tx1"/>
                </a:solidFill>
              </a:rPr>
              <a:t>Transparent work process</a:t>
            </a:r>
          </a:p>
          <a:p>
            <a:r>
              <a:rPr lang="en-US" altLang="ko-KR" sz="1400" dirty="0">
                <a:solidFill>
                  <a:schemeClr val="tx1">
                    <a:lumMod val="50000"/>
                    <a:lumOff val="50000"/>
                  </a:schemeClr>
                </a:solidFill>
              </a:rPr>
              <a:t>Manage your current work and inventory in real time!</a:t>
            </a:r>
          </a:p>
          <a:p>
            <a:endParaRPr lang="en-US" altLang="ko-KR" sz="1400" dirty="0">
              <a:solidFill>
                <a:schemeClr val="tx1">
                  <a:lumMod val="50000"/>
                  <a:lumOff val="50000"/>
                </a:schemeClr>
              </a:solidFill>
            </a:endParaRPr>
          </a:p>
          <a:p>
            <a:r>
              <a:rPr lang="en-US" altLang="ko-KR" sz="1400" dirty="0">
                <a:solidFill>
                  <a:schemeClr val="tx1">
                    <a:lumMod val="50000"/>
                    <a:lumOff val="50000"/>
                  </a:schemeClr>
                </a:solidFill>
              </a:rPr>
              <a:t>It is possible to view and manage all processes in real time such as current inventory status, delivery, logistics, etc. with integrated logistics management monitoring system.</a:t>
            </a:r>
          </a:p>
        </p:txBody>
      </p:sp>
      <p:sp>
        <p:nvSpPr>
          <p:cNvPr id="6" name="직사각형 5">
            <a:extLst>
              <a:ext uri="{FF2B5EF4-FFF2-40B4-BE49-F238E27FC236}">
                <a16:creationId xmlns:a16="http://schemas.microsoft.com/office/drawing/2014/main" id="{A9E4B647-E019-4C16-9F72-C49CC2B02544}"/>
              </a:ext>
            </a:extLst>
          </p:cNvPr>
          <p:cNvSpPr/>
          <p:nvPr/>
        </p:nvSpPr>
        <p:spPr>
          <a:xfrm>
            <a:off x="0" y="2840854"/>
            <a:ext cx="736847" cy="372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7</a:t>
            </a:r>
            <a:endParaRPr lang="ko-KR" altLang="en-US" dirty="0"/>
          </a:p>
        </p:txBody>
      </p:sp>
    </p:spTree>
    <p:extLst>
      <p:ext uri="{BB962C8B-B14F-4D97-AF65-F5344CB8AC3E}">
        <p14:creationId xmlns:p14="http://schemas.microsoft.com/office/powerpoint/2010/main" val="3707173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타원 3">
            <a:extLst>
              <a:ext uri="{FF2B5EF4-FFF2-40B4-BE49-F238E27FC236}">
                <a16:creationId xmlns:a16="http://schemas.microsoft.com/office/drawing/2014/main" id="{2FBE3259-C2FF-4292-9EE3-5A47F359D1D9}"/>
              </a:ext>
            </a:extLst>
          </p:cNvPr>
          <p:cNvSpPr/>
          <p:nvPr/>
        </p:nvSpPr>
        <p:spPr>
          <a:xfrm>
            <a:off x="569687" y="1149292"/>
            <a:ext cx="1163399" cy="10486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solidFill>
                  <a:schemeClr val="tx1"/>
                </a:solidFill>
              </a:rPr>
              <a:t>아이콘</a:t>
            </a:r>
          </a:p>
        </p:txBody>
      </p:sp>
      <p:sp>
        <p:nvSpPr>
          <p:cNvPr id="5" name="직사각형 4">
            <a:extLst>
              <a:ext uri="{FF2B5EF4-FFF2-40B4-BE49-F238E27FC236}">
                <a16:creationId xmlns:a16="http://schemas.microsoft.com/office/drawing/2014/main" id="{6253E592-F248-46CB-ACF1-24DC74282DCF}"/>
              </a:ext>
            </a:extLst>
          </p:cNvPr>
          <p:cNvSpPr/>
          <p:nvPr/>
        </p:nvSpPr>
        <p:spPr>
          <a:xfrm>
            <a:off x="1802674" y="1023458"/>
            <a:ext cx="3918857" cy="13002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500" b="1" dirty="0">
                <a:solidFill>
                  <a:schemeClr val="tx1"/>
                </a:solidFill>
              </a:rPr>
              <a:t>Overseas 3PL Information</a:t>
            </a:r>
          </a:p>
          <a:p>
            <a:pPr algn="ctr"/>
            <a:endParaRPr lang="en-US" altLang="ko-KR" dirty="0">
              <a:solidFill>
                <a:schemeClr val="tx1"/>
              </a:solidFill>
            </a:endParaRPr>
          </a:p>
          <a:p>
            <a:pPr algn="ctr"/>
            <a:r>
              <a:rPr lang="en-US" altLang="ko-KR" sz="1500" dirty="0">
                <a:solidFill>
                  <a:schemeClr val="tx1"/>
                </a:solidFill>
              </a:rPr>
              <a:t>Overseas fulfillment companies listing</a:t>
            </a:r>
          </a:p>
          <a:p>
            <a:pPr algn="ctr"/>
            <a:r>
              <a:rPr lang="en-US" altLang="ko-KR" sz="1500" dirty="0">
                <a:solidFill>
                  <a:schemeClr val="tx1"/>
                </a:solidFill>
              </a:rPr>
              <a:t>Using by condition</a:t>
            </a:r>
          </a:p>
          <a:p>
            <a:pPr algn="ctr"/>
            <a:r>
              <a:rPr lang="en-US" altLang="ko-KR" sz="1500" dirty="0">
                <a:solidFill>
                  <a:schemeClr val="tx1"/>
                </a:solidFill>
              </a:rPr>
              <a:t>Simultaneous search in multiple countries</a:t>
            </a:r>
            <a:endParaRPr lang="ko-KR" altLang="en-US" sz="1500" dirty="0">
              <a:solidFill>
                <a:schemeClr val="tx1"/>
              </a:solidFill>
            </a:endParaRPr>
          </a:p>
        </p:txBody>
      </p:sp>
      <p:sp>
        <p:nvSpPr>
          <p:cNvPr id="6" name="타원 5">
            <a:extLst>
              <a:ext uri="{FF2B5EF4-FFF2-40B4-BE49-F238E27FC236}">
                <a16:creationId xmlns:a16="http://schemas.microsoft.com/office/drawing/2014/main" id="{6A376573-7CE1-4268-8A79-608DAFA9A7EC}"/>
              </a:ext>
            </a:extLst>
          </p:cNvPr>
          <p:cNvSpPr/>
          <p:nvPr/>
        </p:nvSpPr>
        <p:spPr>
          <a:xfrm>
            <a:off x="10458915" y="2919369"/>
            <a:ext cx="1163399" cy="10486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solidFill>
                  <a:schemeClr val="tx1"/>
                </a:solidFill>
              </a:rPr>
              <a:t>아이콘</a:t>
            </a:r>
          </a:p>
        </p:txBody>
      </p:sp>
      <p:sp>
        <p:nvSpPr>
          <p:cNvPr id="7" name="직사각형 6">
            <a:extLst>
              <a:ext uri="{FF2B5EF4-FFF2-40B4-BE49-F238E27FC236}">
                <a16:creationId xmlns:a16="http://schemas.microsoft.com/office/drawing/2014/main" id="{8C56086A-9B6F-4CA1-84C2-125DAAC430C1}"/>
              </a:ext>
            </a:extLst>
          </p:cNvPr>
          <p:cNvSpPr/>
          <p:nvPr/>
        </p:nvSpPr>
        <p:spPr>
          <a:xfrm>
            <a:off x="7212371" y="2769326"/>
            <a:ext cx="2927758" cy="14282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500" b="1" dirty="0">
                <a:solidFill>
                  <a:schemeClr val="tx1"/>
                </a:solidFill>
              </a:rPr>
              <a:t>Return Management</a:t>
            </a:r>
          </a:p>
          <a:p>
            <a:pPr algn="ctr"/>
            <a:endParaRPr lang="en-US" altLang="ko-KR" sz="1500" dirty="0">
              <a:solidFill>
                <a:schemeClr val="tx1"/>
              </a:solidFill>
            </a:endParaRPr>
          </a:p>
          <a:p>
            <a:pPr algn="ctr"/>
            <a:r>
              <a:rPr lang="en-US" altLang="ko-KR" sz="1500" dirty="0">
                <a:solidFill>
                  <a:schemeClr val="tx1"/>
                </a:solidFill>
              </a:rPr>
              <a:t>Return and status check</a:t>
            </a:r>
          </a:p>
          <a:p>
            <a:pPr algn="ctr"/>
            <a:r>
              <a:rPr lang="en-US" altLang="ko-KR" sz="1500" dirty="0">
                <a:solidFill>
                  <a:schemeClr val="tx1"/>
                </a:solidFill>
              </a:rPr>
              <a:t>Repacking and re-releasing</a:t>
            </a:r>
          </a:p>
          <a:p>
            <a:pPr algn="ctr"/>
            <a:r>
              <a:rPr lang="en-US" altLang="ko-KR" sz="1500" dirty="0">
                <a:solidFill>
                  <a:schemeClr val="tx1"/>
                </a:solidFill>
              </a:rPr>
              <a:t>C / S support for return</a:t>
            </a:r>
            <a:endParaRPr lang="ko-KR" altLang="en-US" sz="1500" dirty="0">
              <a:solidFill>
                <a:schemeClr val="tx1"/>
              </a:solidFill>
            </a:endParaRPr>
          </a:p>
        </p:txBody>
      </p:sp>
      <p:sp>
        <p:nvSpPr>
          <p:cNvPr id="10" name="타원 9">
            <a:extLst>
              <a:ext uri="{FF2B5EF4-FFF2-40B4-BE49-F238E27FC236}">
                <a16:creationId xmlns:a16="http://schemas.microsoft.com/office/drawing/2014/main" id="{6388BA6C-2CC5-4D94-AAC9-19FECB542372}"/>
              </a:ext>
            </a:extLst>
          </p:cNvPr>
          <p:cNvSpPr/>
          <p:nvPr/>
        </p:nvSpPr>
        <p:spPr>
          <a:xfrm>
            <a:off x="10458915" y="4689446"/>
            <a:ext cx="1163399" cy="10486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solidFill>
                  <a:schemeClr val="tx1"/>
                </a:solidFill>
              </a:rPr>
              <a:t>아이콘</a:t>
            </a:r>
          </a:p>
        </p:txBody>
      </p:sp>
      <p:sp>
        <p:nvSpPr>
          <p:cNvPr id="11" name="직사각형 10">
            <a:extLst>
              <a:ext uri="{FF2B5EF4-FFF2-40B4-BE49-F238E27FC236}">
                <a16:creationId xmlns:a16="http://schemas.microsoft.com/office/drawing/2014/main" id="{70CDBCCE-30E8-4A5A-BD07-D7C3E9DC2C3D}"/>
              </a:ext>
            </a:extLst>
          </p:cNvPr>
          <p:cNvSpPr/>
          <p:nvPr/>
        </p:nvSpPr>
        <p:spPr>
          <a:xfrm>
            <a:off x="6828639" y="4689446"/>
            <a:ext cx="3311490" cy="13799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500" b="1" dirty="0">
                <a:solidFill>
                  <a:schemeClr val="tx1"/>
                </a:solidFill>
              </a:rPr>
              <a:t>B2B &amp; B2C</a:t>
            </a:r>
          </a:p>
          <a:p>
            <a:pPr algn="ctr"/>
            <a:endParaRPr lang="en-US" altLang="ko-KR" sz="1500" dirty="0">
              <a:solidFill>
                <a:schemeClr val="tx1"/>
              </a:solidFill>
            </a:endParaRPr>
          </a:p>
          <a:p>
            <a:pPr algn="ctr"/>
            <a:r>
              <a:rPr lang="en-US" altLang="ko-KR" sz="1200" dirty="0">
                <a:solidFill>
                  <a:schemeClr val="tx1"/>
                </a:solidFill>
              </a:rPr>
              <a:t>E-Commerce retail item storage and delivery</a:t>
            </a:r>
          </a:p>
          <a:p>
            <a:pPr algn="ctr"/>
            <a:r>
              <a:rPr lang="en-US" altLang="ko-KR" sz="1500" dirty="0">
                <a:solidFill>
                  <a:schemeClr val="tx1"/>
                </a:solidFill>
              </a:rPr>
              <a:t>B2B bulk shipping</a:t>
            </a:r>
          </a:p>
          <a:p>
            <a:pPr algn="ctr"/>
            <a:r>
              <a:rPr lang="en-US" altLang="ko-KR" sz="1200" dirty="0">
                <a:solidFill>
                  <a:schemeClr val="tx1"/>
                </a:solidFill>
              </a:rPr>
              <a:t>Overseas logistics delivery(Other inquiries)</a:t>
            </a:r>
            <a:endParaRPr lang="ko-KR" altLang="en-US" sz="1200" dirty="0">
              <a:solidFill>
                <a:schemeClr val="tx1"/>
              </a:solidFill>
            </a:endParaRPr>
          </a:p>
        </p:txBody>
      </p:sp>
      <p:sp>
        <p:nvSpPr>
          <p:cNvPr id="12" name="타원 11">
            <a:extLst>
              <a:ext uri="{FF2B5EF4-FFF2-40B4-BE49-F238E27FC236}">
                <a16:creationId xmlns:a16="http://schemas.microsoft.com/office/drawing/2014/main" id="{32A95AFC-AA4B-4306-BB07-E4E03145949E}"/>
              </a:ext>
            </a:extLst>
          </p:cNvPr>
          <p:cNvSpPr/>
          <p:nvPr/>
        </p:nvSpPr>
        <p:spPr>
          <a:xfrm>
            <a:off x="10458915" y="1149292"/>
            <a:ext cx="1163399" cy="10486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solidFill>
                  <a:schemeClr val="tx1"/>
                </a:solidFill>
              </a:rPr>
              <a:t>아이콘</a:t>
            </a:r>
          </a:p>
        </p:txBody>
      </p:sp>
      <p:sp>
        <p:nvSpPr>
          <p:cNvPr id="13" name="직사각형 12">
            <a:extLst>
              <a:ext uri="{FF2B5EF4-FFF2-40B4-BE49-F238E27FC236}">
                <a16:creationId xmlns:a16="http://schemas.microsoft.com/office/drawing/2014/main" id="{ECF9E968-A626-46AF-B3E8-827704BC8713}"/>
              </a:ext>
            </a:extLst>
          </p:cNvPr>
          <p:cNvSpPr/>
          <p:nvPr/>
        </p:nvSpPr>
        <p:spPr>
          <a:xfrm>
            <a:off x="7212371" y="788566"/>
            <a:ext cx="2927758" cy="16846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500" b="1" dirty="0">
                <a:solidFill>
                  <a:schemeClr val="tx1"/>
                </a:solidFill>
              </a:rPr>
              <a:t>Inventory analysis / management</a:t>
            </a:r>
          </a:p>
          <a:p>
            <a:pPr algn="ctr"/>
            <a:endParaRPr lang="en-US" altLang="ko-KR" sz="1500" dirty="0">
              <a:solidFill>
                <a:schemeClr val="tx1"/>
              </a:solidFill>
            </a:endParaRPr>
          </a:p>
          <a:p>
            <a:pPr algn="ctr"/>
            <a:r>
              <a:rPr lang="en-US" altLang="ko-KR" sz="1200" dirty="0">
                <a:solidFill>
                  <a:schemeClr val="tx1"/>
                </a:solidFill>
              </a:rPr>
              <a:t>Manage by Integrated logistics system</a:t>
            </a:r>
          </a:p>
          <a:p>
            <a:pPr algn="ctr"/>
            <a:r>
              <a:rPr lang="en-US" altLang="ko-KR" sz="1500" dirty="0">
                <a:solidFill>
                  <a:schemeClr val="tx1"/>
                </a:solidFill>
              </a:rPr>
              <a:t>Monthly usage report</a:t>
            </a:r>
            <a:endParaRPr lang="ko-KR" altLang="en-US" sz="1500" dirty="0">
              <a:solidFill>
                <a:schemeClr val="tx1"/>
              </a:solidFill>
            </a:endParaRPr>
          </a:p>
        </p:txBody>
      </p:sp>
      <p:sp>
        <p:nvSpPr>
          <p:cNvPr id="14" name="타원 13">
            <a:extLst>
              <a:ext uri="{FF2B5EF4-FFF2-40B4-BE49-F238E27FC236}">
                <a16:creationId xmlns:a16="http://schemas.microsoft.com/office/drawing/2014/main" id="{C68E50F0-B8A3-481E-BDFF-9199162F34D3}"/>
              </a:ext>
            </a:extLst>
          </p:cNvPr>
          <p:cNvSpPr/>
          <p:nvPr/>
        </p:nvSpPr>
        <p:spPr>
          <a:xfrm>
            <a:off x="569687" y="2919369"/>
            <a:ext cx="1163399" cy="10486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solidFill>
                  <a:schemeClr val="tx1"/>
                </a:solidFill>
              </a:rPr>
              <a:t>아이콘</a:t>
            </a:r>
          </a:p>
        </p:txBody>
      </p:sp>
      <p:sp>
        <p:nvSpPr>
          <p:cNvPr id="15" name="직사각형 14">
            <a:extLst>
              <a:ext uri="{FF2B5EF4-FFF2-40B4-BE49-F238E27FC236}">
                <a16:creationId xmlns:a16="http://schemas.microsoft.com/office/drawing/2014/main" id="{E21A7132-341C-4EB9-80AD-3BC6D0C8228F}"/>
              </a:ext>
            </a:extLst>
          </p:cNvPr>
          <p:cNvSpPr/>
          <p:nvPr/>
        </p:nvSpPr>
        <p:spPr>
          <a:xfrm>
            <a:off x="2037761" y="2919369"/>
            <a:ext cx="2927758" cy="10486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500" b="1" dirty="0">
                <a:solidFill>
                  <a:schemeClr val="tx1"/>
                </a:solidFill>
              </a:rPr>
              <a:t>Storage product in</a:t>
            </a:r>
          </a:p>
          <a:p>
            <a:pPr algn="ctr"/>
            <a:r>
              <a:rPr lang="en-US" altLang="ko-KR" sz="1500" b="1" dirty="0">
                <a:solidFill>
                  <a:schemeClr val="tx1"/>
                </a:solidFill>
              </a:rPr>
              <a:t> local fulfillment center</a:t>
            </a:r>
          </a:p>
          <a:p>
            <a:pPr algn="ctr"/>
            <a:endParaRPr lang="en-US" altLang="ko-KR" sz="1500" dirty="0">
              <a:solidFill>
                <a:schemeClr val="tx1"/>
              </a:solidFill>
            </a:endParaRPr>
          </a:p>
          <a:p>
            <a:pPr algn="ctr"/>
            <a:r>
              <a:rPr lang="en-US" altLang="ko-KR" sz="1500" dirty="0">
                <a:solidFill>
                  <a:schemeClr val="tx1"/>
                </a:solidFill>
              </a:rPr>
              <a:t>Utilizing local logistics center</a:t>
            </a:r>
          </a:p>
          <a:p>
            <a:pPr algn="ctr"/>
            <a:r>
              <a:rPr lang="en-US" altLang="ko-KR" sz="1200" dirty="0">
                <a:solidFill>
                  <a:schemeClr val="tx1"/>
                </a:solidFill>
              </a:rPr>
              <a:t>Reduced storage costs and manpower</a:t>
            </a:r>
            <a:endParaRPr lang="ko-KR" altLang="en-US" sz="1200" dirty="0">
              <a:solidFill>
                <a:schemeClr val="tx1"/>
              </a:solidFill>
            </a:endParaRPr>
          </a:p>
        </p:txBody>
      </p:sp>
      <p:sp>
        <p:nvSpPr>
          <p:cNvPr id="16" name="타원 15">
            <a:extLst>
              <a:ext uri="{FF2B5EF4-FFF2-40B4-BE49-F238E27FC236}">
                <a16:creationId xmlns:a16="http://schemas.microsoft.com/office/drawing/2014/main" id="{83622B57-A87E-45D5-B1EB-E9FD47D47F30}"/>
              </a:ext>
            </a:extLst>
          </p:cNvPr>
          <p:cNvSpPr/>
          <p:nvPr/>
        </p:nvSpPr>
        <p:spPr>
          <a:xfrm>
            <a:off x="569687" y="4689446"/>
            <a:ext cx="1163399" cy="10486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solidFill>
                  <a:schemeClr val="tx1"/>
                </a:solidFill>
              </a:rPr>
              <a:t>아이콘</a:t>
            </a:r>
          </a:p>
        </p:txBody>
      </p:sp>
      <p:sp>
        <p:nvSpPr>
          <p:cNvPr id="17" name="직사각형 16">
            <a:extLst>
              <a:ext uri="{FF2B5EF4-FFF2-40B4-BE49-F238E27FC236}">
                <a16:creationId xmlns:a16="http://schemas.microsoft.com/office/drawing/2014/main" id="{CF52EB5C-D8B2-477A-B174-B8AFAA9B9BFA}"/>
              </a:ext>
            </a:extLst>
          </p:cNvPr>
          <p:cNvSpPr/>
          <p:nvPr/>
        </p:nvSpPr>
        <p:spPr>
          <a:xfrm>
            <a:off x="2037760" y="4534250"/>
            <a:ext cx="3750643" cy="13002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500" b="1" dirty="0">
                <a:solidFill>
                  <a:schemeClr val="tx1"/>
                </a:solidFill>
              </a:rPr>
              <a:t>Delivery</a:t>
            </a:r>
          </a:p>
          <a:p>
            <a:pPr algn="ctr"/>
            <a:endParaRPr lang="en-US" altLang="ko-KR" sz="1500" dirty="0">
              <a:solidFill>
                <a:schemeClr val="tx1"/>
              </a:solidFill>
            </a:endParaRPr>
          </a:p>
          <a:p>
            <a:pPr algn="ctr"/>
            <a:r>
              <a:rPr lang="en-US" altLang="ko-KR" sz="1500" dirty="0">
                <a:solidFill>
                  <a:schemeClr val="tx1"/>
                </a:solidFill>
              </a:rPr>
              <a:t>Reduced local delivery costs and time</a:t>
            </a:r>
          </a:p>
          <a:p>
            <a:pPr algn="ctr"/>
            <a:r>
              <a:rPr lang="en-US" altLang="ko-KR" sz="1500" dirty="0">
                <a:solidFill>
                  <a:schemeClr val="tx1"/>
                </a:solidFill>
              </a:rPr>
              <a:t>View and monitor delivery status</a:t>
            </a:r>
          </a:p>
          <a:p>
            <a:pPr algn="ctr"/>
            <a:r>
              <a:rPr lang="en-US" altLang="ko-KR" sz="1500" dirty="0">
                <a:solidFill>
                  <a:schemeClr val="tx1"/>
                </a:solidFill>
              </a:rPr>
              <a:t>Delivery processing within 24 hours (Working day basis)</a:t>
            </a:r>
            <a:endParaRPr lang="ko-KR" altLang="en-US" sz="1500" dirty="0">
              <a:solidFill>
                <a:schemeClr val="tx1"/>
              </a:solidFill>
            </a:endParaRPr>
          </a:p>
        </p:txBody>
      </p:sp>
      <p:sp>
        <p:nvSpPr>
          <p:cNvPr id="18" name="TextBox 17">
            <a:extLst>
              <a:ext uri="{FF2B5EF4-FFF2-40B4-BE49-F238E27FC236}">
                <a16:creationId xmlns:a16="http://schemas.microsoft.com/office/drawing/2014/main" id="{6513651E-8705-4791-8F3B-A3ECAF24DE08}"/>
              </a:ext>
            </a:extLst>
          </p:cNvPr>
          <p:cNvSpPr txBox="1"/>
          <p:nvPr/>
        </p:nvSpPr>
        <p:spPr>
          <a:xfrm>
            <a:off x="5114001" y="419234"/>
            <a:ext cx="2906821" cy="369332"/>
          </a:xfrm>
          <a:prstGeom prst="rect">
            <a:avLst/>
          </a:prstGeom>
          <a:noFill/>
        </p:spPr>
        <p:txBody>
          <a:bodyPr wrap="none" rtlCol="0">
            <a:spAutoFit/>
          </a:bodyPr>
          <a:lstStyle/>
          <a:p>
            <a:r>
              <a:rPr lang="en-US" altLang="ko-KR" dirty="0"/>
              <a:t>Key Services and Features</a:t>
            </a:r>
            <a:endParaRPr lang="ko-KR" altLang="en-US" dirty="0"/>
          </a:p>
        </p:txBody>
      </p:sp>
      <p:sp>
        <p:nvSpPr>
          <p:cNvPr id="2" name="타원 1"/>
          <p:cNvSpPr/>
          <p:nvPr/>
        </p:nvSpPr>
        <p:spPr>
          <a:xfrm>
            <a:off x="4965519" y="2133600"/>
            <a:ext cx="2102546" cy="22159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직사각형 18"/>
          <p:cNvSpPr/>
          <p:nvPr/>
        </p:nvSpPr>
        <p:spPr>
          <a:xfrm>
            <a:off x="-8078" y="420129"/>
            <a:ext cx="1062681" cy="6590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07</a:t>
            </a:r>
            <a:endParaRPr lang="ko-KR" altLang="en-US" dirty="0"/>
          </a:p>
        </p:txBody>
      </p:sp>
    </p:spTree>
    <p:extLst>
      <p:ext uri="{BB962C8B-B14F-4D97-AF65-F5344CB8AC3E}">
        <p14:creationId xmlns:p14="http://schemas.microsoft.com/office/powerpoint/2010/main" val="3892986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E40A7582-A1B0-4B49-A7DB-09FA97F93DE7}"/>
              </a:ext>
            </a:extLst>
          </p:cNvPr>
          <p:cNvSpPr/>
          <p:nvPr/>
        </p:nvSpPr>
        <p:spPr>
          <a:xfrm>
            <a:off x="1967345" y="443345"/>
            <a:ext cx="8118764" cy="4211782"/>
          </a:xfrm>
          <a:prstGeom prst="rect">
            <a:avLst/>
          </a:prstGeom>
          <a:noFill/>
          <a:ln>
            <a:noFill/>
          </a:ln>
          <a:effectLst>
            <a:outerShdw blurRad="50800" dist="50800" dir="54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rPr>
              <a:t>Step into International horizon,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rPr>
              <a:t>Alongside global fulfillment</a:t>
            </a:r>
          </a:p>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altLang="ko-KR" sz="4000" b="1"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rPr>
              <a:t>Sell your products quickly and safely</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rPr>
              <a:t>with fulfillment service of local logistics center.</a:t>
            </a:r>
            <a:endParaRPr kumimoji="0" lang="ko-KR" altLang="en-US" sz="1800" b="1"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3" name="직사각형 2">
            <a:extLst>
              <a:ext uri="{FF2B5EF4-FFF2-40B4-BE49-F238E27FC236}">
                <a16:creationId xmlns:a16="http://schemas.microsoft.com/office/drawing/2014/main" id="{50CA06A9-D9CF-4972-AE0F-E34BE13ECF93}"/>
              </a:ext>
            </a:extLst>
          </p:cNvPr>
          <p:cNvSpPr/>
          <p:nvPr/>
        </p:nvSpPr>
        <p:spPr>
          <a:xfrm>
            <a:off x="0" y="2840854"/>
            <a:ext cx="736847" cy="372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rPr>
              <a:t>1-1</a:t>
            </a:r>
            <a:endParaRPr kumimoji="0" lang="ko-KR" altLang="en-US" sz="1800" b="0"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3535716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a:extLst>
              <a:ext uri="{FF2B5EF4-FFF2-40B4-BE49-F238E27FC236}">
                <a16:creationId xmlns:a16="http://schemas.microsoft.com/office/drawing/2014/main" id="{94DEA45A-9F19-458B-8790-2F93C945C3C6}"/>
              </a:ext>
            </a:extLst>
          </p:cNvPr>
          <p:cNvPicPr>
            <a:picLocks noChangeAspect="1"/>
          </p:cNvPicPr>
          <p:nvPr/>
        </p:nvPicPr>
        <p:blipFill>
          <a:blip r:embed="rId2"/>
          <a:stretch>
            <a:fillRect/>
          </a:stretch>
        </p:blipFill>
        <p:spPr>
          <a:xfrm>
            <a:off x="0" y="694764"/>
            <a:ext cx="12192000" cy="5468471"/>
          </a:xfrm>
          <a:prstGeom prst="rect">
            <a:avLst/>
          </a:prstGeom>
        </p:spPr>
      </p:pic>
      <p:cxnSp>
        <p:nvCxnSpPr>
          <p:cNvPr id="4" name="직선 연결선 3"/>
          <p:cNvCxnSpPr/>
          <p:nvPr/>
        </p:nvCxnSpPr>
        <p:spPr>
          <a:xfrm flipH="1">
            <a:off x="288324" y="848497"/>
            <a:ext cx="5222790" cy="4440195"/>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직선 연결선 5"/>
          <p:cNvCxnSpPr/>
          <p:nvPr/>
        </p:nvCxnSpPr>
        <p:spPr>
          <a:xfrm>
            <a:off x="1944130" y="1828800"/>
            <a:ext cx="2454875" cy="2125362"/>
          </a:xfrm>
          <a:prstGeom prst="line">
            <a:avLst/>
          </a:prstGeom>
        </p:spPr>
        <p:style>
          <a:lnRef idx="1">
            <a:schemeClr val="accent1"/>
          </a:lnRef>
          <a:fillRef idx="0">
            <a:schemeClr val="accent1"/>
          </a:fillRef>
          <a:effectRef idx="0">
            <a:schemeClr val="accent1"/>
          </a:effectRef>
          <a:fontRef idx="minor">
            <a:schemeClr val="tx1"/>
          </a:fontRef>
        </p:style>
      </p:cxnSp>
      <p:sp>
        <p:nvSpPr>
          <p:cNvPr id="5" name="직사각형 4">
            <a:extLst>
              <a:ext uri="{FF2B5EF4-FFF2-40B4-BE49-F238E27FC236}">
                <a16:creationId xmlns:a16="http://schemas.microsoft.com/office/drawing/2014/main" id="{40A8BA06-D153-46C9-B9E5-A0194E915EC0}"/>
              </a:ext>
            </a:extLst>
          </p:cNvPr>
          <p:cNvSpPr/>
          <p:nvPr/>
        </p:nvSpPr>
        <p:spPr>
          <a:xfrm>
            <a:off x="-8078" y="420129"/>
            <a:ext cx="1062681" cy="6590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07</a:t>
            </a:r>
            <a:r>
              <a:rPr lang="ko-KR" altLang="en-US" dirty="0"/>
              <a:t>참고</a:t>
            </a:r>
          </a:p>
        </p:txBody>
      </p:sp>
    </p:spTree>
    <p:extLst>
      <p:ext uri="{BB962C8B-B14F-4D97-AF65-F5344CB8AC3E}">
        <p14:creationId xmlns:p14="http://schemas.microsoft.com/office/powerpoint/2010/main" val="1073101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6436B346-C42A-44E8-9A17-0C3ABE597BE1}"/>
              </a:ext>
            </a:extLst>
          </p:cNvPr>
          <p:cNvPicPr>
            <a:picLocks noChangeAspect="1"/>
          </p:cNvPicPr>
          <p:nvPr/>
        </p:nvPicPr>
        <p:blipFill>
          <a:blip r:embed="rId2"/>
          <a:stretch>
            <a:fillRect/>
          </a:stretch>
        </p:blipFill>
        <p:spPr>
          <a:xfrm>
            <a:off x="103177" y="0"/>
            <a:ext cx="11985646" cy="6858000"/>
          </a:xfrm>
          <a:prstGeom prst="rect">
            <a:avLst/>
          </a:prstGeom>
        </p:spPr>
      </p:pic>
      <p:cxnSp>
        <p:nvCxnSpPr>
          <p:cNvPr id="3" name="직선 연결선 2"/>
          <p:cNvCxnSpPr/>
          <p:nvPr/>
        </p:nvCxnSpPr>
        <p:spPr>
          <a:xfrm flipH="1">
            <a:off x="2158314" y="708454"/>
            <a:ext cx="2298356" cy="1458097"/>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직선 연결선 5"/>
          <p:cNvCxnSpPr/>
          <p:nvPr/>
        </p:nvCxnSpPr>
        <p:spPr>
          <a:xfrm>
            <a:off x="3307492" y="766119"/>
            <a:ext cx="902043" cy="1301578"/>
          </a:xfrm>
          <a:prstGeom prst="line">
            <a:avLst/>
          </a:prstGeom>
        </p:spPr>
        <p:style>
          <a:lnRef idx="1">
            <a:schemeClr val="accent1"/>
          </a:lnRef>
          <a:fillRef idx="0">
            <a:schemeClr val="accent1"/>
          </a:fillRef>
          <a:effectRef idx="0">
            <a:schemeClr val="accent1"/>
          </a:effectRef>
          <a:fontRef idx="minor">
            <a:schemeClr val="tx1"/>
          </a:fontRef>
        </p:style>
      </p:cxnSp>
      <p:sp>
        <p:nvSpPr>
          <p:cNvPr id="7" name="직사각형 6"/>
          <p:cNvSpPr/>
          <p:nvPr/>
        </p:nvSpPr>
        <p:spPr>
          <a:xfrm>
            <a:off x="-8078" y="420129"/>
            <a:ext cx="1062681" cy="6590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07</a:t>
            </a:r>
            <a:r>
              <a:rPr lang="ko-KR" altLang="en-US" dirty="0"/>
              <a:t>참고</a:t>
            </a:r>
          </a:p>
        </p:txBody>
      </p:sp>
    </p:spTree>
    <p:extLst>
      <p:ext uri="{BB962C8B-B14F-4D97-AF65-F5344CB8AC3E}">
        <p14:creationId xmlns:p14="http://schemas.microsoft.com/office/powerpoint/2010/main" val="1226899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72DE11-143F-408D-8BC5-9380031895FD}"/>
              </a:ext>
            </a:extLst>
          </p:cNvPr>
          <p:cNvSpPr txBox="1"/>
          <p:nvPr/>
        </p:nvSpPr>
        <p:spPr>
          <a:xfrm>
            <a:off x="4201090" y="629174"/>
            <a:ext cx="4659224" cy="584775"/>
          </a:xfrm>
          <a:prstGeom prst="rect">
            <a:avLst/>
          </a:prstGeom>
          <a:noFill/>
        </p:spPr>
        <p:txBody>
          <a:bodyPr wrap="none" rtlCol="0">
            <a:spAutoFit/>
          </a:bodyPr>
          <a:lstStyle/>
          <a:p>
            <a:r>
              <a:rPr lang="en-US" altLang="ko-KR" sz="3200"/>
              <a:t>Busk Fulfillment </a:t>
            </a:r>
            <a:r>
              <a:rPr lang="en-US" altLang="ko-KR" sz="3200" dirty="0"/>
              <a:t>Process</a:t>
            </a:r>
            <a:endParaRPr lang="ko-KR" altLang="en-US" sz="3200" dirty="0"/>
          </a:p>
        </p:txBody>
      </p:sp>
      <p:sp>
        <p:nvSpPr>
          <p:cNvPr id="5" name="사각형: 둥근 모서리 4">
            <a:extLst>
              <a:ext uri="{FF2B5EF4-FFF2-40B4-BE49-F238E27FC236}">
                <a16:creationId xmlns:a16="http://schemas.microsoft.com/office/drawing/2014/main" id="{AE7B9529-5229-40B8-A03E-8B5DB36B09D3}"/>
              </a:ext>
            </a:extLst>
          </p:cNvPr>
          <p:cNvSpPr/>
          <p:nvPr/>
        </p:nvSpPr>
        <p:spPr>
          <a:xfrm>
            <a:off x="520116" y="1716248"/>
            <a:ext cx="2004969" cy="22517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500" dirty="0">
                <a:solidFill>
                  <a:schemeClr val="tx1"/>
                </a:solidFill>
              </a:rPr>
              <a:t>1</a:t>
            </a:r>
          </a:p>
          <a:p>
            <a:pPr algn="ctr"/>
            <a:r>
              <a:rPr lang="en-US" altLang="ko-KR" sz="1500" dirty="0">
                <a:solidFill>
                  <a:schemeClr val="tx1"/>
                </a:solidFill>
              </a:rPr>
              <a:t>Selection of company</a:t>
            </a:r>
          </a:p>
          <a:p>
            <a:pPr algn="ctr"/>
            <a:endParaRPr lang="en-US" altLang="ko-KR" sz="1500" dirty="0">
              <a:solidFill>
                <a:schemeClr val="tx1"/>
              </a:solidFill>
            </a:endParaRPr>
          </a:p>
          <a:p>
            <a:pPr algn="ctr"/>
            <a:r>
              <a:rPr lang="en-US" altLang="ko-KR" sz="1000" dirty="0">
                <a:solidFill>
                  <a:schemeClr val="tx1"/>
                </a:solidFill>
              </a:rPr>
              <a:t>Multi-national company</a:t>
            </a:r>
          </a:p>
          <a:p>
            <a:pPr algn="ctr"/>
            <a:r>
              <a:rPr lang="en-US" altLang="ko-KR" sz="900" dirty="0">
                <a:solidFill>
                  <a:schemeClr val="tx1"/>
                </a:solidFill>
              </a:rPr>
              <a:t>Companies for each condition</a:t>
            </a:r>
            <a:endParaRPr lang="en-US" altLang="ko-KR" sz="1000" dirty="0">
              <a:solidFill>
                <a:schemeClr val="tx1"/>
              </a:solidFill>
            </a:endParaRPr>
          </a:p>
          <a:p>
            <a:pPr algn="ctr"/>
            <a:r>
              <a:rPr lang="en-US" altLang="ko-KR" sz="900" dirty="0">
                <a:solidFill>
                  <a:schemeClr val="tx1"/>
                </a:solidFill>
              </a:rPr>
              <a:t>View information and sorting</a:t>
            </a:r>
            <a:endParaRPr lang="ko-KR" altLang="en-US" sz="900" dirty="0">
              <a:solidFill>
                <a:schemeClr val="tx1"/>
              </a:solidFill>
            </a:endParaRPr>
          </a:p>
        </p:txBody>
      </p:sp>
      <p:sp>
        <p:nvSpPr>
          <p:cNvPr id="6" name="사각형: 둥근 모서리 5">
            <a:extLst>
              <a:ext uri="{FF2B5EF4-FFF2-40B4-BE49-F238E27FC236}">
                <a16:creationId xmlns:a16="http://schemas.microsoft.com/office/drawing/2014/main" id="{AB0C1674-148A-4418-BC53-F0E3111FA819}"/>
              </a:ext>
            </a:extLst>
          </p:cNvPr>
          <p:cNvSpPr/>
          <p:nvPr/>
        </p:nvSpPr>
        <p:spPr>
          <a:xfrm>
            <a:off x="9345335" y="1716246"/>
            <a:ext cx="2617365" cy="22517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500" dirty="0">
                <a:solidFill>
                  <a:schemeClr val="tx1"/>
                </a:solidFill>
              </a:rPr>
              <a:t>5</a:t>
            </a:r>
          </a:p>
          <a:p>
            <a:pPr algn="ctr"/>
            <a:r>
              <a:rPr lang="en-US" altLang="ko-KR" sz="1500" dirty="0">
                <a:solidFill>
                  <a:schemeClr val="tx1"/>
                </a:solidFill>
              </a:rPr>
              <a:t>Storage</a:t>
            </a:r>
          </a:p>
          <a:p>
            <a:pPr algn="ctr"/>
            <a:endParaRPr lang="en-US" altLang="ko-KR" sz="1500" dirty="0">
              <a:solidFill>
                <a:schemeClr val="tx1"/>
              </a:solidFill>
            </a:endParaRPr>
          </a:p>
          <a:p>
            <a:pPr algn="ctr"/>
            <a:r>
              <a:rPr lang="en-US" altLang="ko-KR" sz="800" dirty="0">
                <a:solidFill>
                  <a:schemeClr val="tx1"/>
                </a:solidFill>
              </a:rPr>
              <a:t>Classification and storage of arriving product</a:t>
            </a:r>
          </a:p>
          <a:p>
            <a:pPr algn="ctr"/>
            <a:r>
              <a:rPr lang="en-US" altLang="ko-KR" sz="800" dirty="0">
                <a:solidFill>
                  <a:schemeClr val="tx1"/>
                </a:solidFill>
              </a:rPr>
              <a:t>Check basement cost by actual weight and size</a:t>
            </a:r>
            <a:endParaRPr lang="ko-KR" altLang="en-US" sz="800" dirty="0">
              <a:solidFill>
                <a:schemeClr val="tx1"/>
              </a:solidFill>
            </a:endParaRPr>
          </a:p>
        </p:txBody>
      </p:sp>
      <p:sp>
        <p:nvSpPr>
          <p:cNvPr id="7" name="사각형: 둥근 모서리 6">
            <a:extLst>
              <a:ext uri="{FF2B5EF4-FFF2-40B4-BE49-F238E27FC236}">
                <a16:creationId xmlns:a16="http://schemas.microsoft.com/office/drawing/2014/main" id="{FCF840BB-9C66-4A41-B63A-1EFF1818BBEF}"/>
              </a:ext>
            </a:extLst>
          </p:cNvPr>
          <p:cNvSpPr/>
          <p:nvPr/>
        </p:nvSpPr>
        <p:spPr>
          <a:xfrm>
            <a:off x="9829581" y="4342342"/>
            <a:ext cx="2004969" cy="22517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500" dirty="0">
                <a:solidFill>
                  <a:schemeClr val="tx1"/>
                </a:solidFill>
              </a:rPr>
              <a:t>10</a:t>
            </a:r>
          </a:p>
          <a:p>
            <a:pPr algn="ctr"/>
            <a:r>
              <a:rPr lang="en-US" altLang="ko-KR" sz="1500" dirty="0">
                <a:solidFill>
                  <a:schemeClr val="tx1"/>
                </a:solidFill>
              </a:rPr>
              <a:t>Payment Bill</a:t>
            </a:r>
          </a:p>
          <a:p>
            <a:pPr algn="ctr"/>
            <a:endParaRPr lang="en-US" altLang="ko-KR" sz="1500" dirty="0">
              <a:solidFill>
                <a:schemeClr val="tx1"/>
              </a:solidFill>
            </a:endParaRPr>
          </a:p>
          <a:p>
            <a:pPr algn="ctr"/>
            <a:r>
              <a:rPr lang="en-US" altLang="ko-KR" sz="1100" dirty="0">
                <a:solidFill>
                  <a:schemeClr val="tx1"/>
                </a:solidFill>
              </a:rPr>
              <a:t>Confirm details of usage</a:t>
            </a:r>
          </a:p>
          <a:p>
            <a:pPr algn="ctr"/>
            <a:r>
              <a:rPr lang="en-US" altLang="ko-KR" sz="1100" dirty="0">
                <a:solidFill>
                  <a:schemeClr val="tx1"/>
                </a:solidFill>
              </a:rPr>
              <a:t>Monthly invoicing</a:t>
            </a:r>
          </a:p>
          <a:p>
            <a:pPr algn="ctr"/>
            <a:r>
              <a:rPr lang="en-US" altLang="ko-KR" sz="1100" dirty="0">
                <a:solidFill>
                  <a:schemeClr val="tx1"/>
                </a:solidFill>
              </a:rPr>
              <a:t>payment</a:t>
            </a:r>
          </a:p>
        </p:txBody>
      </p:sp>
      <p:sp>
        <p:nvSpPr>
          <p:cNvPr id="8" name="사각형: 둥근 모서리 7">
            <a:extLst>
              <a:ext uri="{FF2B5EF4-FFF2-40B4-BE49-F238E27FC236}">
                <a16:creationId xmlns:a16="http://schemas.microsoft.com/office/drawing/2014/main" id="{F4396B7F-4513-4D23-98BB-49853F7BAF54}"/>
              </a:ext>
            </a:extLst>
          </p:cNvPr>
          <p:cNvSpPr/>
          <p:nvPr/>
        </p:nvSpPr>
        <p:spPr>
          <a:xfrm>
            <a:off x="7625368" y="4342343"/>
            <a:ext cx="2152215" cy="22517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500" dirty="0">
                <a:solidFill>
                  <a:schemeClr val="tx1"/>
                </a:solidFill>
              </a:rPr>
              <a:t>9</a:t>
            </a:r>
          </a:p>
          <a:p>
            <a:pPr algn="ctr"/>
            <a:r>
              <a:rPr lang="en-US" altLang="ko-KR" sz="1500" dirty="0">
                <a:solidFill>
                  <a:schemeClr val="tx1"/>
                </a:solidFill>
              </a:rPr>
              <a:t>Returns and exchanges</a:t>
            </a:r>
          </a:p>
          <a:p>
            <a:pPr algn="ctr"/>
            <a:endParaRPr lang="en-US" altLang="ko-KR" sz="1500" dirty="0">
              <a:solidFill>
                <a:schemeClr val="tx1"/>
              </a:solidFill>
            </a:endParaRPr>
          </a:p>
          <a:p>
            <a:pPr algn="ctr"/>
            <a:r>
              <a:rPr lang="en-US" altLang="ko-KR" sz="800" dirty="0">
                <a:solidFill>
                  <a:schemeClr val="tx1"/>
                </a:solidFill>
              </a:rPr>
              <a:t>Receive return product</a:t>
            </a:r>
          </a:p>
          <a:p>
            <a:pPr algn="ctr"/>
            <a:r>
              <a:rPr lang="en-US" altLang="ko-KR" sz="800" dirty="0">
                <a:solidFill>
                  <a:schemeClr val="tx1"/>
                </a:solidFill>
              </a:rPr>
              <a:t>Share product condition information</a:t>
            </a:r>
          </a:p>
          <a:p>
            <a:pPr algn="ctr"/>
            <a:r>
              <a:rPr lang="en-US" altLang="ko-KR" sz="800" dirty="0">
                <a:solidFill>
                  <a:schemeClr val="tx1"/>
                </a:solidFill>
              </a:rPr>
              <a:t>Re-storage or Return or Disposal</a:t>
            </a:r>
            <a:endParaRPr lang="ko-KR" altLang="en-US" sz="800" dirty="0">
              <a:solidFill>
                <a:schemeClr val="tx1"/>
              </a:solidFill>
            </a:endParaRPr>
          </a:p>
        </p:txBody>
      </p:sp>
      <p:sp>
        <p:nvSpPr>
          <p:cNvPr id="9" name="사각형: 둥근 모서리 8">
            <a:extLst>
              <a:ext uri="{FF2B5EF4-FFF2-40B4-BE49-F238E27FC236}">
                <a16:creationId xmlns:a16="http://schemas.microsoft.com/office/drawing/2014/main" id="{CC5DCA66-7E72-4BBD-9FC4-729C8528BE09}"/>
              </a:ext>
            </a:extLst>
          </p:cNvPr>
          <p:cNvSpPr/>
          <p:nvPr/>
        </p:nvSpPr>
        <p:spPr>
          <a:xfrm>
            <a:off x="5387010" y="4351090"/>
            <a:ext cx="2152215" cy="22517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500" dirty="0">
                <a:solidFill>
                  <a:schemeClr val="tx1"/>
                </a:solidFill>
              </a:rPr>
              <a:t>8</a:t>
            </a:r>
          </a:p>
          <a:p>
            <a:pPr algn="ctr"/>
            <a:r>
              <a:rPr lang="en-US" altLang="ko-KR" sz="1500" dirty="0">
                <a:solidFill>
                  <a:schemeClr val="tx1"/>
                </a:solidFill>
              </a:rPr>
              <a:t>Check </a:t>
            </a:r>
            <a:r>
              <a:rPr lang="en-US" altLang="ko-KR" sz="1600" dirty="0">
                <a:solidFill>
                  <a:schemeClr val="tx1"/>
                </a:solidFill>
              </a:rPr>
              <a:t>delivery</a:t>
            </a:r>
          </a:p>
          <a:p>
            <a:pPr algn="ctr"/>
            <a:r>
              <a:rPr lang="en-US" altLang="ko-KR" sz="1500" dirty="0">
                <a:solidFill>
                  <a:schemeClr val="tx1"/>
                </a:solidFill>
              </a:rPr>
              <a:t> information</a:t>
            </a:r>
          </a:p>
          <a:p>
            <a:pPr algn="ctr"/>
            <a:endParaRPr lang="en-US" altLang="ko-KR" sz="1500" dirty="0">
              <a:solidFill>
                <a:schemeClr val="tx1"/>
              </a:solidFill>
            </a:endParaRPr>
          </a:p>
          <a:p>
            <a:pPr algn="ctr"/>
            <a:r>
              <a:rPr lang="en-US" altLang="ko-KR" sz="800" dirty="0">
                <a:solidFill>
                  <a:schemeClr val="tx1"/>
                </a:solidFill>
              </a:rPr>
              <a:t>Check transporter information</a:t>
            </a:r>
          </a:p>
          <a:p>
            <a:pPr algn="ctr"/>
            <a:r>
              <a:rPr lang="en-US" altLang="ko-KR" sz="800" dirty="0">
                <a:solidFill>
                  <a:schemeClr val="tx1"/>
                </a:solidFill>
              </a:rPr>
              <a:t>Check tracking Status</a:t>
            </a:r>
          </a:p>
          <a:p>
            <a:pPr algn="ctr"/>
            <a:r>
              <a:rPr lang="en-US" altLang="ko-KR" sz="800" dirty="0">
                <a:solidFill>
                  <a:schemeClr val="tx1"/>
                </a:solidFill>
              </a:rPr>
              <a:t>Arrival confirmation</a:t>
            </a:r>
            <a:endParaRPr lang="ko-KR" altLang="en-US" sz="800" dirty="0">
              <a:solidFill>
                <a:schemeClr val="tx1"/>
              </a:solidFill>
            </a:endParaRPr>
          </a:p>
        </p:txBody>
      </p:sp>
      <p:sp>
        <p:nvSpPr>
          <p:cNvPr id="10" name="사각형: 둥근 모서리 9">
            <a:extLst>
              <a:ext uri="{FF2B5EF4-FFF2-40B4-BE49-F238E27FC236}">
                <a16:creationId xmlns:a16="http://schemas.microsoft.com/office/drawing/2014/main" id="{5960F55C-C167-41DD-BA40-B91ABB15683C}"/>
              </a:ext>
            </a:extLst>
          </p:cNvPr>
          <p:cNvSpPr/>
          <p:nvPr/>
        </p:nvSpPr>
        <p:spPr>
          <a:xfrm>
            <a:off x="3054312" y="4342344"/>
            <a:ext cx="2246810" cy="22517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500" dirty="0">
                <a:solidFill>
                  <a:schemeClr val="tx1"/>
                </a:solidFill>
              </a:rPr>
              <a:t>7</a:t>
            </a:r>
          </a:p>
          <a:p>
            <a:pPr algn="ctr"/>
            <a:r>
              <a:rPr lang="en-US" altLang="ko-KR" sz="1500" dirty="0">
                <a:solidFill>
                  <a:schemeClr val="tx1"/>
                </a:solidFill>
              </a:rPr>
              <a:t>Packaging and </a:t>
            </a:r>
            <a:r>
              <a:rPr lang="en-US" altLang="ko-KR" sz="1600" dirty="0">
                <a:solidFill>
                  <a:schemeClr val="tx1"/>
                </a:solidFill>
              </a:rPr>
              <a:t>Delivery</a:t>
            </a:r>
            <a:endParaRPr lang="en-US" altLang="ko-KR" sz="1500" dirty="0">
              <a:solidFill>
                <a:schemeClr val="tx1"/>
              </a:solidFill>
            </a:endParaRPr>
          </a:p>
          <a:p>
            <a:pPr algn="ctr"/>
            <a:endParaRPr lang="en-US" altLang="ko-KR" sz="1500" dirty="0">
              <a:solidFill>
                <a:schemeClr val="tx1"/>
              </a:solidFill>
            </a:endParaRPr>
          </a:p>
          <a:p>
            <a:pPr algn="ctr"/>
            <a:r>
              <a:rPr lang="en-US" altLang="ko-KR" sz="900" dirty="0">
                <a:solidFill>
                  <a:schemeClr val="tx1"/>
                </a:solidFill>
              </a:rPr>
              <a:t>Individual packaging by order</a:t>
            </a:r>
          </a:p>
          <a:p>
            <a:pPr algn="ctr"/>
            <a:r>
              <a:rPr lang="en-US" altLang="ko-KR" sz="900" dirty="0">
                <a:solidFill>
                  <a:schemeClr val="tx1"/>
                </a:solidFill>
              </a:rPr>
              <a:t>Issue tracking invoice</a:t>
            </a:r>
          </a:p>
          <a:p>
            <a:pPr algn="ctr"/>
            <a:r>
              <a:rPr lang="en-US" altLang="ko-KR" sz="900" dirty="0">
                <a:solidFill>
                  <a:schemeClr val="tx1"/>
                </a:solidFill>
              </a:rPr>
              <a:t>Delivery</a:t>
            </a:r>
          </a:p>
          <a:p>
            <a:pPr algn="ctr"/>
            <a:r>
              <a:rPr lang="en-US" altLang="ko-KR" sz="900" dirty="0">
                <a:solidFill>
                  <a:schemeClr val="tx1"/>
                </a:solidFill>
              </a:rPr>
              <a:t>Forward information of delivery</a:t>
            </a:r>
            <a:endParaRPr lang="ko-KR" altLang="en-US" sz="900" dirty="0">
              <a:solidFill>
                <a:schemeClr val="tx1"/>
              </a:solidFill>
            </a:endParaRPr>
          </a:p>
        </p:txBody>
      </p:sp>
      <p:sp>
        <p:nvSpPr>
          <p:cNvPr id="11" name="사각형: 둥근 모서리 10">
            <a:extLst>
              <a:ext uri="{FF2B5EF4-FFF2-40B4-BE49-F238E27FC236}">
                <a16:creationId xmlns:a16="http://schemas.microsoft.com/office/drawing/2014/main" id="{07D36CFA-3CE7-48C2-A192-9353A74280DB}"/>
              </a:ext>
            </a:extLst>
          </p:cNvPr>
          <p:cNvSpPr/>
          <p:nvPr/>
        </p:nvSpPr>
        <p:spPr>
          <a:xfrm>
            <a:off x="7183974" y="1716246"/>
            <a:ext cx="2004969" cy="22517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500" dirty="0">
                <a:solidFill>
                  <a:schemeClr val="tx1"/>
                </a:solidFill>
              </a:rPr>
              <a:t>4</a:t>
            </a:r>
          </a:p>
          <a:p>
            <a:pPr algn="ctr"/>
            <a:r>
              <a:rPr lang="en-US" altLang="ko-KR" sz="1500" dirty="0">
                <a:solidFill>
                  <a:schemeClr val="tx1"/>
                </a:solidFill>
              </a:rPr>
              <a:t>Confirm arrival and warehousing</a:t>
            </a:r>
          </a:p>
          <a:p>
            <a:pPr algn="ctr"/>
            <a:endParaRPr lang="en-US" altLang="ko-KR" sz="1500" dirty="0">
              <a:solidFill>
                <a:schemeClr val="tx1"/>
              </a:solidFill>
            </a:endParaRPr>
          </a:p>
          <a:p>
            <a:pPr algn="ctr"/>
            <a:r>
              <a:rPr lang="en-US" altLang="ko-KR" sz="900" dirty="0">
                <a:solidFill>
                  <a:schemeClr val="tx1"/>
                </a:solidFill>
              </a:rPr>
              <a:t>Return goods receipt</a:t>
            </a:r>
          </a:p>
          <a:p>
            <a:pPr algn="ctr"/>
            <a:r>
              <a:rPr lang="en-US" altLang="ko-KR" sz="900" dirty="0">
                <a:solidFill>
                  <a:schemeClr val="tx1"/>
                </a:solidFill>
              </a:rPr>
              <a:t>Quantity inspection</a:t>
            </a:r>
          </a:p>
          <a:p>
            <a:pPr algn="ctr"/>
            <a:r>
              <a:rPr lang="en-US" altLang="ko-KR" sz="900" dirty="0">
                <a:solidFill>
                  <a:schemeClr val="tx1"/>
                </a:solidFill>
              </a:rPr>
              <a:t>Check product size and weight</a:t>
            </a:r>
          </a:p>
          <a:p>
            <a:pPr algn="ctr"/>
            <a:r>
              <a:rPr lang="en-US" altLang="ko-KR" sz="900" dirty="0">
                <a:solidFill>
                  <a:schemeClr val="tx1"/>
                </a:solidFill>
              </a:rPr>
              <a:t>Reaffirmation of mutual results</a:t>
            </a:r>
          </a:p>
        </p:txBody>
      </p:sp>
      <p:sp>
        <p:nvSpPr>
          <p:cNvPr id="12" name="사각형: 둥근 모서리 11">
            <a:extLst>
              <a:ext uri="{FF2B5EF4-FFF2-40B4-BE49-F238E27FC236}">
                <a16:creationId xmlns:a16="http://schemas.microsoft.com/office/drawing/2014/main" id="{3124C11F-59E7-4773-BDAB-B1C25CD69753}"/>
              </a:ext>
            </a:extLst>
          </p:cNvPr>
          <p:cNvSpPr/>
          <p:nvPr/>
        </p:nvSpPr>
        <p:spPr>
          <a:xfrm>
            <a:off x="4962688" y="1716247"/>
            <a:ext cx="2004969" cy="22517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500" dirty="0">
                <a:solidFill>
                  <a:schemeClr val="tx1"/>
                </a:solidFill>
              </a:rPr>
              <a:t>3</a:t>
            </a:r>
          </a:p>
          <a:p>
            <a:pPr algn="ctr"/>
            <a:r>
              <a:rPr lang="en-US" altLang="ko-KR" sz="1500" dirty="0">
                <a:solidFill>
                  <a:schemeClr val="tx1"/>
                </a:solidFill>
              </a:rPr>
              <a:t>Logistics Shipping</a:t>
            </a:r>
          </a:p>
          <a:p>
            <a:pPr algn="ctr"/>
            <a:endParaRPr lang="en-US" altLang="ko-KR" sz="1500" dirty="0">
              <a:solidFill>
                <a:schemeClr val="tx1"/>
              </a:solidFill>
            </a:endParaRPr>
          </a:p>
          <a:p>
            <a:pPr algn="ctr"/>
            <a:r>
              <a:rPr lang="en-US" altLang="ko-KR" sz="750" dirty="0">
                <a:solidFill>
                  <a:schemeClr val="tx1"/>
                </a:solidFill>
              </a:rPr>
              <a:t>Send shipping product information</a:t>
            </a:r>
          </a:p>
          <a:p>
            <a:pPr algn="ctr"/>
            <a:r>
              <a:rPr lang="en-US" altLang="ko-KR" sz="800" dirty="0">
                <a:solidFill>
                  <a:schemeClr val="tx1"/>
                </a:solidFill>
              </a:rPr>
              <a:t>Logistics shipping condition check</a:t>
            </a:r>
          </a:p>
          <a:p>
            <a:pPr algn="ctr"/>
            <a:r>
              <a:rPr lang="en-US" altLang="ko-KR" sz="800" dirty="0">
                <a:solidFill>
                  <a:schemeClr val="tx1"/>
                </a:solidFill>
              </a:rPr>
              <a:t>Sea or air shipments</a:t>
            </a:r>
          </a:p>
          <a:p>
            <a:pPr algn="ctr"/>
            <a:r>
              <a:rPr lang="en-US" altLang="ko-KR" sz="800" dirty="0">
                <a:solidFill>
                  <a:schemeClr val="tx1"/>
                </a:solidFill>
              </a:rPr>
              <a:t>Forward shipping information</a:t>
            </a:r>
          </a:p>
        </p:txBody>
      </p:sp>
      <p:sp>
        <p:nvSpPr>
          <p:cNvPr id="13" name="사각형: 둥근 모서리 12">
            <a:extLst>
              <a:ext uri="{FF2B5EF4-FFF2-40B4-BE49-F238E27FC236}">
                <a16:creationId xmlns:a16="http://schemas.microsoft.com/office/drawing/2014/main" id="{87DCC139-3119-4F16-8E6E-E52E1E5ADDF9}"/>
              </a:ext>
            </a:extLst>
          </p:cNvPr>
          <p:cNvSpPr/>
          <p:nvPr/>
        </p:nvSpPr>
        <p:spPr>
          <a:xfrm>
            <a:off x="2741402" y="1716247"/>
            <a:ext cx="2004969" cy="22517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500" dirty="0">
                <a:solidFill>
                  <a:schemeClr val="tx1"/>
                </a:solidFill>
              </a:rPr>
              <a:t>2</a:t>
            </a:r>
          </a:p>
          <a:p>
            <a:pPr algn="ctr"/>
            <a:r>
              <a:rPr lang="en-US" altLang="ko-KR" sz="1500" dirty="0">
                <a:solidFill>
                  <a:schemeClr val="tx1"/>
                </a:solidFill>
              </a:rPr>
              <a:t>Request quotation and contract</a:t>
            </a:r>
          </a:p>
          <a:p>
            <a:pPr algn="ctr"/>
            <a:endParaRPr lang="en-US" altLang="ko-KR" sz="1500" dirty="0">
              <a:solidFill>
                <a:schemeClr val="tx1"/>
              </a:solidFill>
            </a:endParaRPr>
          </a:p>
          <a:p>
            <a:pPr algn="ctr"/>
            <a:r>
              <a:rPr lang="en-US" altLang="ko-KR" sz="800" dirty="0">
                <a:solidFill>
                  <a:schemeClr val="tx1"/>
                </a:solidFill>
              </a:rPr>
              <a:t>Send product information</a:t>
            </a:r>
          </a:p>
          <a:p>
            <a:pPr algn="ctr"/>
            <a:r>
              <a:rPr lang="en-US" altLang="ko-KR" sz="800" dirty="0">
                <a:solidFill>
                  <a:schemeClr val="tx1"/>
                </a:solidFill>
              </a:rPr>
              <a:t>Quantity, size, specification, etc.</a:t>
            </a:r>
          </a:p>
          <a:p>
            <a:pPr algn="ctr"/>
            <a:r>
              <a:rPr lang="en-US" altLang="ko-KR" sz="800" dirty="0">
                <a:solidFill>
                  <a:schemeClr val="tx1"/>
                </a:solidFill>
              </a:rPr>
              <a:t>Check the quotation</a:t>
            </a:r>
          </a:p>
          <a:p>
            <a:pPr algn="ctr"/>
            <a:r>
              <a:rPr lang="en-US" altLang="ko-KR" sz="800" dirty="0">
                <a:solidFill>
                  <a:schemeClr val="tx1"/>
                </a:solidFill>
              </a:rPr>
              <a:t>contract</a:t>
            </a:r>
            <a:endParaRPr lang="ko-KR" altLang="en-US" sz="1500" dirty="0">
              <a:solidFill>
                <a:schemeClr val="tx1"/>
              </a:solidFill>
            </a:endParaRPr>
          </a:p>
        </p:txBody>
      </p:sp>
      <p:sp>
        <p:nvSpPr>
          <p:cNvPr id="14" name="사각형: 둥근 모서리 13">
            <a:extLst>
              <a:ext uri="{FF2B5EF4-FFF2-40B4-BE49-F238E27FC236}">
                <a16:creationId xmlns:a16="http://schemas.microsoft.com/office/drawing/2014/main" id="{244080AC-2646-4675-AECF-8841665289CD}"/>
              </a:ext>
            </a:extLst>
          </p:cNvPr>
          <p:cNvSpPr/>
          <p:nvPr/>
        </p:nvSpPr>
        <p:spPr>
          <a:xfrm>
            <a:off x="520116" y="4351090"/>
            <a:ext cx="2429291" cy="22517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500" dirty="0">
                <a:solidFill>
                  <a:schemeClr val="tx1"/>
                </a:solidFill>
              </a:rPr>
              <a:t>6</a:t>
            </a:r>
          </a:p>
          <a:p>
            <a:pPr algn="ctr"/>
            <a:r>
              <a:rPr lang="en-US" altLang="ko-KR" sz="1500" dirty="0">
                <a:solidFill>
                  <a:schemeClr val="tx1"/>
                </a:solidFill>
              </a:rPr>
              <a:t>Delivery request</a:t>
            </a:r>
          </a:p>
          <a:p>
            <a:pPr algn="ctr"/>
            <a:endParaRPr lang="en-US" altLang="ko-KR" sz="1500" dirty="0">
              <a:solidFill>
                <a:schemeClr val="tx1"/>
              </a:solidFill>
            </a:endParaRPr>
          </a:p>
          <a:p>
            <a:pPr algn="ctr"/>
            <a:r>
              <a:rPr lang="en-US" altLang="ko-KR" sz="900" dirty="0">
                <a:solidFill>
                  <a:schemeClr val="tx1"/>
                </a:solidFill>
              </a:rPr>
              <a:t>Forward delivery Request Information</a:t>
            </a:r>
          </a:p>
          <a:p>
            <a:pPr algn="ctr"/>
            <a:r>
              <a:rPr lang="en-US" altLang="ko-KR" sz="900" dirty="0">
                <a:solidFill>
                  <a:schemeClr val="tx1"/>
                </a:solidFill>
              </a:rPr>
              <a:t>Select a delivery service</a:t>
            </a:r>
          </a:p>
          <a:p>
            <a:pPr algn="ctr"/>
            <a:r>
              <a:rPr lang="en-US" altLang="ko-KR" sz="900" dirty="0">
                <a:solidFill>
                  <a:schemeClr val="tx1"/>
                </a:solidFill>
              </a:rPr>
              <a:t>Delivery request</a:t>
            </a:r>
            <a:endParaRPr lang="ko-KR" altLang="en-US" sz="2000" dirty="0">
              <a:solidFill>
                <a:schemeClr val="tx1"/>
              </a:solidFill>
            </a:endParaRPr>
          </a:p>
        </p:txBody>
      </p:sp>
      <p:sp>
        <p:nvSpPr>
          <p:cNvPr id="15" name="직사각형 14"/>
          <p:cNvSpPr/>
          <p:nvPr/>
        </p:nvSpPr>
        <p:spPr>
          <a:xfrm>
            <a:off x="-8078" y="420129"/>
            <a:ext cx="1062681" cy="6590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08</a:t>
            </a:r>
            <a:endParaRPr lang="ko-KR" altLang="en-US" dirty="0"/>
          </a:p>
        </p:txBody>
      </p:sp>
    </p:spTree>
    <p:extLst>
      <p:ext uri="{BB962C8B-B14F-4D97-AF65-F5344CB8AC3E}">
        <p14:creationId xmlns:p14="http://schemas.microsoft.com/office/powerpoint/2010/main" val="2975593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D7BECCE9-5E5F-49DE-A1D6-79A937B5699E}"/>
              </a:ext>
            </a:extLst>
          </p:cNvPr>
          <p:cNvPicPr>
            <a:picLocks noChangeAspect="1"/>
          </p:cNvPicPr>
          <p:nvPr/>
        </p:nvPicPr>
        <p:blipFill>
          <a:blip r:embed="rId2"/>
          <a:stretch>
            <a:fillRect/>
          </a:stretch>
        </p:blipFill>
        <p:spPr>
          <a:xfrm>
            <a:off x="657465" y="0"/>
            <a:ext cx="10877069" cy="6858000"/>
          </a:xfrm>
          <a:prstGeom prst="rect">
            <a:avLst/>
          </a:prstGeom>
        </p:spPr>
      </p:pic>
      <p:sp>
        <p:nvSpPr>
          <p:cNvPr id="3" name="직사각형 2"/>
          <p:cNvSpPr/>
          <p:nvPr/>
        </p:nvSpPr>
        <p:spPr>
          <a:xfrm>
            <a:off x="-8078" y="420129"/>
            <a:ext cx="1062681" cy="6590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08</a:t>
            </a:r>
            <a:br>
              <a:rPr lang="en-US" altLang="ko-KR" dirty="0"/>
            </a:br>
            <a:r>
              <a:rPr lang="ko-KR" altLang="en-US" dirty="0"/>
              <a:t>참고</a:t>
            </a:r>
          </a:p>
        </p:txBody>
      </p:sp>
    </p:spTree>
    <p:extLst>
      <p:ext uri="{BB962C8B-B14F-4D97-AF65-F5344CB8AC3E}">
        <p14:creationId xmlns:p14="http://schemas.microsoft.com/office/powerpoint/2010/main" val="2937168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7F9036-1033-4C15-9314-1F056DB9F850}"/>
              </a:ext>
            </a:extLst>
          </p:cNvPr>
          <p:cNvSpPr txBox="1"/>
          <p:nvPr/>
        </p:nvSpPr>
        <p:spPr>
          <a:xfrm>
            <a:off x="5512852" y="883710"/>
            <a:ext cx="990977" cy="369332"/>
          </a:xfrm>
          <a:prstGeom prst="rect">
            <a:avLst/>
          </a:prstGeom>
          <a:noFill/>
        </p:spPr>
        <p:txBody>
          <a:bodyPr wrap="none" rtlCol="0">
            <a:spAutoFit/>
          </a:bodyPr>
          <a:lstStyle/>
          <a:p>
            <a:r>
              <a:rPr lang="en-US" altLang="ko-KR" dirty="0"/>
              <a:t>Sign up</a:t>
            </a:r>
            <a:endParaRPr lang="ko-KR" altLang="en-US" dirty="0"/>
          </a:p>
        </p:txBody>
      </p:sp>
      <p:sp>
        <p:nvSpPr>
          <p:cNvPr id="41" name="직사각형 40">
            <a:extLst>
              <a:ext uri="{FF2B5EF4-FFF2-40B4-BE49-F238E27FC236}">
                <a16:creationId xmlns:a16="http://schemas.microsoft.com/office/drawing/2014/main" id="{A7D8B1E9-666B-40BA-884F-3353500F4D4A}"/>
              </a:ext>
            </a:extLst>
          </p:cNvPr>
          <p:cNvSpPr/>
          <p:nvPr/>
        </p:nvSpPr>
        <p:spPr>
          <a:xfrm>
            <a:off x="5483702" y="1379025"/>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Select</a:t>
            </a:r>
            <a:endParaRPr lang="ko-KR" altLang="en-US" dirty="0"/>
          </a:p>
        </p:txBody>
      </p:sp>
      <p:sp>
        <p:nvSpPr>
          <p:cNvPr id="2" name="직사각형 1">
            <a:extLst>
              <a:ext uri="{FF2B5EF4-FFF2-40B4-BE49-F238E27FC236}">
                <a16:creationId xmlns:a16="http://schemas.microsoft.com/office/drawing/2014/main" id="{2675AC06-244B-42C4-B15F-D2BD314D8D35}"/>
              </a:ext>
            </a:extLst>
          </p:cNvPr>
          <p:cNvSpPr/>
          <p:nvPr/>
        </p:nvSpPr>
        <p:spPr>
          <a:xfrm>
            <a:off x="1963024" y="2037854"/>
            <a:ext cx="3549828" cy="36659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Service user</a:t>
            </a:r>
            <a:endParaRPr lang="ko-KR" altLang="en-US" dirty="0"/>
          </a:p>
        </p:txBody>
      </p:sp>
      <p:sp>
        <p:nvSpPr>
          <p:cNvPr id="42" name="직사각형 41">
            <a:extLst>
              <a:ext uri="{FF2B5EF4-FFF2-40B4-BE49-F238E27FC236}">
                <a16:creationId xmlns:a16="http://schemas.microsoft.com/office/drawing/2014/main" id="{4FC64FF6-958A-4747-AED2-EF4CBA7DF6D1}"/>
              </a:ext>
            </a:extLst>
          </p:cNvPr>
          <p:cNvSpPr/>
          <p:nvPr/>
        </p:nvSpPr>
        <p:spPr>
          <a:xfrm>
            <a:off x="6679148" y="2037854"/>
            <a:ext cx="3549828" cy="36659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Logistic service provider</a:t>
            </a:r>
            <a:endParaRPr lang="ko-KR" altLang="en-US" dirty="0"/>
          </a:p>
        </p:txBody>
      </p:sp>
      <p:sp>
        <p:nvSpPr>
          <p:cNvPr id="9" name="화살표: 오른쪽 8">
            <a:extLst>
              <a:ext uri="{FF2B5EF4-FFF2-40B4-BE49-F238E27FC236}">
                <a16:creationId xmlns:a16="http://schemas.microsoft.com/office/drawing/2014/main" id="{372FD90D-491A-49CD-B343-C3C2B688B200}"/>
              </a:ext>
            </a:extLst>
          </p:cNvPr>
          <p:cNvSpPr/>
          <p:nvPr/>
        </p:nvSpPr>
        <p:spPr>
          <a:xfrm>
            <a:off x="2358476" y="316056"/>
            <a:ext cx="553673" cy="2013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0" name="TextBox 9">
            <a:extLst>
              <a:ext uri="{FF2B5EF4-FFF2-40B4-BE49-F238E27FC236}">
                <a16:creationId xmlns:a16="http://schemas.microsoft.com/office/drawing/2014/main" id="{A9844E45-D4CF-4188-9F28-E820C810EE07}"/>
              </a:ext>
            </a:extLst>
          </p:cNvPr>
          <p:cNvSpPr txBox="1"/>
          <p:nvPr/>
        </p:nvSpPr>
        <p:spPr>
          <a:xfrm>
            <a:off x="1288413" y="299278"/>
            <a:ext cx="1172116" cy="246221"/>
          </a:xfrm>
          <a:prstGeom prst="rect">
            <a:avLst/>
          </a:prstGeom>
          <a:noFill/>
        </p:spPr>
        <p:txBody>
          <a:bodyPr wrap="none" rtlCol="0">
            <a:spAutoFit/>
          </a:bodyPr>
          <a:lstStyle/>
          <a:p>
            <a:r>
              <a:rPr lang="ko-KR" altLang="en-US" sz="1000" dirty="0"/>
              <a:t>로그인 이후 변경</a:t>
            </a:r>
          </a:p>
        </p:txBody>
      </p:sp>
      <p:sp>
        <p:nvSpPr>
          <p:cNvPr id="11" name="TextBox 10">
            <a:extLst>
              <a:ext uri="{FF2B5EF4-FFF2-40B4-BE49-F238E27FC236}">
                <a16:creationId xmlns:a16="http://schemas.microsoft.com/office/drawing/2014/main" id="{AAB6E4B4-A200-44C8-918C-98FC0361AE66}"/>
              </a:ext>
            </a:extLst>
          </p:cNvPr>
          <p:cNvSpPr txBox="1"/>
          <p:nvPr/>
        </p:nvSpPr>
        <p:spPr>
          <a:xfrm>
            <a:off x="3046370" y="194"/>
            <a:ext cx="3638381" cy="261610"/>
          </a:xfrm>
          <a:prstGeom prst="rect">
            <a:avLst/>
          </a:prstGeom>
          <a:noFill/>
        </p:spPr>
        <p:txBody>
          <a:bodyPr wrap="square" rtlCol="0">
            <a:spAutoFit/>
          </a:bodyPr>
          <a:lstStyle/>
          <a:p>
            <a:r>
              <a:rPr lang="en-US" altLang="ko-KR" sz="1100" dirty="0"/>
              <a:t>Sign up</a:t>
            </a:r>
            <a:r>
              <a:rPr lang="ko-KR" altLang="en-US" sz="1100" dirty="0"/>
              <a:t>       </a:t>
            </a:r>
            <a:r>
              <a:rPr lang="en-US" altLang="ko-KR" sz="1100" dirty="0"/>
              <a:t>Log in</a:t>
            </a:r>
            <a:r>
              <a:rPr lang="ko-KR" altLang="en-US" sz="1100" dirty="0"/>
              <a:t>     </a:t>
            </a:r>
            <a:r>
              <a:rPr lang="en-US" altLang="ko-KR" sz="1100" dirty="0"/>
              <a:t>Logistics hub</a:t>
            </a:r>
            <a:endParaRPr lang="ko-KR" altLang="en-US" sz="1100" dirty="0"/>
          </a:p>
        </p:txBody>
      </p:sp>
      <p:sp>
        <p:nvSpPr>
          <p:cNvPr id="12" name="TextBox 11">
            <a:extLst>
              <a:ext uri="{FF2B5EF4-FFF2-40B4-BE49-F238E27FC236}">
                <a16:creationId xmlns:a16="http://schemas.microsoft.com/office/drawing/2014/main" id="{C05EC280-EA80-495E-A1D0-616647EC8D80}"/>
              </a:ext>
            </a:extLst>
          </p:cNvPr>
          <p:cNvSpPr txBox="1"/>
          <p:nvPr/>
        </p:nvSpPr>
        <p:spPr>
          <a:xfrm>
            <a:off x="3046370" y="271721"/>
            <a:ext cx="3616696" cy="261610"/>
          </a:xfrm>
          <a:prstGeom prst="rect">
            <a:avLst/>
          </a:prstGeom>
          <a:noFill/>
        </p:spPr>
        <p:txBody>
          <a:bodyPr wrap="none" rtlCol="0">
            <a:spAutoFit/>
          </a:bodyPr>
          <a:lstStyle/>
          <a:p>
            <a:r>
              <a:rPr lang="en-US" altLang="ko-KR" sz="1100" dirty="0"/>
              <a:t>Message</a:t>
            </a:r>
            <a:r>
              <a:rPr lang="ko-KR" altLang="en-US" sz="1100" dirty="0"/>
              <a:t> </a:t>
            </a:r>
            <a:r>
              <a:rPr lang="en-US" altLang="ko-KR" sz="1100" dirty="0"/>
              <a:t>(0)</a:t>
            </a:r>
            <a:r>
              <a:rPr lang="ko-KR" altLang="en-US" sz="1100" dirty="0"/>
              <a:t>     </a:t>
            </a:r>
            <a:r>
              <a:rPr lang="en-US" altLang="ko-KR" sz="1100" dirty="0"/>
              <a:t>My page</a:t>
            </a:r>
            <a:r>
              <a:rPr lang="ko-KR" altLang="en-US" sz="1100" dirty="0"/>
              <a:t>     </a:t>
            </a:r>
            <a:r>
              <a:rPr lang="en-US" altLang="ko-KR" sz="1100" dirty="0"/>
              <a:t>Log out</a:t>
            </a:r>
            <a:r>
              <a:rPr lang="ko-KR" altLang="en-US" sz="1100" dirty="0"/>
              <a:t>     </a:t>
            </a:r>
            <a:r>
              <a:rPr lang="en-US" altLang="ko-KR" sz="1100" dirty="0"/>
              <a:t>Logistics hub</a:t>
            </a:r>
            <a:endParaRPr lang="ko-KR" altLang="en-US" sz="1100" dirty="0"/>
          </a:p>
        </p:txBody>
      </p:sp>
      <p:sp>
        <p:nvSpPr>
          <p:cNvPr id="14" name="TextBox 13">
            <a:extLst>
              <a:ext uri="{FF2B5EF4-FFF2-40B4-BE49-F238E27FC236}">
                <a16:creationId xmlns:a16="http://schemas.microsoft.com/office/drawing/2014/main" id="{8AB23683-6C95-41D5-A5D0-5A8CF38A6B61}"/>
              </a:ext>
            </a:extLst>
          </p:cNvPr>
          <p:cNvSpPr txBox="1"/>
          <p:nvPr/>
        </p:nvSpPr>
        <p:spPr>
          <a:xfrm>
            <a:off x="89155" y="576049"/>
            <a:ext cx="6890028" cy="261610"/>
          </a:xfrm>
          <a:prstGeom prst="rect">
            <a:avLst/>
          </a:prstGeom>
          <a:noFill/>
        </p:spPr>
        <p:txBody>
          <a:bodyPr wrap="none" rtlCol="0">
            <a:spAutoFit/>
          </a:bodyPr>
          <a:lstStyle/>
          <a:p>
            <a:r>
              <a:rPr lang="ko-KR" altLang="en-US" sz="1100" dirty="0"/>
              <a:t> </a:t>
            </a:r>
            <a:r>
              <a:rPr lang="en-US" altLang="ko-KR" sz="1100" dirty="0"/>
              <a:t>Home</a:t>
            </a:r>
            <a:r>
              <a:rPr lang="ko-KR" altLang="en-US" sz="1100" dirty="0"/>
              <a:t>           </a:t>
            </a:r>
            <a:r>
              <a:rPr lang="en-US" altLang="ko-KR" sz="1100" dirty="0"/>
              <a:t>Our service</a:t>
            </a:r>
            <a:r>
              <a:rPr lang="ko-KR" altLang="en-US" sz="1100" dirty="0"/>
              <a:t>        </a:t>
            </a:r>
            <a:r>
              <a:rPr lang="en-US" altLang="ko-KR" sz="1100" dirty="0"/>
              <a:t>Fulfillment</a:t>
            </a:r>
            <a:r>
              <a:rPr lang="ko-KR" altLang="en-US" sz="1100" dirty="0"/>
              <a:t>          </a:t>
            </a:r>
            <a:r>
              <a:rPr lang="en-US" altLang="ko-KR" sz="1100" dirty="0"/>
              <a:t>How to use</a:t>
            </a:r>
            <a:r>
              <a:rPr lang="ko-KR" altLang="en-US" sz="1100" dirty="0"/>
              <a:t>        </a:t>
            </a:r>
            <a:r>
              <a:rPr lang="en-US" altLang="ko-KR" sz="1100" dirty="0"/>
              <a:t>Dashboard            Help &amp; Contact</a:t>
            </a:r>
            <a:endParaRPr lang="ko-KR" altLang="en-US" sz="1100" dirty="0"/>
          </a:p>
        </p:txBody>
      </p:sp>
    </p:spTree>
    <p:extLst>
      <p:ext uri="{BB962C8B-B14F-4D97-AF65-F5344CB8AC3E}">
        <p14:creationId xmlns:p14="http://schemas.microsoft.com/office/powerpoint/2010/main" val="1491744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7F9036-1033-4C15-9314-1F056DB9F850}"/>
              </a:ext>
            </a:extLst>
          </p:cNvPr>
          <p:cNvSpPr txBox="1"/>
          <p:nvPr/>
        </p:nvSpPr>
        <p:spPr>
          <a:xfrm>
            <a:off x="5542002" y="176168"/>
            <a:ext cx="990977" cy="369332"/>
          </a:xfrm>
          <a:prstGeom prst="rect">
            <a:avLst/>
          </a:prstGeom>
          <a:noFill/>
        </p:spPr>
        <p:txBody>
          <a:bodyPr wrap="none" rtlCol="0">
            <a:spAutoFit/>
          </a:bodyPr>
          <a:lstStyle/>
          <a:p>
            <a:r>
              <a:rPr lang="en-US" altLang="ko-KR" dirty="0"/>
              <a:t>Sign up</a:t>
            </a:r>
            <a:endParaRPr lang="ko-KR" altLang="en-US" dirty="0"/>
          </a:p>
        </p:txBody>
      </p:sp>
      <p:sp>
        <p:nvSpPr>
          <p:cNvPr id="5" name="직사각형 4">
            <a:extLst>
              <a:ext uri="{FF2B5EF4-FFF2-40B4-BE49-F238E27FC236}">
                <a16:creationId xmlns:a16="http://schemas.microsoft.com/office/drawing/2014/main" id="{E41BA06C-E35B-43A3-9406-C5A0995F3F81}"/>
              </a:ext>
            </a:extLst>
          </p:cNvPr>
          <p:cNvSpPr/>
          <p:nvPr/>
        </p:nvSpPr>
        <p:spPr>
          <a:xfrm>
            <a:off x="645952" y="587229"/>
            <a:ext cx="5075340" cy="55031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a:extLst>
              <a:ext uri="{FF2B5EF4-FFF2-40B4-BE49-F238E27FC236}">
                <a16:creationId xmlns:a16="http://schemas.microsoft.com/office/drawing/2014/main" id="{6C933632-346E-4047-80A1-CD6AFA881B7A}"/>
              </a:ext>
            </a:extLst>
          </p:cNvPr>
          <p:cNvSpPr txBox="1"/>
          <p:nvPr/>
        </p:nvSpPr>
        <p:spPr>
          <a:xfrm>
            <a:off x="743824" y="1023457"/>
            <a:ext cx="1714150" cy="369332"/>
          </a:xfrm>
          <a:prstGeom prst="rect">
            <a:avLst/>
          </a:prstGeom>
          <a:noFill/>
        </p:spPr>
        <p:txBody>
          <a:bodyPr wrap="square" rtlCol="0">
            <a:spAutoFit/>
          </a:bodyPr>
          <a:lstStyle/>
          <a:p>
            <a:r>
              <a:rPr lang="en-US" altLang="ko-KR" dirty="0"/>
              <a:t>ID</a:t>
            </a:r>
            <a:endParaRPr lang="ko-KR" altLang="en-US" dirty="0"/>
          </a:p>
        </p:txBody>
      </p:sp>
      <p:sp>
        <p:nvSpPr>
          <p:cNvPr id="7" name="TextBox 6">
            <a:extLst>
              <a:ext uri="{FF2B5EF4-FFF2-40B4-BE49-F238E27FC236}">
                <a16:creationId xmlns:a16="http://schemas.microsoft.com/office/drawing/2014/main" id="{EAE9B914-F46B-430F-9370-EE39378D4676}"/>
              </a:ext>
            </a:extLst>
          </p:cNvPr>
          <p:cNvSpPr txBox="1"/>
          <p:nvPr/>
        </p:nvSpPr>
        <p:spPr>
          <a:xfrm>
            <a:off x="743824" y="1342672"/>
            <a:ext cx="1714150" cy="369332"/>
          </a:xfrm>
          <a:prstGeom prst="rect">
            <a:avLst/>
          </a:prstGeom>
          <a:noFill/>
        </p:spPr>
        <p:txBody>
          <a:bodyPr wrap="square" rtlCol="0">
            <a:spAutoFit/>
          </a:bodyPr>
          <a:lstStyle/>
          <a:p>
            <a:r>
              <a:rPr lang="en-US" altLang="ko-KR" dirty="0"/>
              <a:t>Password</a:t>
            </a:r>
            <a:endParaRPr lang="ko-KR" altLang="en-US" dirty="0"/>
          </a:p>
        </p:txBody>
      </p:sp>
      <p:sp>
        <p:nvSpPr>
          <p:cNvPr id="8" name="TextBox 7">
            <a:extLst>
              <a:ext uri="{FF2B5EF4-FFF2-40B4-BE49-F238E27FC236}">
                <a16:creationId xmlns:a16="http://schemas.microsoft.com/office/drawing/2014/main" id="{1631CEDA-C2A5-4AF0-946A-060599726EC3}"/>
              </a:ext>
            </a:extLst>
          </p:cNvPr>
          <p:cNvSpPr txBox="1"/>
          <p:nvPr/>
        </p:nvSpPr>
        <p:spPr>
          <a:xfrm>
            <a:off x="743824" y="4885318"/>
            <a:ext cx="1714150" cy="276999"/>
          </a:xfrm>
          <a:prstGeom prst="rect">
            <a:avLst/>
          </a:prstGeom>
          <a:noFill/>
        </p:spPr>
        <p:txBody>
          <a:bodyPr wrap="square" rtlCol="0">
            <a:spAutoFit/>
          </a:bodyPr>
          <a:lstStyle/>
          <a:p>
            <a:r>
              <a:rPr lang="en-US" altLang="ko-KR" sz="1200" dirty="0"/>
              <a:t>Phone number</a:t>
            </a:r>
            <a:endParaRPr lang="ko-KR" altLang="en-US" sz="1200" dirty="0"/>
          </a:p>
        </p:txBody>
      </p:sp>
      <p:sp>
        <p:nvSpPr>
          <p:cNvPr id="9" name="TextBox 8">
            <a:extLst>
              <a:ext uri="{FF2B5EF4-FFF2-40B4-BE49-F238E27FC236}">
                <a16:creationId xmlns:a16="http://schemas.microsoft.com/office/drawing/2014/main" id="{C6EFD2B0-37F2-4786-AEAC-50103E7A20A7}"/>
              </a:ext>
            </a:extLst>
          </p:cNvPr>
          <p:cNvSpPr txBox="1"/>
          <p:nvPr/>
        </p:nvSpPr>
        <p:spPr>
          <a:xfrm>
            <a:off x="743824" y="2031002"/>
            <a:ext cx="1714150" cy="369332"/>
          </a:xfrm>
          <a:prstGeom prst="rect">
            <a:avLst/>
          </a:prstGeom>
          <a:noFill/>
        </p:spPr>
        <p:txBody>
          <a:bodyPr wrap="square" rtlCol="0">
            <a:spAutoFit/>
          </a:bodyPr>
          <a:lstStyle/>
          <a:p>
            <a:r>
              <a:rPr lang="en-US" altLang="ko-KR" dirty="0"/>
              <a:t>Name</a:t>
            </a:r>
            <a:endParaRPr lang="ko-KR" altLang="en-US" dirty="0"/>
          </a:p>
        </p:txBody>
      </p:sp>
      <p:sp>
        <p:nvSpPr>
          <p:cNvPr id="10" name="TextBox 9">
            <a:extLst>
              <a:ext uri="{FF2B5EF4-FFF2-40B4-BE49-F238E27FC236}">
                <a16:creationId xmlns:a16="http://schemas.microsoft.com/office/drawing/2014/main" id="{9596D91F-54B3-453D-9436-A3B1984A2B8A}"/>
              </a:ext>
            </a:extLst>
          </p:cNvPr>
          <p:cNvSpPr txBox="1"/>
          <p:nvPr/>
        </p:nvSpPr>
        <p:spPr>
          <a:xfrm>
            <a:off x="743824" y="2400334"/>
            <a:ext cx="1714150" cy="461665"/>
          </a:xfrm>
          <a:prstGeom prst="rect">
            <a:avLst/>
          </a:prstGeom>
          <a:noFill/>
        </p:spPr>
        <p:txBody>
          <a:bodyPr wrap="square" rtlCol="0">
            <a:spAutoFit/>
          </a:bodyPr>
          <a:lstStyle/>
          <a:p>
            <a:r>
              <a:rPr lang="en-US" altLang="ko-KR" sz="1200" dirty="0">
                <a:solidFill>
                  <a:srgbClr val="FF0000"/>
                </a:solidFill>
              </a:rPr>
              <a:t>Birth</a:t>
            </a:r>
            <a:r>
              <a:rPr lang="ko-KR" altLang="en-US" sz="1200" dirty="0">
                <a:solidFill>
                  <a:srgbClr val="FF0000"/>
                </a:solidFill>
              </a:rPr>
              <a:t> </a:t>
            </a:r>
            <a:r>
              <a:rPr lang="en-US" altLang="ko-KR" sz="1200" dirty="0">
                <a:solidFill>
                  <a:srgbClr val="FF0000"/>
                </a:solidFill>
              </a:rPr>
              <a:t>day (MM/DD/YYYY)</a:t>
            </a:r>
            <a:endParaRPr lang="ko-KR" altLang="en-US" sz="1200" dirty="0">
              <a:solidFill>
                <a:srgbClr val="FF0000"/>
              </a:solidFill>
            </a:endParaRPr>
          </a:p>
        </p:txBody>
      </p:sp>
      <p:sp>
        <p:nvSpPr>
          <p:cNvPr id="11" name="TextBox 10">
            <a:extLst>
              <a:ext uri="{FF2B5EF4-FFF2-40B4-BE49-F238E27FC236}">
                <a16:creationId xmlns:a16="http://schemas.microsoft.com/office/drawing/2014/main" id="{C6C169C2-DB10-4799-B2DD-7648A414CD4A}"/>
              </a:ext>
            </a:extLst>
          </p:cNvPr>
          <p:cNvSpPr txBox="1"/>
          <p:nvPr/>
        </p:nvSpPr>
        <p:spPr>
          <a:xfrm>
            <a:off x="749930" y="2846271"/>
            <a:ext cx="1898708" cy="276999"/>
          </a:xfrm>
          <a:prstGeom prst="rect">
            <a:avLst/>
          </a:prstGeom>
          <a:noFill/>
        </p:spPr>
        <p:txBody>
          <a:bodyPr wrap="square" rtlCol="0">
            <a:spAutoFit/>
          </a:bodyPr>
          <a:lstStyle/>
          <a:p>
            <a:r>
              <a:rPr lang="en-US" altLang="ko-KR" sz="1200" dirty="0"/>
              <a:t>verify yourself(cellphone</a:t>
            </a:r>
            <a:r>
              <a:rPr lang="en-US" altLang="ko-KR" sz="1000" dirty="0"/>
              <a:t>)</a:t>
            </a:r>
            <a:endParaRPr lang="ko-KR" altLang="en-US" sz="1200" dirty="0"/>
          </a:p>
        </p:txBody>
      </p:sp>
      <p:sp>
        <p:nvSpPr>
          <p:cNvPr id="12" name="TextBox 11">
            <a:extLst>
              <a:ext uri="{FF2B5EF4-FFF2-40B4-BE49-F238E27FC236}">
                <a16:creationId xmlns:a16="http://schemas.microsoft.com/office/drawing/2014/main" id="{706718DB-13FA-421A-AC5B-3C9D114638B8}"/>
              </a:ext>
            </a:extLst>
          </p:cNvPr>
          <p:cNvSpPr txBox="1"/>
          <p:nvPr/>
        </p:nvSpPr>
        <p:spPr>
          <a:xfrm>
            <a:off x="743824" y="3491817"/>
            <a:ext cx="1714150" cy="369332"/>
          </a:xfrm>
          <a:prstGeom prst="rect">
            <a:avLst/>
          </a:prstGeom>
          <a:noFill/>
        </p:spPr>
        <p:txBody>
          <a:bodyPr wrap="square" rtlCol="0">
            <a:spAutoFit/>
          </a:bodyPr>
          <a:lstStyle/>
          <a:p>
            <a:r>
              <a:rPr lang="en-US" altLang="ko-KR" dirty="0"/>
              <a:t>Address</a:t>
            </a:r>
            <a:endParaRPr lang="ko-KR" altLang="en-US" dirty="0"/>
          </a:p>
        </p:txBody>
      </p:sp>
      <p:sp>
        <p:nvSpPr>
          <p:cNvPr id="13" name="TextBox 12">
            <a:extLst>
              <a:ext uri="{FF2B5EF4-FFF2-40B4-BE49-F238E27FC236}">
                <a16:creationId xmlns:a16="http://schemas.microsoft.com/office/drawing/2014/main" id="{A16DCFC4-8655-45D5-9B30-3D6F523EA0AC}"/>
              </a:ext>
            </a:extLst>
          </p:cNvPr>
          <p:cNvSpPr txBox="1"/>
          <p:nvPr/>
        </p:nvSpPr>
        <p:spPr>
          <a:xfrm>
            <a:off x="743824" y="3835719"/>
            <a:ext cx="1714150" cy="261610"/>
          </a:xfrm>
          <a:prstGeom prst="rect">
            <a:avLst/>
          </a:prstGeom>
          <a:noFill/>
        </p:spPr>
        <p:txBody>
          <a:bodyPr wrap="square" rtlCol="0">
            <a:spAutoFit/>
          </a:bodyPr>
          <a:lstStyle/>
          <a:p>
            <a:r>
              <a:rPr lang="en-US" altLang="ko-KR" sz="1100" dirty="0"/>
              <a:t>Company name</a:t>
            </a:r>
            <a:endParaRPr lang="ko-KR" altLang="en-US" sz="1100" dirty="0"/>
          </a:p>
        </p:txBody>
      </p:sp>
      <p:sp>
        <p:nvSpPr>
          <p:cNvPr id="16" name="TextBox 15">
            <a:extLst>
              <a:ext uri="{FF2B5EF4-FFF2-40B4-BE49-F238E27FC236}">
                <a16:creationId xmlns:a16="http://schemas.microsoft.com/office/drawing/2014/main" id="{07AFEF92-4A66-44C6-95E4-D8398A502250}"/>
              </a:ext>
            </a:extLst>
          </p:cNvPr>
          <p:cNvSpPr txBox="1"/>
          <p:nvPr/>
        </p:nvSpPr>
        <p:spPr>
          <a:xfrm>
            <a:off x="743824" y="4515986"/>
            <a:ext cx="1714150" cy="276999"/>
          </a:xfrm>
          <a:prstGeom prst="rect">
            <a:avLst/>
          </a:prstGeom>
          <a:noFill/>
        </p:spPr>
        <p:txBody>
          <a:bodyPr wrap="square" rtlCol="0">
            <a:spAutoFit/>
          </a:bodyPr>
          <a:lstStyle/>
          <a:p>
            <a:r>
              <a:rPr lang="en-US" altLang="ko-KR" sz="1200" dirty="0"/>
              <a:t>Company address</a:t>
            </a:r>
            <a:endParaRPr lang="ko-KR" altLang="en-US" sz="1200" dirty="0"/>
          </a:p>
        </p:txBody>
      </p:sp>
      <p:sp>
        <p:nvSpPr>
          <p:cNvPr id="17" name="TextBox 16">
            <a:extLst>
              <a:ext uri="{FF2B5EF4-FFF2-40B4-BE49-F238E27FC236}">
                <a16:creationId xmlns:a16="http://schemas.microsoft.com/office/drawing/2014/main" id="{EB96E8A2-C60A-40E3-ADF2-AEB2BAE07F5C}"/>
              </a:ext>
            </a:extLst>
          </p:cNvPr>
          <p:cNvSpPr txBox="1"/>
          <p:nvPr/>
        </p:nvSpPr>
        <p:spPr>
          <a:xfrm>
            <a:off x="743824" y="1676143"/>
            <a:ext cx="1714150" cy="307777"/>
          </a:xfrm>
          <a:prstGeom prst="rect">
            <a:avLst/>
          </a:prstGeom>
          <a:noFill/>
        </p:spPr>
        <p:txBody>
          <a:bodyPr wrap="square" rtlCol="0">
            <a:spAutoFit/>
          </a:bodyPr>
          <a:lstStyle/>
          <a:p>
            <a:r>
              <a:rPr lang="en-US" altLang="ko-KR" sz="1400" dirty="0"/>
              <a:t>Confirm Password</a:t>
            </a:r>
            <a:endParaRPr lang="ko-KR" altLang="en-US" sz="1400" dirty="0"/>
          </a:p>
        </p:txBody>
      </p:sp>
      <p:sp>
        <p:nvSpPr>
          <p:cNvPr id="18" name="TextBox 17">
            <a:extLst>
              <a:ext uri="{FF2B5EF4-FFF2-40B4-BE49-F238E27FC236}">
                <a16:creationId xmlns:a16="http://schemas.microsoft.com/office/drawing/2014/main" id="{370A7703-6394-4BD8-A487-E06BB40A88EA}"/>
              </a:ext>
            </a:extLst>
          </p:cNvPr>
          <p:cNvSpPr txBox="1"/>
          <p:nvPr/>
        </p:nvSpPr>
        <p:spPr>
          <a:xfrm>
            <a:off x="743824" y="5323186"/>
            <a:ext cx="2648124" cy="307777"/>
          </a:xfrm>
          <a:prstGeom prst="rect">
            <a:avLst/>
          </a:prstGeom>
          <a:noFill/>
        </p:spPr>
        <p:txBody>
          <a:bodyPr wrap="square" rtlCol="0">
            <a:spAutoFit/>
          </a:bodyPr>
          <a:lstStyle/>
          <a:p>
            <a:r>
              <a:rPr lang="en-US" altLang="ko-KR" sz="1400" dirty="0">
                <a:solidFill>
                  <a:srgbClr val="FF0000"/>
                </a:solidFill>
              </a:rPr>
              <a:t>Business registration number</a:t>
            </a:r>
            <a:endParaRPr lang="ko-KR" altLang="en-US" sz="1400" dirty="0">
              <a:solidFill>
                <a:srgbClr val="FF0000"/>
              </a:solidFill>
            </a:endParaRPr>
          </a:p>
        </p:txBody>
      </p:sp>
      <p:sp>
        <p:nvSpPr>
          <p:cNvPr id="19" name="TextBox 18">
            <a:extLst>
              <a:ext uri="{FF2B5EF4-FFF2-40B4-BE49-F238E27FC236}">
                <a16:creationId xmlns:a16="http://schemas.microsoft.com/office/drawing/2014/main" id="{3D7CAC67-18DD-4C18-9652-5C54F93BEA4D}"/>
              </a:ext>
            </a:extLst>
          </p:cNvPr>
          <p:cNvSpPr txBox="1"/>
          <p:nvPr/>
        </p:nvSpPr>
        <p:spPr>
          <a:xfrm>
            <a:off x="743824" y="5675258"/>
            <a:ext cx="1714150" cy="369332"/>
          </a:xfrm>
          <a:prstGeom prst="rect">
            <a:avLst/>
          </a:prstGeom>
          <a:noFill/>
        </p:spPr>
        <p:txBody>
          <a:bodyPr wrap="square" rtlCol="0">
            <a:spAutoFit/>
          </a:bodyPr>
          <a:lstStyle/>
          <a:p>
            <a:r>
              <a:rPr lang="en-US" altLang="ko-KR" dirty="0"/>
              <a:t>Website</a:t>
            </a:r>
            <a:endParaRPr lang="ko-KR" altLang="en-US" dirty="0"/>
          </a:p>
        </p:txBody>
      </p:sp>
      <p:sp>
        <p:nvSpPr>
          <p:cNvPr id="20" name="직사각형 19">
            <a:extLst>
              <a:ext uri="{FF2B5EF4-FFF2-40B4-BE49-F238E27FC236}">
                <a16:creationId xmlns:a16="http://schemas.microsoft.com/office/drawing/2014/main" id="{054F6F4B-4F4C-463B-9A13-D9F79249ED36}"/>
              </a:ext>
            </a:extLst>
          </p:cNvPr>
          <p:cNvSpPr/>
          <p:nvPr/>
        </p:nvSpPr>
        <p:spPr>
          <a:xfrm>
            <a:off x="6470708" y="587229"/>
            <a:ext cx="5075340" cy="55031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TextBox 21">
            <a:extLst>
              <a:ext uri="{FF2B5EF4-FFF2-40B4-BE49-F238E27FC236}">
                <a16:creationId xmlns:a16="http://schemas.microsoft.com/office/drawing/2014/main" id="{7E298698-08F3-49DD-B493-751977797836}"/>
              </a:ext>
            </a:extLst>
          </p:cNvPr>
          <p:cNvSpPr txBox="1"/>
          <p:nvPr/>
        </p:nvSpPr>
        <p:spPr>
          <a:xfrm>
            <a:off x="6649998" y="778088"/>
            <a:ext cx="1714150" cy="276999"/>
          </a:xfrm>
          <a:prstGeom prst="rect">
            <a:avLst/>
          </a:prstGeom>
          <a:noFill/>
        </p:spPr>
        <p:txBody>
          <a:bodyPr wrap="square" rtlCol="0">
            <a:spAutoFit/>
          </a:bodyPr>
          <a:lstStyle/>
          <a:p>
            <a:r>
              <a:rPr lang="en-US" altLang="ko-KR" sz="1200" dirty="0"/>
              <a:t>Contact</a:t>
            </a:r>
            <a:r>
              <a:rPr lang="ko-KR" altLang="en-US" sz="1200" dirty="0"/>
              <a:t> </a:t>
            </a:r>
            <a:r>
              <a:rPr lang="en-US" altLang="ko-KR" sz="1200" dirty="0"/>
              <a:t>information</a:t>
            </a:r>
            <a:endParaRPr lang="ko-KR" altLang="en-US" sz="1200" dirty="0"/>
          </a:p>
        </p:txBody>
      </p:sp>
      <p:sp>
        <p:nvSpPr>
          <p:cNvPr id="23" name="직사각형 22">
            <a:extLst>
              <a:ext uri="{FF2B5EF4-FFF2-40B4-BE49-F238E27FC236}">
                <a16:creationId xmlns:a16="http://schemas.microsoft.com/office/drawing/2014/main" id="{1FDCC45C-0FF3-41BF-B562-575E2DF5A200}"/>
              </a:ext>
            </a:extLst>
          </p:cNvPr>
          <p:cNvSpPr/>
          <p:nvPr/>
        </p:nvSpPr>
        <p:spPr>
          <a:xfrm>
            <a:off x="8237988" y="864066"/>
            <a:ext cx="212845" cy="209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24" name="TextBox 23">
            <a:extLst>
              <a:ext uri="{FF2B5EF4-FFF2-40B4-BE49-F238E27FC236}">
                <a16:creationId xmlns:a16="http://schemas.microsoft.com/office/drawing/2014/main" id="{8D8E39FB-124C-4B39-8D14-F97F2AA0705F}"/>
              </a:ext>
            </a:extLst>
          </p:cNvPr>
          <p:cNvSpPr txBox="1"/>
          <p:nvPr/>
        </p:nvSpPr>
        <p:spPr>
          <a:xfrm>
            <a:off x="8430973" y="801384"/>
            <a:ext cx="1417824" cy="307777"/>
          </a:xfrm>
          <a:prstGeom prst="rect">
            <a:avLst/>
          </a:prstGeom>
          <a:noFill/>
        </p:spPr>
        <p:txBody>
          <a:bodyPr wrap="none" rtlCol="0">
            <a:spAutoFit/>
          </a:bodyPr>
          <a:lstStyle/>
          <a:p>
            <a:r>
              <a:rPr lang="en-US" altLang="ko-KR" sz="1400" dirty="0"/>
              <a:t>Same as above</a:t>
            </a:r>
            <a:endParaRPr lang="ko-KR" altLang="en-US" sz="1400" dirty="0"/>
          </a:p>
        </p:txBody>
      </p:sp>
      <p:sp>
        <p:nvSpPr>
          <p:cNvPr id="25" name="직사각형 24">
            <a:extLst>
              <a:ext uri="{FF2B5EF4-FFF2-40B4-BE49-F238E27FC236}">
                <a16:creationId xmlns:a16="http://schemas.microsoft.com/office/drawing/2014/main" id="{7C589AA1-2319-46BC-BB52-FD0B5F517642}"/>
              </a:ext>
            </a:extLst>
          </p:cNvPr>
          <p:cNvSpPr/>
          <p:nvPr/>
        </p:nvSpPr>
        <p:spPr>
          <a:xfrm>
            <a:off x="9848115" y="864066"/>
            <a:ext cx="212845" cy="209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TextBox 25">
            <a:extLst>
              <a:ext uri="{FF2B5EF4-FFF2-40B4-BE49-F238E27FC236}">
                <a16:creationId xmlns:a16="http://schemas.microsoft.com/office/drawing/2014/main" id="{B854029E-73E0-4F91-974E-128C06901943}"/>
              </a:ext>
            </a:extLst>
          </p:cNvPr>
          <p:cNvSpPr txBox="1"/>
          <p:nvPr/>
        </p:nvSpPr>
        <p:spPr>
          <a:xfrm>
            <a:off x="10060960" y="793477"/>
            <a:ext cx="1890389" cy="307777"/>
          </a:xfrm>
          <a:prstGeom prst="rect">
            <a:avLst/>
          </a:prstGeom>
          <a:noFill/>
        </p:spPr>
        <p:txBody>
          <a:bodyPr wrap="none" rtlCol="0">
            <a:spAutoFit/>
          </a:bodyPr>
          <a:lstStyle/>
          <a:p>
            <a:r>
              <a:rPr lang="en-US" altLang="ko-KR" sz="1400" dirty="0"/>
              <a:t>Different from above</a:t>
            </a:r>
            <a:endParaRPr lang="ko-KR" altLang="en-US" sz="1400" dirty="0"/>
          </a:p>
        </p:txBody>
      </p:sp>
      <p:sp>
        <p:nvSpPr>
          <p:cNvPr id="27" name="TextBox 26">
            <a:extLst>
              <a:ext uri="{FF2B5EF4-FFF2-40B4-BE49-F238E27FC236}">
                <a16:creationId xmlns:a16="http://schemas.microsoft.com/office/drawing/2014/main" id="{2B47728F-27B6-42AB-88AA-EB12DE9F29EB}"/>
              </a:ext>
            </a:extLst>
          </p:cNvPr>
          <p:cNvSpPr txBox="1"/>
          <p:nvPr/>
        </p:nvSpPr>
        <p:spPr>
          <a:xfrm>
            <a:off x="6649998" y="1166503"/>
            <a:ext cx="1714150" cy="369332"/>
          </a:xfrm>
          <a:prstGeom prst="rect">
            <a:avLst/>
          </a:prstGeom>
          <a:noFill/>
        </p:spPr>
        <p:txBody>
          <a:bodyPr wrap="square" rtlCol="0">
            <a:spAutoFit/>
          </a:bodyPr>
          <a:lstStyle/>
          <a:p>
            <a:r>
              <a:rPr lang="en-US" altLang="ko-KR" dirty="0"/>
              <a:t>Name</a:t>
            </a:r>
            <a:endParaRPr lang="ko-KR" altLang="en-US" dirty="0"/>
          </a:p>
        </p:txBody>
      </p:sp>
      <p:sp>
        <p:nvSpPr>
          <p:cNvPr id="28" name="TextBox 27">
            <a:extLst>
              <a:ext uri="{FF2B5EF4-FFF2-40B4-BE49-F238E27FC236}">
                <a16:creationId xmlns:a16="http://schemas.microsoft.com/office/drawing/2014/main" id="{82E6DEBE-0985-4370-B7A8-C7782F15C89F}"/>
              </a:ext>
            </a:extLst>
          </p:cNvPr>
          <p:cNvSpPr txBox="1"/>
          <p:nvPr/>
        </p:nvSpPr>
        <p:spPr>
          <a:xfrm>
            <a:off x="6649998" y="1505448"/>
            <a:ext cx="1714150" cy="369332"/>
          </a:xfrm>
          <a:prstGeom prst="rect">
            <a:avLst/>
          </a:prstGeom>
          <a:noFill/>
        </p:spPr>
        <p:txBody>
          <a:bodyPr wrap="square" rtlCol="0">
            <a:spAutoFit/>
          </a:bodyPr>
          <a:lstStyle/>
          <a:p>
            <a:r>
              <a:rPr lang="en-US" altLang="ko-KR" dirty="0"/>
              <a:t>Position</a:t>
            </a:r>
            <a:endParaRPr lang="ko-KR" altLang="en-US" dirty="0"/>
          </a:p>
        </p:txBody>
      </p:sp>
      <p:sp>
        <p:nvSpPr>
          <p:cNvPr id="29" name="TextBox 28">
            <a:extLst>
              <a:ext uri="{FF2B5EF4-FFF2-40B4-BE49-F238E27FC236}">
                <a16:creationId xmlns:a16="http://schemas.microsoft.com/office/drawing/2014/main" id="{A2EBBEEF-2683-457B-8986-ED9269189A27}"/>
              </a:ext>
            </a:extLst>
          </p:cNvPr>
          <p:cNvSpPr txBox="1"/>
          <p:nvPr/>
        </p:nvSpPr>
        <p:spPr>
          <a:xfrm>
            <a:off x="6717242" y="1871873"/>
            <a:ext cx="1714150" cy="523220"/>
          </a:xfrm>
          <a:prstGeom prst="rect">
            <a:avLst/>
          </a:prstGeom>
          <a:noFill/>
        </p:spPr>
        <p:txBody>
          <a:bodyPr wrap="square" rtlCol="0">
            <a:spAutoFit/>
          </a:bodyPr>
          <a:lstStyle/>
          <a:p>
            <a:r>
              <a:rPr lang="en-US" altLang="ko-KR" sz="1400" dirty="0"/>
              <a:t>E-mail address</a:t>
            </a:r>
            <a:endParaRPr lang="ko-KR" altLang="en-US" sz="1400" dirty="0"/>
          </a:p>
          <a:p>
            <a:endParaRPr lang="ko-KR" altLang="en-US" sz="1400" dirty="0"/>
          </a:p>
        </p:txBody>
      </p:sp>
      <p:sp>
        <p:nvSpPr>
          <p:cNvPr id="30" name="TextBox 29">
            <a:extLst>
              <a:ext uri="{FF2B5EF4-FFF2-40B4-BE49-F238E27FC236}">
                <a16:creationId xmlns:a16="http://schemas.microsoft.com/office/drawing/2014/main" id="{DFF70F52-AAD5-483F-9292-76FBF332794E}"/>
              </a:ext>
            </a:extLst>
          </p:cNvPr>
          <p:cNvSpPr txBox="1"/>
          <p:nvPr/>
        </p:nvSpPr>
        <p:spPr>
          <a:xfrm>
            <a:off x="6649997" y="2208251"/>
            <a:ext cx="1937411" cy="338554"/>
          </a:xfrm>
          <a:prstGeom prst="rect">
            <a:avLst/>
          </a:prstGeom>
          <a:noFill/>
        </p:spPr>
        <p:txBody>
          <a:bodyPr wrap="square" rtlCol="0">
            <a:spAutoFit/>
          </a:bodyPr>
          <a:lstStyle/>
          <a:p>
            <a:r>
              <a:rPr lang="en-US" altLang="ko-KR" sz="1600" dirty="0"/>
              <a:t>Cellphone number</a:t>
            </a:r>
            <a:endParaRPr lang="ko-KR" altLang="en-US" sz="1600" dirty="0"/>
          </a:p>
        </p:txBody>
      </p:sp>
      <p:sp>
        <p:nvSpPr>
          <p:cNvPr id="31" name="TextBox 30">
            <a:extLst>
              <a:ext uri="{FF2B5EF4-FFF2-40B4-BE49-F238E27FC236}">
                <a16:creationId xmlns:a16="http://schemas.microsoft.com/office/drawing/2014/main" id="{61B8A3C1-A4AC-4E05-8720-0FAFA1E72C6B}"/>
              </a:ext>
            </a:extLst>
          </p:cNvPr>
          <p:cNvSpPr txBox="1"/>
          <p:nvPr/>
        </p:nvSpPr>
        <p:spPr>
          <a:xfrm>
            <a:off x="743824" y="3118261"/>
            <a:ext cx="1714150" cy="307777"/>
          </a:xfrm>
          <a:prstGeom prst="rect">
            <a:avLst/>
          </a:prstGeom>
          <a:noFill/>
        </p:spPr>
        <p:txBody>
          <a:bodyPr wrap="square" rtlCol="0">
            <a:spAutoFit/>
          </a:bodyPr>
          <a:lstStyle/>
          <a:p>
            <a:r>
              <a:rPr lang="en-US" altLang="ko-KR" sz="1400" dirty="0"/>
              <a:t>E-mail address</a:t>
            </a:r>
            <a:endParaRPr lang="ko-KR" altLang="en-US" sz="1400" dirty="0"/>
          </a:p>
        </p:txBody>
      </p:sp>
      <p:sp>
        <p:nvSpPr>
          <p:cNvPr id="32" name="화살표: 오른쪽 31">
            <a:extLst>
              <a:ext uri="{FF2B5EF4-FFF2-40B4-BE49-F238E27FC236}">
                <a16:creationId xmlns:a16="http://schemas.microsoft.com/office/drawing/2014/main" id="{C008A02B-30A9-4E99-8DC4-2A5995114D86}"/>
              </a:ext>
            </a:extLst>
          </p:cNvPr>
          <p:cNvSpPr/>
          <p:nvPr/>
        </p:nvSpPr>
        <p:spPr>
          <a:xfrm>
            <a:off x="5873692" y="2827089"/>
            <a:ext cx="444616"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TextBox 32">
            <a:extLst>
              <a:ext uri="{FF2B5EF4-FFF2-40B4-BE49-F238E27FC236}">
                <a16:creationId xmlns:a16="http://schemas.microsoft.com/office/drawing/2014/main" id="{D440A24F-BF61-49D0-B5FD-8312ADBDCDA0}"/>
              </a:ext>
            </a:extLst>
          </p:cNvPr>
          <p:cNvSpPr txBox="1"/>
          <p:nvPr/>
        </p:nvSpPr>
        <p:spPr>
          <a:xfrm>
            <a:off x="5792070" y="3027606"/>
            <a:ext cx="607859" cy="430887"/>
          </a:xfrm>
          <a:prstGeom prst="rect">
            <a:avLst/>
          </a:prstGeom>
          <a:noFill/>
        </p:spPr>
        <p:txBody>
          <a:bodyPr wrap="none" rtlCol="0">
            <a:spAutoFit/>
          </a:bodyPr>
          <a:lstStyle/>
          <a:p>
            <a:pPr algn="ctr"/>
            <a:r>
              <a:rPr lang="ko-KR" altLang="en-US" sz="1100" dirty="0"/>
              <a:t>아래로</a:t>
            </a:r>
            <a:endParaRPr lang="en-US" altLang="ko-KR" sz="1100" dirty="0"/>
          </a:p>
          <a:p>
            <a:pPr algn="ctr"/>
            <a:r>
              <a:rPr lang="ko-KR" altLang="en-US" sz="1100" dirty="0"/>
              <a:t>연결</a:t>
            </a:r>
          </a:p>
        </p:txBody>
      </p:sp>
      <p:sp>
        <p:nvSpPr>
          <p:cNvPr id="34" name="TextBox 33">
            <a:extLst>
              <a:ext uri="{FF2B5EF4-FFF2-40B4-BE49-F238E27FC236}">
                <a16:creationId xmlns:a16="http://schemas.microsoft.com/office/drawing/2014/main" id="{1301C741-E2E7-446E-A63B-9605193EADF9}"/>
              </a:ext>
            </a:extLst>
          </p:cNvPr>
          <p:cNvSpPr txBox="1"/>
          <p:nvPr/>
        </p:nvSpPr>
        <p:spPr>
          <a:xfrm>
            <a:off x="6649998" y="2894201"/>
            <a:ext cx="7456619" cy="2554545"/>
          </a:xfrm>
          <a:prstGeom prst="rect">
            <a:avLst/>
          </a:prstGeom>
          <a:noFill/>
        </p:spPr>
        <p:txBody>
          <a:bodyPr wrap="square" rtlCol="0">
            <a:spAutoFit/>
          </a:bodyPr>
          <a:lstStyle/>
          <a:p>
            <a:r>
              <a:rPr lang="en-US" altLang="ko-KR" dirty="0"/>
              <a:t>I agree to provide or utilize the company information and personal </a:t>
            </a:r>
          </a:p>
          <a:p>
            <a:r>
              <a:rPr lang="en-US" altLang="ko-KR" dirty="0"/>
              <a:t>information in connection with use of the service, </a:t>
            </a:r>
          </a:p>
          <a:p>
            <a:r>
              <a:rPr lang="en-US" altLang="ko-KR" dirty="0"/>
              <a:t>and I will not require the return of the information already provided or utilized.</a:t>
            </a:r>
          </a:p>
          <a:p>
            <a:endParaRPr lang="en-US" altLang="ko-KR" dirty="0"/>
          </a:p>
          <a:p>
            <a:pPr marL="342900" indent="-342900">
              <a:buAutoNum type="arabicPeriod"/>
            </a:pPr>
            <a:r>
              <a:rPr lang="en-US" altLang="ko-KR" sz="1400" dirty="0"/>
              <a:t>Provide and utilize information content : </a:t>
            </a:r>
          </a:p>
          <a:p>
            <a:r>
              <a:rPr lang="ko-KR" altLang="en-US" sz="1400" dirty="0"/>
              <a:t>   </a:t>
            </a:r>
            <a:r>
              <a:rPr lang="en-US" altLang="ko-KR" sz="1400" dirty="0"/>
              <a:t>Name, mobile phone number, address, company name, company address, contact, business registration number, contact person information, etc.</a:t>
            </a:r>
          </a:p>
          <a:p>
            <a:pPr marL="342900" indent="-342900">
              <a:buAutoNum type="arabicPeriod" startAt="2"/>
            </a:pPr>
            <a:r>
              <a:rPr lang="en-US" altLang="ko-KR" sz="1400" dirty="0"/>
              <a:t>Offer and validity period: </a:t>
            </a:r>
          </a:p>
          <a:p>
            <a:r>
              <a:rPr lang="en-US" altLang="ko-KR" sz="1400" dirty="0"/>
              <a:t>  From the submission of this agreement to the withdrawal of membership</a:t>
            </a:r>
            <a:endParaRPr lang="ko-KR" altLang="en-US" sz="1400" dirty="0"/>
          </a:p>
        </p:txBody>
      </p:sp>
      <p:sp>
        <p:nvSpPr>
          <p:cNvPr id="35" name="TextBox 34">
            <a:extLst>
              <a:ext uri="{FF2B5EF4-FFF2-40B4-BE49-F238E27FC236}">
                <a16:creationId xmlns:a16="http://schemas.microsoft.com/office/drawing/2014/main" id="{0AB51E14-3141-40A6-A808-305F2DA13F20}"/>
              </a:ext>
            </a:extLst>
          </p:cNvPr>
          <p:cNvSpPr txBox="1"/>
          <p:nvPr/>
        </p:nvSpPr>
        <p:spPr>
          <a:xfrm>
            <a:off x="743824" y="4180932"/>
            <a:ext cx="1714150" cy="369332"/>
          </a:xfrm>
          <a:prstGeom prst="rect">
            <a:avLst/>
          </a:prstGeom>
          <a:noFill/>
        </p:spPr>
        <p:txBody>
          <a:bodyPr wrap="square" rtlCol="0">
            <a:spAutoFit/>
          </a:bodyPr>
          <a:lstStyle/>
          <a:p>
            <a:r>
              <a:rPr lang="en-US" altLang="ko-KR" dirty="0"/>
              <a:t>President</a:t>
            </a:r>
            <a:endParaRPr lang="ko-KR" altLang="en-US" dirty="0"/>
          </a:p>
        </p:txBody>
      </p:sp>
      <p:sp>
        <p:nvSpPr>
          <p:cNvPr id="36" name="직사각형 35">
            <a:extLst>
              <a:ext uri="{FF2B5EF4-FFF2-40B4-BE49-F238E27FC236}">
                <a16:creationId xmlns:a16="http://schemas.microsoft.com/office/drawing/2014/main" id="{E0E62B8B-FFFF-49D4-8E92-C5DA467DC354}"/>
              </a:ext>
            </a:extLst>
          </p:cNvPr>
          <p:cNvSpPr/>
          <p:nvPr/>
        </p:nvSpPr>
        <p:spPr>
          <a:xfrm>
            <a:off x="8025143" y="5756126"/>
            <a:ext cx="212845" cy="209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37" name="TextBox 36">
            <a:extLst>
              <a:ext uri="{FF2B5EF4-FFF2-40B4-BE49-F238E27FC236}">
                <a16:creationId xmlns:a16="http://schemas.microsoft.com/office/drawing/2014/main" id="{A02BB20F-B683-4DDC-BBD8-F8E31B4B0C9C}"/>
              </a:ext>
            </a:extLst>
          </p:cNvPr>
          <p:cNvSpPr txBox="1"/>
          <p:nvPr/>
        </p:nvSpPr>
        <p:spPr>
          <a:xfrm>
            <a:off x="8218128" y="5693444"/>
            <a:ext cx="664606" cy="307777"/>
          </a:xfrm>
          <a:prstGeom prst="rect">
            <a:avLst/>
          </a:prstGeom>
          <a:noFill/>
        </p:spPr>
        <p:txBody>
          <a:bodyPr wrap="none" rtlCol="0">
            <a:spAutoFit/>
          </a:bodyPr>
          <a:lstStyle/>
          <a:p>
            <a:r>
              <a:rPr lang="en-US" altLang="ko-KR" sz="1400" dirty="0"/>
              <a:t>Agree</a:t>
            </a:r>
            <a:endParaRPr lang="ko-KR" altLang="en-US" sz="1400" dirty="0"/>
          </a:p>
        </p:txBody>
      </p:sp>
      <p:sp>
        <p:nvSpPr>
          <p:cNvPr id="38" name="직사각형 37">
            <a:extLst>
              <a:ext uri="{FF2B5EF4-FFF2-40B4-BE49-F238E27FC236}">
                <a16:creationId xmlns:a16="http://schemas.microsoft.com/office/drawing/2014/main" id="{9842CB6A-DC6F-4522-AC3A-BAED872238B3}"/>
              </a:ext>
            </a:extLst>
          </p:cNvPr>
          <p:cNvSpPr/>
          <p:nvPr/>
        </p:nvSpPr>
        <p:spPr>
          <a:xfrm>
            <a:off x="9635270" y="5756126"/>
            <a:ext cx="212845" cy="209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TextBox 38">
            <a:extLst>
              <a:ext uri="{FF2B5EF4-FFF2-40B4-BE49-F238E27FC236}">
                <a16:creationId xmlns:a16="http://schemas.microsoft.com/office/drawing/2014/main" id="{09DD406D-6FCD-44E7-B296-E42A7A213ABF}"/>
              </a:ext>
            </a:extLst>
          </p:cNvPr>
          <p:cNvSpPr txBox="1"/>
          <p:nvPr/>
        </p:nvSpPr>
        <p:spPr>
          <a:xfrm>
            <a:off x="9848115" y="5685537"/>
            <a:ext cx="890628" cy="307777"/>
          </a:xfrm>
          <a:prstGeom prst="rect">
            <a:avLst/>
          </a:prstGeom>
          <a:noFill/>
        </p:spPr>
        <p:txBody>
          <a:bodyPr wrap="none" rtlCol="0">
            <a:spAutoFit/>
          </a:bodyPr>
          <a:lstStyle/>
          <a:p>
            <a:r>
              <a:rPr lang="en-US" altLang="ko-KR" sz="1400" dirty="0"/>
              <a:t>Disagree</a:t>
            </a:r>
            <a:endParaRPr lang="ko-KR" altLang="en-US" sz="1400" dirty="0"/>
          </a:p>
        </p:txBody>
      </p:sp>
      <p:sp>
        <p:nvSpPr>
          <p:cNvPr id="40" name="직사각형 39">
            <a:extLst>
              <a:ext uri="{FF2B5EF4-FFF2-40B4-BE49-F238E27FC236}">
                <a16:creationId xmlns:a16="http://schemas.microsoft.com/office/drawing/2014/main" id="{7B38E45B-A27F-4AC6-AB5D-B315D7134C51}"/>
              </a:ext>
            </a:extLst>
          </p:cNvPr>
          <p:cNvSpPr/>
          <p:nvPr/>
        </p:nvSpPr>
        <p:spPr>
          <a:xfrm>
            <a:off x="6207853" y="6224995"/>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Cancel</a:t>
            </a:r>
            <a:endParaRPr lang="ko-KR" altLang="en-US" dirty="0"/>
          </a:p>
        </p:txBody>
      </p:sp>
      <p:sp>
        <p:nvSpPr>
          <p:cNvPr id="41" name="직사각형 40">
            <a:extLst>
              <a:ext uri="{FF2B5EF4-FFF2-40B4-BE49-F238E27FC236}">
                <a16:creationId xmlns:a16="http://schemas.microsoft.com/office/drawing/2014/main" id="{A7D8B1E9-666B-40BA-884F-3353500F4D4A}"/>
              </a:ext>
            </a:extLst>
          </p:cNvPr>
          <p:cNvSpPr/>
          <p:nvPr/>
        </p:nvSpPr>
        <p:spPr>
          <a:xfrm>
            <a:off x="4803869" y="6224995"/>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Sign up</a:t>
            </a:r>
            <a:endParaRPr lang="ko-KR" altLang="en-US" dirty="0"/>
          </a:p>
        </p:txBody>
      </p:sp>
      <p:sp>
        <p:nvSpPr>
          <p:cNvPr id="42" name="TextBox 41">
            <a:extLst>
              <a:ext uri="{FF2B5EF4-FFF2-40B4-BE49-F238E27FC236}">
                <a16:creationId xmlns:a16="http://schemas.microsoft.com/office/drawing/2014/main" id="{75CBB7C2-3514-4173-A6A4-EAA93C6FE778}"/>
              </a:ext>
            </a:extLst>
          </p:cNvPr>
          <p:cNvSpPr txBox="1"/>
          <p:nvPr/>
        </p:nvSpPr>
        <p:spPr>
          <a:xfrm>
            <a:off x="10510316" y="90261"/>
            <a:ext cx="1651414" cy="369332"/>
          </a:xfrm>
          <a:prstGeom prst="rect">
            <a:avLst/>
          </a:prstGeom>
          <a:noFill/>
          <a:ln>
            <a:solidFill>
              <a:schemeClr val="tx1"/>
            </a:solidFill>
          </a:ln>
        </p:spPr>
        <p:txBody>
          <a:bodyPr wrap="square" rtlCol="0">
            <a:spAutoFit/>
          </a:bodyPr>
          <a:lstStyle/>
          <a:p>
            <a:r>
              <a:rPr lang="en-US" altLang="ko-KR" dirty="0"/>
              <a:t>Service user</a:t>
            </a:r>
          </a:p>
        </p:txBody>
      </p:sp>
      <p:sp>
        <p:nvSpPr>
          <p:cNvPr id="43" name="TextBox 42">
            <a:extLst>
              <a:ext uri="{FF2B5EF4-FFF2-40B4-BE49-F238E27FC236}">
                <a16:creationId xmlns:a16="http://schemas.microsoft.com/office/drawing/2014/main" id="{915C8A5A-222F-4CFE-8D76-83D9D36C4D15}"/>
              </a:ext>
            </a:extLst>
          </p:cNvPr>
          <p:cNvSpPr txBox="1"/>
          <p:nvPr/>
        </p:nvSpPr>
        <p:spPr>
          <a:xfrm>
            <a:off x="743824" y="720027"/>
            <a:ext cx="1714150" cy="369332"/>
          </a:xfrm>
          <a:prstGeom prst="rect">
            <a:avLst/>
          </a:prstGeom>
          <a:noFill/>
        </p:spPr>
        <p:txBody>
          <a:bodyPr wrap="square" rtlCol="0">
            <a:spAutoFit/>
          </a:bodyPr>
          <a:lstStyle/>
          <a:p>
            <a:r>
              <a:rPr lang="en-US" altLang="ko-KR" dirty="0"/>
              <a:t>Country</a:t>
            </a:r>
            <a:endParaRPr lang="ko-KR" altLang="en-US" dirty="0"/>
          </a:p>
        </p:txBody>
      </p:sp>
      <p:sp>
        <p:nvSpPr>
          <p:cNvPr id="2" name="직사각형 1"/>
          <p:cNvSpPr/>
          <p:nvPr/>
        </p:nvSpPr>
        <p:spPr>
          <a:xfrm>
            <a:off x="2034746" y="720027"/>
            <a:ext cx="2120040" cy="227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5" name="직사각형 44"/>
          <p:cNvSpPr/>
          <p:nvPr/>
        </p:nvSpPr>
        <p:spPr>
          <a:xfrm>
            <a:off x="2034746" y="1089359"/>
            <a:ext cx="1919416" cy="253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직사각형 45"/>
          <p:cNvSpPr/>
          <p:nvPr/>
        </p:nvSpPr>
        <p:spPr>
          <a:xfrm>
            <a:off x="2187146" y="1400681"/>
            <a:ext cx="1919416" cy="253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직사각형 46"/>
          <p:cNvSpPr/>
          <p:nvPr/>
        </p:nvSpPr>
        <p:spPr>
          <a:xfrm>
            <a:off x="2339546" y="1782458"/>
            <a:ext cx="1919416" cy="253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8" name="직사각형 47"/>
          <p:cNvSpPr/>
          <p:nvPr/>
        </p:nvSpPr>
        <p:spPr>
          <a:xfrm>
            <a:off x="2051222" y="2099649"/>
            <a:ext cx="1919416" cy="253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9" name="직사각형 48"/>
          <p:cNvSpPr/>
          <p:nvPr/>
        </p:nvSpPr>
        <p:spPr>
          <a:xfrm>
            <a:off x="2424002" y="2458343"/>
            <a:ext cx="1919416" cy="253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0" name="직사각형 49"/>
          <p:cNvSpPr/>
          <p:nvPr/>
        </p:nvSpPr>
        <p:spPr>
          <a:xfrm>
            <a:off x="2674009" y="2863668"/>
            <a:ext cx="1919416" cy="253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직사각형 50"/>
          <p:cNvSpPr/>
          <p:nvPr/>
        </p:nvSpPr>
        <p:spPr>
          <a:xfrm>
            <a:off x="2187146" y="3205436"/>
            <a:ext cx="1919416" cy="253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2" name="직사각형 51"/>
          <p:cNvSpPr/>
          <p:nvPr/>
        </p:nvSpPr>
        <p:spPr>
          <a:xfrm>
            <a:off x="1808357" y="3522026"/>
            <a:ext cx="1919416" cy="253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Txt</a:t>
            </a:r>
            <a:r>
              <a:rPr lang="ko-KR" altLang="en-US" dirty="0"/>
              <a:t>형식</a:t>
            </a:r>
          </a:p>
        </p:txBody>
      </p:sp>
      <p:sp>
        <p:nvSpPr>
          <p:cNvPr id="54" name="직사각형 53"/>
          <p:cNvSpPr/>
          <p:nvPr/>
        </p:nvSpPr>
        <p:spPr>
          <a:xfrm>
            <a:off x="2079606" y="3850513"/>
            <a:ext cx="2075179" cy="31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5" name="직사각형 54"/>
          <p:cNvSpPr/>
          <p:nvPr/>
        </p:nvSpPr>
        <p:spPr>
          <a:xfrm>
            <a:off x="2064542" y="4205919"/>
            <a:ext cx="2075178" cy="31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9" name="직사각형 58"/>
          <p:cNvSpPr/>
          <p:nvPr/>
        </p:nvSpPr>
        <p:spPr>
          <a:xfrm>
            <a:off x="2117965" y="4565871"/>
            <a:ext cx="3131097" cy="31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Txt</a:t>
            </a:r>
            <a:r>
              <a:rPr lang="ko-KR" altLang="en-US" dirty="0"/>
              <a:t>형식임</a:t>
            </a:r>
          </a:p>
        </p:txBody>
      </p:sp>
      <p:sp>
        <p:nvSpPr>
          <p:cNvPr id="60" name="직사각형 59"/>
          <p:cNvSpPr/>
          <p:nvPr/>
        </p:nvSpPr>
        <p:spPr>
          <a:xfrm>
            <a:off x="1934058" y="4935035"/>
            <a:ext cx="3131097" cy="31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1" name="직사각형 60"/>
          <p:cNvSpPr/>
          <p:nvPr/>
        </p:nvSpPr>
        <p:spPr>
          <a:xfrm>
            <a:off x="3391948" y="5314478"/>
            <a:ext cx="2232984" cy="31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2" name="직사각형 61"/>
          <p:cNvSpPr/>
          <p:nvPr/>
        </p:nvSpPr>
        <p:spPr>
          <a:xfrm>
            <a:off x="2034746" y="5694808"/>
            <a:ext cx="3131097" cy="31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3" name="직사각형 62"/>
          <p:cNvSpPr/>
          <p:nvPr/>
        </p:nvSpPr>
        <p:spPr>
          <a:xfrm>
            <a:off x="7442829" y="1164015"/>
            <a:ext cx="3131097" cy="31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4" name="직사각형 63"/>
          <p:cNvSpPr/>
          <p:nvPr/>
        </p:nvSpPr>
        <p:spPr>
          <a:xfrm>
            <a:off x="7614949" y="1581141"/>
            <a:ext cx="3131097" cy="31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t>필수항목 아님</a:t>
            </a:r>
          </a:p>
        </p:txBody>
      </p:sp>
      <p:sp>
        <p:nvSpPr>
          <p:cNvPr id="65" name="직사각형 64"/>
          <p:cNvSpPr/>
          <p:nvPr/>
        </p:nvSpPr>
        <p:spPr>
          <a:xfrm>
            <a:off x="8041420" y="1938350"/>
            <a:ext cx="3131097" cy="31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6" name="직사각형 65"/>
          <p:cNvSpPr/>
          <p:nvPr/>
        </p:nvSpPr>
        <p:spPr>
          <a:xfrm>
            <a:off x="8677926" y="2328722"/>
            <a:ext cx="2622333" cy="31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Tree>
    <p:extLst>
      <p:ext uri="{BB962C8B-B14F-4D97-AF65-F5344CB8AC3E}">
        <p14:creationId xmlns:p14="http://schemas.microsoft.com/office/powerpoint/2010/main" val="955451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직사각형 19">
            <a:extLst>
              <a:ext uri="{FF2B5EF4-FFF2-40B4-BE49-F238E27FC236}">
                <a16:creationId xmlns:a16="http://schemas.microsoft.com/office/drawing/2014/main" id="{054F6F4B-4F4C-463B-9A13-D9F79249ED36}"/>
              </a:ext>
            </a:extLst>
          </p:cNvPr>
          <p:cNvSpPr/>
          <p:nvPr/>
        </p:nvSpPr>
        <p:spPr>
          <a:xfrm>
            <a:off x="6470708" y="587229"/>
            <a:ext cx="5075340" cy="55031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화살표: 오른쪽 31">
            <a:extLst>
              <a:ext uri="{FF2B5EF4-FFF2-40B4-BE49-F238E27FC236}">
                <a16:creationId xmlns:a16="http://schemas.microsoft.com/office/drawing/2014/main" id="{C008A02B-30A9-4E99-8DC4-2A5995114D86}"/>
              </a:ext>
            </a:extLst>
          </p:cNvPr>
          <p:cNvSpPr/>
          <p:nvPr/>
        </p:nvSpPr>
        <p:spPr>
          <a:xfrm>
            <a:off x="5873692" y="2827089"/>
            <a:ext cx="444616"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TextBox 32">
            <a:extLst>
              <a:ext uri="{FF2B5EF4-FFF2-40B4-BE49-F238E27FC236}">
                <a16:creationId xmlns:a16="http://schemas.microsoft.com/office/drawing/2014/main" id="{D440A24F-BF61-49D0-B5FD-8312ADBDCDA0}"/>
              </a:ext>
            </a:extLst>
          </p:cNvPr>
          <p:cNvSpPr txBox="1"/>
          <p:nvPr/>
        </p:nvSpPr>
        <p:spPr>
          <a:xfrm>
            <a:off x="5792070" y="3027606"/>
            <a:ext cx="607859" cy="430887"/>
          </a:xfrm>
          <a:prstGeom prst="rect">
            <a:avLst/>
          </a:prstGeom>
          <a:noFill/>
        </p:spPr>
        <p:txBody>
          <a:bodyPr wrap="none" rtlCol="0">
            <a:spAutoFit/>
          </a:bodyPr>
          <a:lstStyle/>
          <a:p>
            <a:pPr algn="ctr"/>
            <a:r>
              <a:rPr lang="ko-KR" altLang="en-US" sz="1100" dirty="0"/>
              <a:t>아래로</a:t>
            </a:r>
            <a:endParaRPr lang="en-US" altLang="ko-KR" sz="1100" dirty="0"/>
          </a:p>
          <a:p>
            <a:pPr algn="ctr"/>
            <a:r>
              <a:rPr lang="ko-KR" altLang="en-US" sz="1100" dirty="0"/>
              <a:t>연결</a:t>
            </a:r>
          </a:p>
        </p:txBody>
      </p:sp>
      <p:sp>
        <p:nvSpPr>
          <p:cNvPr id="40" name="직사각형 39">
            <a:extLst>
              <a:ext uri="{FF2B5EF4-FFF2-40B4-BE49-F238E27FC236}">
                <a16:creationId xmlns:a16="http://schemas.microsoft.com/office/drawing/2014/main" id="{7B38E45B-A27F-4AC6-AB5D-B315D7134C51}"/>
              </a:ext>
            </a:extLst>
          </p:cNvPr>
          <p:cNvSpPr/>
          <p:nvPr/>
        </p:nvSpPr>
        <p:spPr>
          <a:xfrm>
            <a:off x="6207853" y="6224995"/>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Cancel</a:t>
            </a:r>
            <a:endParaRPr lang="ko-KR" altLang="en-US" dirty="0"/>
          </a:p>
        </p:txBody>
      </p:sp>
      <p:sp>
        <p:nvSpPr>
          <p:cNvPr id="41" name="직사각형 40">
            <a:extLst>
              <a:ext uri="{FF2B5EF4-FFF2-40B4-BE49-F238E27FC236}">
                <a16:creationId xmlns:a16="http://schemas.microsoft.com/office/drawing/2014/main" id="{A7D8B1E9-666B-40BA-884F-3353500F4D4A}"/>
              </a:ext>
            </a:extLst>
          </p:cNvPr>
          <p:cNvSpPr/>
          <p:nvPr/>
        </p:nvSpPr>
        <p:spPr>
          <a:xfrm>
            <a:off x="4803869" y="6224995"/>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Sign up</a:t>
            </a:r>
            <a:endParaRPr lang="ko-KR" altLang="en-US" dirty="0"/>
          </a:p>
        </p:txBody>
      </p:sp>
      <p:sp>
        <p:nvSpPr>
          <p:cNvPr id="42" name="TextBox 41">
            <a:extLst>
              <a:ext uri="{FF2B5EF4-FFF2-40B4-BE49-F238E27FC236}">
                <a16:creationId xmlns:a16="http://schemas.microsoft.com/office/drawing/2014/main" id="{75CBB7C2-3514-4173-A6A4-EAA93C6FE778}"/>
              </a:ext>
            </a:extLst>
          </p:cNvPr>
          <p:cNvSpPr txBox="1"/>
          <p:nvPr/>
        </p:nvSpPr>
        <p:spPr>
          <a:xfrm>
            <a:off x="10510316" y="90261"/>
            <a:ext cx="1651414" cy="415498"/>
          </a:xfrm>
          <a:prstGeom prst="rect">
            <a:avLst/>
          </a:prstGeom>
          <a:noFill/>
          <a:ln>
            <a:solidFill>
              <a:schemeClr val="tx1"/>
            </a:solidFill>
          </a:ln>
        </p:spPr>
        <p:txBody>
          <a:bodyPr wrap="square" rtlCol="0">
            <a:spAutoFit/>
          </a:bodyPr>
          <a:lstStyle/>
          <a:p>
            <a:r>
              <a:rPr lang="en-US" altLang="ko-KR" sz="1050" dirty="0"/>
              <a:t>Logistic service provider</a:t>
            </a:r>
            <a:endParaRPr lang="ko-KR" altLang="en-US" sz="1050" dirty="0"/>
          </a:p>
          <a:p>
            <a:endParaRPr lang="ko-KR" altLang="en-US" sz="1050" dirty="0"/>
          </a:p>
        </p:txBody>
      </p:sp>
      <p:sp>
        <p:nvSpPr>
          <p:cNvPr id="63" name="TextBox 62">
            <a:extLst>
              <a:ext uri="{FF2B5EF4-FFF2-40B4-BE49-F238E27FC236}">
                <a16:creationId xmlns:a16="http://schemas.microsoft.com/office/drawing/2014/main" id="{8B27A1F3-7EF0-4C90-9CEB-BFCDE4E9D748}"/>
              </a:ext>
            </a:extLst>
          </p:cNvPr>
          <p:cNvSpPr txBox="1"/>
          <p:nvPr/>
        </p:nvSpPr>
        <p:spPr>
          <a:xfrm>
            <a:off x="6649998" y="778088"/>
            <a:ext cx="1714150" cy="276999"/>
          </a:xfrm>
          <a:prstGeom prst="rect">
            <a:avLst/>
          </a:prstGeom>
          <a:noFill/>
        </p:spPr>
        <p:txBody>
          <a:bodyPr wrap="square" rtlCol="0">
            <a:spAutoFit/>
          </a:bodyPr>
          <a:lstStyle/>
          <a:p>
            <a:r>
              <a:rPr lang="en-US" altLang="ko-KR" sz="1200" dirty="0"/>
              <a:t>Contact</a:t>
            </a:r>
            <a:r>
              <a:rPr lang="ko-KR" altLang="en-US" sz="1200" dirty="0"/>
              <a:t> </a:t>
            </a:r>
            <a:r>
              <a:rPr lang="en-US" altLang="ko-KR" sz="1200" dirty="0"/>
              <a:t>information</a:t>
            </a:r>
            <a:endParaRPr lang="ko-KR" altLang="en-US" sz="1200" dirty="0"/>
          </a:p>
        </p:txBody>
      </p:sp>
      <p:sp>
        <p:nvSpPr>
          <p:cNvPr id="64" name="직사각형 63">
            <a:extLst>
              <a:ext uri="{FF2B5EF4-FFF2-40B4-BE49-F238E27FC236}">
                <a16:creationId xmlns:a16="http://schemas.microsoft.com/office/drawing/2014/main" id="{475B5370-ACAC-4EB7-82E8-1655C725BFF0}"/>
              </a:ext>
            </a:extLst>
          </p:cNvPr>
          <p:cNvSpPr/>
          <p:nvPr/>
        </p:nvSpPr>
        <p:spPr>
          <a:xfrm>
            <a:off x="8237988" y="864066"/>
            <a:ext cx="212845" cy="209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65" name="TextBox 64">
            <a:extLst>
              <a:ext uri="{FF2B5EF4-FFF2-40B4-BE49-F238E27FC236}">
                <a16:creationId xmlns:a16="http://schemas.microsoft.com/office/drawing/2014/main" id="{C5AE713B-F5C5-496A-87D5-1FB790F6401E}"/>
              </a:ext>
            </a:extLst>
          </p:cNvPr>
          <p:cNvSpPr txBox="1"/>
          <p:nvPr/>
        </p:nvSpPr>
        <p:spPr>
          <a:xfrm>
            <a:off x="8430973" y="801384"/>
            <a:ext cx="1417824" cy="307777"/>
          </a:xfrm>
          <a:prstGeom prst="rect">
            <a:avLst/>
          </a:prstGeom>
          <a:noFill/>
        </p:spPr>
        <p:txBody>
          <a:bodyPr wrap="none" rtlCol="0">
            <a:spAutoFit/>
          </a:bodyPr>
          <a:lstStyle/>
          <a:p>
            <a:r>
              <a:rPr lang="en-US" altLang="ko-KR" sz="1400" dirty="0"/>
              <a:t>Same as above</a:t>
            </a:r>
            <a:endParaRPr lang="ko-KR" altLang="en-US" sz="1400" dirty="0"/>
          </a:p>
        </p:txBody>
      </p:sp>
      <p:sp>
        <p:nvSpPr>
          <p:cNvPr id="66" name="직사각형 65">
            <a:extLst>
              <a:ext uri="{FF2B5EF4-FFF2-40B4-BE49-F238E27FC236}">
                <a16:creationId xmlns:a16="http://schemas.microsoft.com/office/drawing/2014/main" id="{F4C468AD-B41F-4F23-99B7-E42B66A621F8}"/>
              </a:ext>
            </a:extLst>
          </p:cNvPr>
          <p:cNvSpPr/>
          <p:nvPr/>
        </p:nvSpPr>
        <p:spPr>
          <a:xfrm>
            <a:off x="9848115" y="864066"/>
            <a:ext cx="212845" cy="209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7" name="TextBox 66">
            <a:extLst>
              <a:ext uri="{FF2B5EF4-FFF2-40B4-BE49-F238E27FC236}">
                <a16:creationId xmlns:a16="http://schemas.microsoft.com/office/drawing/2014/main" id="{F6467942-1574-4EE8-BD55-FFA2A943C298}"/>
              </a:ext>
            </a:extLst>
          </p:cNvPr>
          <p:cNvSpPr txBox="1"/>
          <p:nvPr/>
        </p:nvSpPr>
        <p:spPr>
          <a:xfrm>
            <a:off x="10060960" y="793477"/>
            <a:ext cx="1890389" cy="307777"/>
          </a:xfrm>
          <a:prstGeom prst="rect">
            <a:avLst/>
          </a:prstGeom>
          <a:noFill/>
        </p:spPr>
        <p:txBody>
          <a:bodyPr wrap="none" rtlCol="0">
            <a:spAutoFit/>
          </a:bodyPr>
          <a:lstStyle/>
          <a:p>
            <a:r>
              <a:rPr lang="en-US" altLang="ko-KR" sz="1400" dirty="0"/>
              <a:t>Different from above</a:t>
            </a:r>
            <a:endParaRPr lang="ko-KR" altLang="en-US" sz="1400" dirty="0"/>
          </a:p>
        </p:txBody>
      </p:sp>
      <p:sp>
        <p:nvSpPr>
          <p:cNvPr id="68" name="TextBox 67">
            <a:extLst>
              <a:ext uri="{FF2B5EF4-FFF2-40B4-BE49-F238E27FC236}">
                <a16:creationId xmlns:a16="http://schemas.microsoft.com/office/drawing/2014/main" id="{72E3EB19-B51B-4B83-BBC7-D670E51F1351}"/>
              </a:ext>
            </a:extLst>
          </p:cNvPr>
          <p:cNvSpPr txBox="1"/>
          <p:nvPr/>
        </p:nvSpPr>
        <p:spPr>
          <a:xfrm>
            <a:off x="6649998" y="1166503"/>
            <a:ext cx="1714150" cy="369332"/>
          </a:xfrm>
          <a:prstGeom prst="rect">
            <a:avLst/>
          </a:prstGeom>
          <a:noFill/>
        </p:spPr>
        <p:txBody>
          <a:bodyPr wrap="square" rtlCol="0">
            <a:spAutoFit/>
          </a:bodyPr>
          <a:lstStyle/>
          <a:p>
            <a:r>
              <a:rPr lang="en-US" altLang="ko-KR" dirty="0"/>
              <a:t>Name</a:t>
            </a:r>
            <a:endParaRPr lang="ko-KR" altLang="en-US" dirty="0"/>
          </a:p>
        </p:txBody>
      </p:sp>
      <p:sp>
        <p:nvSpPr>
          <p:cNvPr id="69" name="TextBox 68">
            <a:extLst>
              <a:ext uri="{FF2B5EF4-FFF2-40B4-BE49-F238E27FC236}">
                <a16:creationId xmlns:a16="http://schemas.microsoft.com/office/drawing/2014/main" id="{6737098E-E31B-4924-BB0B-846AB472B066}"/>
              </a:ext>
            </a:extLst>
          </p:cNvPr>
          <p:cNvSpPr txBox="1"/>
          <p:nvPr/>
        </p:nvSpPr>
        <p:spPr>
          <a:xfrm>
            <a:off x="6649998" y="1505448"/>
            <a:ext cx="1714150" cy="369332"/>
          </a:xfrm>
          <a:prstGeom prst="rect">
            <a:avLst/>
          </a:prstGeom>
          <a:noFill/>
        </p:spPr>
        <p:txBody>
          <a:bodyPr wrap="square" rtlCol="0">
            <a:spAutoFit/>
          </a:bodyPr>
          <a:lstStyle/>
          <a:p>
            <a:r>
              <a:rPr lang="en-US" altLang="ko-KR" dirty="0"/>
              <a:t>Position</a:t>
            </a:r>
            <a:endParaRPr lang="ko-KR" altLang="en-US" dirty="0"/>
          </a:p>
        </p:txBody>
      </p:sp>
      <p:sp>
        <p:nvSpPr>
          <p:cNvPr id="70" name="TextBox 69">
            <a:extLst>
              <a:ext uri="{FF2B5EF4-FFF2-40B4-BE49-F238E27FC236}">
                <a16:creationId xmlns:a16="http://schemas.microsoft.com/office/drawing/2014/main" id="{4E7CA529-F345-4003-9746-EAE62AA06214}"/>
              </a:ext>
            </a:extLst>
          </p:cNvPr>
          <p:cNvSpPr txBox="1"/>
          <p:nvPr/>
        </p:nvSpPr>
        <p:spPr>
          <a:xfrm>
            <a:off x="6717242" y="1871873"/>
            <a:ext cx="1714150" cy="523220"/>
          </a:xfrm>
          <a:prstGeom prst="rect">
            <a:avLst/>
          </a:prstGeom>
          <a:noFill/>
        </p:spPr>
        <p:txBody>
          <a:bodyPr wrap="square" rtlCol="0">
            <a:spAutoFit/>
          </a:bodyPr>
          <a:lstStyle/>
          <a:p>
            <a:r>
              <a:rPr lang="en-US" altLang="ko-KR" sz="1400" dirty="0"/>
              <a:t>E-mail address</a:t>
            </a:r>
            <a:endParaRPr lang="ko-KR" altLang="en-US" sz="1400" dirty="0"/>
          </a:p>
          <a:p>
            <a:endParaRPr lang="ko-KR" altLang="en-US" sz="1400" dirty="0"/>
          </a:p>
        </p:txBody>
      </p:sp>
      <p:sp>
        <p:nvSpPr>
          <p:cNvPr id="71" name="TextBox 70">
            <a:extLst>
              <a:ext uri="{FF2B5EF4-FFF2-40B4-BE49-F238E27FC236}">
                <a16:creationId xmlns:a16="http://schemas.microsoft.com/office/drawing/2014/main" id="{5E5C8FA8-C3BA-4D30-802D-6FD82386356C}"/>
              </a:ext>
            </a:extLst>
          </p:cNvPr>
          <p:cNvSpPr txBox="1"/>
          <p:nvPr/>
        </p:nvSpPr>
        <p:spPr>
          <a:xfrm>
            <a:off x="6649997" y="2208251"/>
            <a:ext cx="1937411" cy="338554"/>
          </a:xfrm>
          <a:prstGeom prst="rect">
            <a:avLst/>
          </a:prstGeom>
          <a:noFill/>
        </p:spPr>
        <p:txBody>
          <a:bodyPr wrap="square" rtlCol="0">
            <a:spAutoFit/>
          </a:bodyPr>
          <a:lstStyle/>
          <a:p>
            <a:r>
              <a:rPr lang="en-US" altLang="ko-KR" sz="1600" dirty="0"/>
              <a:t>Cellphone number</a:t>
            </a:r>
            <a:endParaRPr lang="ko-KR" altLang="en-US" sz="1600" dirty="0"/>
          </a:p>
        </p:txBody>
      </p:sp>
      <p:sp>
        <p:nvSpPr>
          <p:cNvPr id="72" name="직사각형 71">
            <a:extLst>
              <a:ext uri="{FF2B5EF4-FFF2-40B4-BE49-F238E27FC236}">
                <a16:creationId xmlns:a16="http://schemas.microsoft.com/office/drawing/2014/main" id="{5BA42274-EB8C-4979-B4D0-56A82DF43C68}"/>
              </a:ext>
            </a:extLst>
          </p:cNvPr>
          <p:cNvSpPr/>
          <p:nvPr/>
        </p:nvSpPr>
        <p:spPr>
          <a:xfrm>
            <a:off x="7442829" y="1164015"/>
            <a:ext cx="3131097" cy="31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3" name="직사각형 72">
            <a:extLst>
              <a:ext uri="{FF2B5EF4-FFF2-40B4-BE49-F238E27FC236}">
                <a16:creationId xmlns:a16="http://schemas.microsoft.com/office/drawing/2014/main" id="{3E64E773-B7CA-4FC8-ADC1-64684BC24BFB}"/>
              </a:ext>
            </a:extLst>
          </p:cNvPr>
          <p:cNvSpPr/>
          <p:nvPr/>
        </p:nvSpPr>
        <p:spPr>
          <a:xfrm>
            <a:off x="7614949" y="1581141"/>
            <a:ext cx="3131097" cy="31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t>필수항목 아님</a:t>
            </a:r>
          </a:p>
        </p:txBody>
      </p:sp>
      <p:sp>
        <p:nvSpPr>
          <p:cNvPr id="74" name="직사각형 73">
            <a:extLst>
              <a:ext uri="{FF2B5EF4-FFF2-40B4-BE49-F238E27FC236}">
                <a16:creationId xmlns:a16="http://schemas.microsoft.com/office/drawing/2014/main" id="{ED1419CE-F704-4847-AC84-60C987E9DEEC}"/>
              </a:ext>
            </a:extLst>
          </p:cNvPr>
          <p:cNvSpPr/>
          <p:nvPr/>
        </p:nvSpPr>
        <p:spPr>
          <a:xfrm>
            <a:off x="8041420" y="1938350"/>
            <a:ext cx="3131097" cy="31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5" name="직사각형 74">
            <a:extLst>
              <a:ext uri="{FF2B5EF4-FFF2-40B4-BE49-F238E27FC236}">
                <a16:creationId xmlns:a16="http://schemas.microsoft.com/office/drawing/2014/main" id="{5E276F9C-248C-4E45-8A84-BDF62D722CE9}"/>
              </a:ext>
            </a:extLst>
          </p:cNvPr>
          <p:cNvSpPr/>
          <p:nvPr/>
        </p:nvSpPr>
        <p:spPr>
          <a:xfrm>
            <a:off x="8583792" y="2328722"/>
            <a:ext cx="2716467" cy="31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4" name="TextBox 123">
            <a:extLst>
              <a:ext uri="{FF2B5EF4-FFF2-40B4-BE49-F238E27FC236}">
                <a16:creationId xmlns:a16="http://schemas.microsoft.com/office/drawing/2014/main" id="{3A117B1A-EE9D-4083-94EC-762E124757D1}"/>
              </a:ext>
            </a:extLst>
          </p:cNvPr>
          <p:cNvSpPr txBox="1"/>
          <p:nvPr/>
        </p:nvSpPr>
        <p:spPr>
          <a:xfrm>
            <a:off x="6802398" y="3046601"/>
            <a:ext cx="7456619" cy="2554545"/>
          </a:xfrm>
          <a:prstGeom prst="rect">
            <a:avLst/>
          </a:prstGeom>
          <a:noFill/>
        </p:spPr>
        <p:txBody>
          <a:bodyPr wrap="square" rtlCol="0">
            <a:spAutoFit/>
          </a:bodyPr>
          <a:lstStyle/>
          <a:p>
            <a:r>
              <a:rPr lang="en-US" altLang="ko-KR" dirty="0"/>
              <a:t>I agree to provide or utilize the company information and personal </a:t>
            </a:r>
          </a:p>
          <a:p>
            <a:r>
              <a:rPr lang="en-US" altLang="ko-KR" dirty="0"/>
              <a:t>information in connection with use of the service, </a:t>
            </a:r>
          </a:p>
          <a:p>
            <a:r>
              <a:rPr lang="en-US" altLang="ko-KR" dirty="0"/>
              <a:t>and I will not require the return of the information already provided or utilized.</a:t>
            </a:r>
          </a:p>
          <a:p>
            <a:endParaRPr lang="en-US" altLang="ko-KR" dirty="0"/>
          </a:p>
          <a:p>
            <a:pPr marL="342900" indent="-342900">
              <a:buAutoNum type="arabicPeriod"/>
            </a:pPr>
            <a:r>
              <a:rPr lang="en-US" altLang="ko-KR" sz="1400" dirty="0"/>
              <a:t>Provide and utilize information content : </a:t>
            </a:r>
          </a:p>
          <a:p>
            <a:r>
              <a:rPr lang="ko-KR" altLang="en-US" sz="1400" dirty="0"/>
              <a:t>   </a:t>
            </a:r>
            <a:r>
              <a:rPr lang="en-US" altLang="ko-KR" sz="1400" dirty="0"/>
              <a:t>Name, mobile phone number, address, company name, company address, contact, business registration number, contact person information, etc.</a:t>
            </a:r>
          </a:p>
          <a:p>
            <a:pPr marL="342900" indent="-342900">
              <a:buAutoNum type="arabicPeriod" startAt="2"/>
            </a:pPr>
            <a:r>
              <a:rPr lang="en-US" altLang="ko-KR" sz="1400" dirty="0"/>
              <a:t>Offer and validity period: </a:t>
            </a:r>
          </a:p>
          <a:p>
            <a:r>
              <a:rPr lang="en-US" altLang="ko-KR" sz="1400" dirty="0"/>
              <a:t>  From the submission of this agreement to the withdrawal of membership</a:t>
            </a:r>
            <a:endParaRPr lang="ko-KR" altLang="en-US" sz="1400" dirty="0"/>
          </a:p>
        </p:txBody>
      </p:sp>
      <p:sp>
        <p:nvSpPr>
          <p:cNvPr id="125" name="직사각형 124">
            <a:extLst>
              <a:ext uri="{FF2B5EF4-FFF2-40B4-BE49-F238E27FC236}">
                <a16:creationId xmlns:a16="http://schemas.microsoft.com/office/drawing/2014/main" id="{E4804D74-A1C4-4E14-A3D2-3A715438D49F}"/>
              </a:ext>
            </a:extLst>
          </p:cNvPr>
          <p:cNvSpPr/>
          <p:nvPr/>
        </p:nvSpPr>
        <p:spPr>
          <a:xfrm>
            <a:off x="8177543" y="5908526"/>
            <a:ext cx="212845" cy="209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126" name="TextBox 125">
            <a:extLst>
              <a:ext uri="{FF2B5EF4-FFF2-40B4-BE49-F238E27FC236}">
                <a16:creationId xmlns:a16="http://schemas.microsoft.com/office/drawing/2014/main" id="{FB632DDF-3BB1-4DA9-94D9-2F926B475FDA}"/>
              </a:ext>
            </a:extLst>
          </p:cNvPr>
          <p:cNvSpPr txBox="1"/>
          <p:nvPr/>
        </p:nvSpPr>
        <p:spPr>
          <a:xfrm>
            <a:off x="8370528" y="5845844"/>
            <a:ext cx="664606" cy="307777"/>
          </a:xfrm>
          <a:prstGeom prst="rect">
            <a:avLst/>
          </a:prstGeom>
          <a:noFill/>
        </p:spPr>
        <p:txBody>
          <a:bodyPr wrap="none" rtlCol="0">
            <a:spAutoFit/>
          </a:bodyPr>
          <a:lstStyle/>
          <a:p>
            <a:r>
              <a:rPr lang="en-US" altLang="ko-KR" sz="1400" dirty="0"/>
              <a:t>Agree</a:t>
            </a:r>
            <a:endParaRPr lang="ko-KR" altLang="en-US" sz="1400" dirty="0"/>
          </a:p>
        </p:txBody>
      </p:sp>
      <p:sp>
        <p:nvSpPr>
          <p:cNvPr id="127" name="직사각형 126">
            <a:extLst>
              <a:ext uri="{FF2B5EF4-FFF2-40B4-BE49-F238E27FC236}">
                <a16:creationId xmlns:a16="http://schemas.microsoft.com/office/drawing/2014/main" id="{3922420F-743F-4056-8156-131336353FA7}"/>
              </a:ext>
            </a:extLst>
          </p:cNvPr>
          <p:cNvSpPr/>
          <p:nvPr/>
        </p:nvSpPr>
        <p:spPr>
          <a:xfrm>
            <a:off x="9787670" y="5908526"/>
            <a:ext cx="212845" cy="209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8" name="TextBox 127">
            <a:extLst>
              <a:ext uri="{FF2B5EF4-FFF2-40B4-BE49-F238E27FC236}">
                <a16:creationId xmlns:a16="http://schemas.microsoft.com/office/drawing/2014/main" id="{B2C38C5A-913D-412F-BEC6-7A9E6D1E41CA}"/>
              </a:ext>
            </a:extLst>
          </p:cNvPr>
          <p:cNvSpPr txBox="1"/>
          <p:nvPr/>
        </p:nvSpPr>
        <p:spPr>
          <a:xfrm>
            <a:off x="10000515" y="5837937"/>
            <a:ext cx="890628" cy="307777"/>
          </a:xfrm>
          <a:prstGeom prst="rect">
            <a:avLst/>
          </a:prstGeom>
          <a:noFill/>
        </p:spPr>
        <p:txBody>
          <a:bodyPr wrap="none" rtlCol="0">
            <a:spAutoFit/>
          </a:bodyPr>
          <a:lstStyle/>
          <a:p>
            <a:r>
              <a:rPr lang="en-US" altLang="ko-KR" sz="1400" dirty="0"/>
              <a:t>Disagree</a:t>
            </a:r>
            <a:endParaRPr lang="ko-KR" altLang="en-US" sz="1400" dirty="0"/>
          </a:p>
        </p:txBody>
      </p:sp>
      <p:sp>
        <p:nvSpPr>
          <p:cNvPr id="130" name="TextBox 129">
            <a:extLst>
              <a:ext uri="{FF2B5EF4-FFF2-40B4-BE49-F238E27FC236}">
                <a16:creationId xmlns:a16="http://schemas.microsoft.com/office/drawing/2014/main" id="{F4B7ED77-7E62-46BE-AFEE-2971F6B3CAAF}"/>
              </a:ext>
            </a:extLst>
          </p:cNvPr>
          <p:cNvSpPr txBox="1"/>
          <p:nvPr/>
        </p:nvSpPr>
        <p:spPr>
          <a:xfrm>
            <a:off x="5542002" y="176168"/>
            <a:ext cx="990977" cy="369332"/>
          </a:xfrm>
          <a:prstGeom prst="rect">
            <a:avLst/>
          </a:prstGeom>
          <a:noFill/>
        </p:spPr>
        <p:txBody>
          <a:bodyPr wrap="none" rtlCol="0">
            <a:spAutoFit/>
          </a:bodyPr>
          <a:lstStyle/>
          <a:p>
            <a:r>
              <a:rPr lang="en-US" altLang="ko-KR" dirty="0"/>
              <a:t>Sign up</a:t>
            </a:r>
            <a:endParaRPr lang="ko-KR" altLang="en-US" dirty="0"/>
          </a:p>
        </p:txBody>
      </p:sp>
      <p:sp>
        <p:nvSpPr>
          <p:cNvPr id="61" name="직사각형 60">
            <a:extLst>
              <a:ext uri="{FF2B5EF4-FFF2-40B4-BE49-F238E27FC236}">
                <a16:creationId xmlns:a16="http://schemas.microsoft.com/office/drawing/2014/main" id="{F6A21A58-2755-4DD4-B9FA-2E9C65649650}"/>
              </a:ext>
            </a:extLst>
          </p:cNvPr>
          <p:cNvSpPr/>
          <p:nvPr/>
        </p:nvSpPr>
        <p:spPr>
          <a:xfrm>
            <a:off x="645952" y="587229"/>
            <a:ext cx="5075340" cy="55031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2" name="TextBox 61">
            <a:extLst>
              <a:ext uri="{FF2B5EF4-FFF2-40B4-BE49-F238E27FC236}">
                <a16:creationId xmlns:a16="http://schemas.microsoft.com/office/drawing/2014/main" id="{DFDC1A53-38E4-4EE3-B68E-08BA6CE5E073}"/>
              </a:ext>
            </a:extLst>
          </p:cNvPr>
          <p:cNvSpPr txBox="1"/>
          <p:nvPr/>
        </p:nvSpPr>
        <p:spPr>
          <a:xfrm>
            <a:off x="743824" y="1023457"/>
            <a:ext cx="1714150" cy="369332"/>
          </a:xfrm>
          <a:prstGeom prst="rect">
            <a:avLst/>
          </a:prstGeom>
          <a:noFill/>
        </p:spPr>
        <p:txBody>
          <a:bodyPr wrap="square" rtlCol="0">
            <a:spAutoFit/>
          </a:bodyPr>
          <a:lstStyle/>
          <a:p>
            <a:r>
              <a:rPr lang="en-US" altLang="ko-KR" dirty="0"/>
              <a:t>ID</a:t>
            </a:r>
            <a:endParaRPr lang="ko-KR" altLang="en-US" dirty="0"/>
          </a:p>
        </p:txBody>
      </p:sp>
      <p:sp>
        <p:nvSpPr>
          <p:cNvPr id="76" name="TextBox 75">
            <a:extLst>
              <a:ext uri="{FF2B5EF4-FFF2-40B4-BE49-F238E27FC236}">
                <a16:creationId xmlns:a16="http://schemas.microsoft.com/office/drawing/2014/main" id="{07D16E02-63BF-4A4E-84D3-7BF6C7BB5C9A}"/>
              </a:ext>
            </a:extLst>
          </p:cNvPr>
          <p:cNvSpPr txBox="1"/>
          <p:nvPr/>
        </p:nvSpPr>
        <p:spPr>
          <a:xfrm>
            <a:off x="743824" y="1342672"/>
            <a:ext cx="1714150" cy="369332"/>
          </a:xfrm>
          <a:prstGeom prst="rect">
            <a:avLst/>
          </a:prstGeom>
          <a:noFill/>
        </p:spPr>
        <p:txBody>
          <a:bodyPr wrap="square" rtlCol="0">
            <a:spAutoFit/>
          </a:bodyPr>
          <a:lstStyle/>
          <a:p>
            <a:r>
              <a:rPr lang="en-US" altLang="ko-KR" dirty="0"/>
              <a:t>Password</a:t>
            </a:r>
            <a:endParaRPr lang="ko-KR" altLang="en-US" dirty="0"/>
          </a:p>
        </p:txBody>
      </p:sp>
      <p:sp>
        <p:nvSpPr>
          <p:cNvPr id="77" name="TextBox 76">
            <a:extLst>
              <a:ext uri="{FF2B5EF4-FFF2-40B4-BE49-F238E27FC236}">
                <a16:creationId xmlns:a16="http://schemas.microsoft.com/office/drawing/2014/main" id="{D52E80F2-EB80-4E23-A03C-B6380F2067C9}"/>
              </a:ext>
            </a:extLst>
          </p:cNvPr>
          <p:cNvSpPr txBox="1"/>
          <p:nvPr/>
        </p:nvSpPr>
        <p:spPr>
          <a:xfrm>
            <a:off x="743824" y="4885318"/>
            <a:ext cx="1714150" cy="276999"/>
          </a:xfrm>
          <a:prstGeom prst="rect">
            <a:avLst/>
          </a:prstGeom>
          <a:noFill/>
        </p:spPr>
        <p:txBody>
          <a:bodyPr wrap="square" rtlCol="0">
            <a:spAutoFit/>
          </a:bodyPr>
          <a:lstStyle/>
          <a:p>
            <a:r>
              <a:rPr lang="en-US" altLang="ko-KR" sz="1200" dirty="0"/>
              <a:t>Phone number</a:t>
            </a:r>
            <a:endParaRPr lang="ko-KR" altLang="en-US" sz="1200" dirty="0"/>
          </a:p>
        </p:txBody>
      </p:sp>
      <p:sp>
        <p:nvSpPr>
          <p:cNvPr id="78" name="TextBox 77">
            <a:extLst>
              <a:ext uri="{FF2B5EF4-FFF2-40B4-BE49-F238E27FC236}">
                <a16:creationId xmlns:a16="http://schemas.microsoft.com/office/drawing/2014/main" id="{1488DD84-F8A7-4225-B731-15660A974D66}"/>
              </a:ext>
            </a:extLst>
          </p:cNvPr>
          <p:cNvSpPr txBox="1"/>
          <p:nvPr/>
        </p:nvSpPr>
        <p:spPr>
          <a:xfrm>
            <a:off x="743824" y="2031002"/>
            <a:ext cx="1714150" cy="369332"/>
          </a:xfrm>
          <a:prstGeom prst="rect">
            <a:avLst/>
          </a:prstGeom>
          <a:noFill/>
        </p:spPr>
        <p:txBody>
          <a:bodyPr wrap="square" rtlCol="0">
            <a:spAutoFit/>
          </a:bodyPr>
          <a:lstStyle/>
          <a:p>
            <a:r>
              <a:rPr lang="en-US" altLang="ko-KR" dirty="0"/>
              <a:t>Name</a:t>
            </a:r>
            <a:endParaRPr lang="ko-KR" altLang="en-US" dirty="0"/>
          </a:p>
        </p:txBody>
      </p:sp>
      <p:sp>
        <p:nvSpPr>
          <p:cNvPr id="79" name="TextBox 78">
            <a:extLst>
              <a:ext uri="{FF2B5EF4-FFF2-40B4-BE49-F238E27FC236}">
                <a16:creationId xmlns:a16="http://schemas.microsoft.com/office/drawing/2014/main" id="{8E0C0BF0-576D-4867-9DC4-28F24AF4B606}"/>
              </a:ext>
            </a:extLst>
          </p:cNvPr>
          <p:cNvSpPr txBox="1"/>
          <p:nvPr/>
        </p:nvSpPr>
        <p:spPr>
          <a:xfrm>
            <a:off x="743824" y="2400334"/>
            <a:ext cx="1714150" cy="461665"/>
          </a:xfrm>
          <a:prstGeom prst="rect">
            <a:avLst/>
          </a:prstGeom>
          <a:noFill/>
        </p:spPr>
        <p:txBody>
          <a:bodyPr wrap="square" rtlCol="0">
            <a:spAutoFit/>
          </a:bodyPr>
          <a:lstStyle/>
          <a:p>
            <a:r>
              <a:rPr lang="en-US" altLang="ko-KR" sz="1200" dirty="0">
                <a:solidFill>
                  <a:srgbClr val="FF0000"/>
                </a:solidFill>
              </a:rPr>
              <a:t>Birth</a:t>
            </a:r>
            <a:r>
              <a:rPr lang="ko-KR" altLang="en-US" sz="1200" dirty="0">
                <a:solidFill>
                  <a:srgbClr val="FF0000"/>
                </a:solidFill>
              </a:rPr>
              <a:t> </a:t>
            </a:r>
            <a:r>
              <a:rPr lang="en-US" altLang="ko-KR" sz="1200" dirty="0">
                <a:solidFill>
                  <a:srgbClr val="FF0000"/>
                </a:solidFill>
              </a:rPr>
              <a:t>day (MM/DD/YYYY)</a:t>
            </a:r>
            <a:endParaRPr lang="ko-KR" altLang="en-US" sz="1200" dirty="0">
              <a:solidFill>
                <a:srgbClr val="FF0000"/>
              </a:solidFill>
            </a:endParaRPr>
          </a:p>
        </p:txBody>
      </p:sp>
      <p:sp>
        <p:nvSpPr>
          <p:cNvPr id="80" name="TextBox 79">
            <a:extLst>
              <a:ext uri="{FF2B5EF4-FFF2-40B4-BE49-F238E27FC236}">
                <a16:creationId xmlns:a16="http://schemas.microsoft.com/office/drawing/2014/main" id="{D0172443-2378-4947-A90F-A51CF15C9F66}"/>
              </a:ext>
            </a:extLst>
          </p:cNvPr>
          <p:cNvSpPr txBox="1"/>
          <p:nvPr/>
        </p:nvSpPr>
        <p:spPr>
          <a:xfrm>
            <a:off x="749930" y="2846271"/>
            <a:ext cx="1898708" cy="276999"/>
          </a:xfrm>
          <a:prstGeom prst="rect">
            <a:avLst/>
          </a:prstGeom>
          <a:noFill/>
        </p:spPr>
        <p:txBody>
          <a:bodyPr wrap="square" rtlCol="0">
            <a:spAutoFit/>
          </a:bodyPr>
          <a:lstStyle/>
          <a:p>
            <a:r>
              <a:rPr lang="en-US" altLang="ko-KR" sz="1200" dirty="0"/>
              <a:t>verify yourself(cellphone</a:t>
            </a:r>
            <a:r>
              <a:rPr lang="en-US" altLang="ko-KR" sz="1000" dirty="0"/>
              <a:t>)</a:t>
            </a:r>
            <a:endParaRPr lang="ko-KR" altLang="en-US" sz="1200" dirty="0"/>
          </a:p>
        </p:txBody>
      </p:sp>
      <p:sp>
        <p:nvSpPr>
          <p:cNvPr id="81" name="TextBox 80">
            <a:extLst>
              <a:ext uri="{FF2B5EF4-FFF2-40B4-BE49-F238E27FC236}">
                <a16:creationId xmlns:a16="http://schemas.microsoft.com/office/drawing/2014/main" id="{B54AD37E-01D3-45E4-A430-B4A3DA4F5995}"/>
              </a:ext>
            </a:extLst>
          </p:cNvPr>
          <p:cNvSpPr txBox="1"/>
          <p:nvPr/>
        </p:nvSpPr>
        <p:spPr>
          <a:xfrm>
            <a:off x="743824" y="3491817"/>
            <a:ext cx="1714150" cy="369332"/>
          </a:xfrm>
          <a:prstGeom prst="rect">
            <a:avLst/>
          </a:prstGeom>
          <a:noFill/>
        </p:spPr>
        <p:txBody>
          <a:bodyPr wrap="square" rtlCol="0">
            <a:spAutoFit/>
          </a:bodyPr>
          <a:lstStyle/>
          <a:p>
            <a:r>
              <a:rPr lang="en-US" altLang="ko-KR" dirty="0"/>
              <a:t>Address</a:t>
            </a:r>
            <a:endParaRPr lang="ko-KR" altLang="en-US" dirty="0"/>
          </a:p>
        </p:txBody>
      </p:sp>
      <p:sp>
        <p:nvSpPr>
          <p:cNvPr id="82" name="TextBox 81">
            <a:extLst>
              <a:ext uri="{FF2B5EF4-FFF2-40B4-BE49-F238E27FC236}">
                <a16:creationId xmlns:a16="http://schemas.microsoft.com/office/drawing/2014/main" id="{C95B22DC-5C5A-4A32-A331-7014EC77242D}"/>
              </a:ext>
            </a:extLst>
          </p:cNvPr>
          <p:cNvSpPr txBox="1"/>
          <p:nvPr/>
        </p:nvSpPr>
        <p:spPr>
          <a:xfrm>
            <a:off x="743824" y="3835719"/>
            <a:ext cx="1714150" cy="261610"/>
          </a:xfrm>
          <a:prstGeom prst="rect">
            <a:avLst/>
          </a:prstGeom>
          <a:noFill/>
        </p:spPr>
        <p:txBody>
          <a:bodyPr wrap="square" rtlCol="0">
            <a:spAutoFit/>
          </a:bodyPr>
          <a:lstStyle/>
          <a:p>
            <a:r>
              <a:rPr lang="en-US" altLang="ko-KR" sz="1100" dirty="0"/>
              <a:t>Company name</a:t>
            </a:r>
            <a:endParaRPr lang="ko-KR" altLang="en-US" sz="1100" dirty="0"/>
          </a:p>
        </p:txBody>
      </p:sp>
      <p:sp>
        <p:nvSpPr>
          <p:cNvPr id="83" name="TextBox 82">
            <a:extLst>
              <a:ext uri="{FF2B5EF4-FFF2-40B4-BE49-F238E27FC236}">
                <a16:creationId xmlns:a16="http://schemas.microsoft.com/office/drawing/2014/main" id="{D8DA3068-97CB-40BF-8B5A-57D26D7B3A51}"/>
              </a:ext>
            </a:extLst>
          </p:cNvPr>
          <p:cNvSpPr txBox="1"/>
          <p:nvPr/>
        </p:nvSpPr>
        <p:spPr>
          <a:xfrm>
            <a:off x="743824" y="4515986"/>
            <a:ext cx="1714150" cy="276999"/>
          </a:xfrm>
          <a:prstGeom prst="rect">
            <a:avLst/>
          </a:prstGeom>
          <a:noFill/>
        </p:spPr>
        <p:txBody>
          <a:bodyPr wrap="square" rtlCol="0">
            <a:spAutoFit/>
          </a:bodyPr>
          <a:lstStyle/>
          <a:p>
            <a:r>
              <a:rPr lang="en-US" altLang="ko-KR" sz="1200" dirty="0"/>
              <a:t>Company address</a:t>
            </a:r>
            <a:endParaRPr lang="ko-KR" altLang="en-US" sz="1200" dirty="0"/>
          </a:p>
        </p:txBody>
      </p:sp>
      <p:sp>
        <p:nvSpPr>
          <p:cNvPr id="84" name="TextBox 83">
            <a:extLst>
              <a:ext uri="{FF2B5EF4-FFF2-40B4-BE49-F238E27FC236}">
                <a16:creationId xmlns:a16="http://schemas.microsoft.com/office/drawing/2014/main" id="{422D48CF-1C8C-42A4-ACB5-BA5A774AF4BB}"/>
              </a:ext>
            </a:extLst>
          </p:cNvPr>
          <p:cNvSpPr txBox="1"/>
          <p:nvPr/>
        </p:nvSpPr>
        <p:spPr>
          <a:xfrm>
            <a:off x="743824" y="1676143"/>
            <a:ext cx="1714150" cy="307777"/>
          </a:xfrm>
          <a:prstGeom prst="rect">
            <a:avLst/>
          </a:prstGeom>
          <a:noFill/>
        </p:spPr>
        <p:txBody>
          <a:bodyPr wrap="square" rtlCol="0">
            <a:spAutoFit/>
          </a:bodyPr>
          <a:lstStyle/>
          <a:p>
            <a:r>
              <a:rPr lang="en-US" altLang="ko-KR" sz="1400" dirty="0"/>
              <a:t>Confirm Password</a:t>
            </a:r>
            <a:endParaRPr lang="ko-KR" altLang="en-US" sz="1400" dirty="0"/>
          </a:p>
        </p:txBody>
      </p:sp>
      <p:sp>
        <p:nvSpPr>
          <p:cNvPr id="85" name="TextBox 84">
            <a:extLst>
              <a:ext uri="{FF2B5EF4-FFF2-40B4-BE49-F238E27FC236}">
                <a16:creationId xmlns:a16="http://schemas.microsoft.com/office/drawing/2014/main" id="{B7EB3FC1-5A14-44CB-BFD9-AEF0FC81C781}"/>
              </a:ext>
            </a:extLst>
          </p:cNvPr>
          <p:cNvSpPr txBox="1"/>
          <p:nvPr/>
        </p:nvSpPr>
        <p:spPr>
          <a:xfrm>
            <a:off x="743824" y="5323186"/>
            <a:ext cx="2648124" cy="307777"/>
          </a:xfrm>
          <a:prstGeom prst="rect">
            <a:avLst/>
          </a:prstGeom>
          <a:noFill/>
        </p:spPr>
        <p:txBody>
          <a:bodyPr wrap="square" rtlCol="0">
            <a:spAutoFit/>
          </a:bodyPr>
          <a:lstStyle/>
          <a:p>
            <a:r>
              <a:rPr lang="en-US" altLang="ko-KR" sz="1400" dirty="0">
                <a:solidFill>
                  <a:srgbClr val="FF0000"/>
                </a:solidFill>
              </a:rPr>
              <a:t>Business registration number</a:t>
            </a:r>
            <a:endParaRPr lang="ko-KR" altLang="en-US" sz="1400" dirty="0">
              <a:solidFill>
                <a:srgbClr val="FF0000"/>
              </a:solidFill>
            </a:endParaRPr>
          </a:p>
        </p:txBody>
      </p:sp>
      <p:sp>
        <p:nvSpPr>
          <p:cNvPr id="86" name="TextBox 85">
            <a:extLst>
              <a:ext uri="{FF2B5EF4-FFF2-40B4-BE49-F238E27FC236}">
                <a16:creationId xmlns:a16="http://schemas.microsoft.com/office/drawing/2014/main" id="{D25EA108-4BF7-455A-9382-1E892E45EA5C}"/>
              </a:ext>
            </a:extLst>
          </p:cNvPr>
          <p:cNvSpPr txBox="1"/>
          <p:nvPr/>
        </p:nvSpPr>
        <p:spPr>
          <a:xfrm>
            <a:off x="743824" y="5675258"/>
            <a:ext cx="1714150" cy="369332"/>
          </a:xfrm>
          <a:prstGeom prst="rect">
            <a:avLst/>
          </a:prstGeom>
          <a:noFill/>
        </p:spPr>
        <p:txBody>
          <a:bodyPr wrap="square" rtlCol="0">
            <a:spAutoFit/>
          </a:bodyPr>
          <a:lstStyle/>
          <a:p>
            <a:r>
              <a:rPr lang="en-US" altLang="ko-KR" dirty="0"/>
              <a:t>Website</a:t>
            </a:r>
            <a:endParaRPr lang="ko-KR" altLang="en-US" dirty="0"/>
          </a:p>
        </p:txBody>
      </p:sp>
      <p:sp>
        <p:nvSpPr>
          <p:cNvPr id="87" name="TextBox 86">
            <a:extLst>
              <a:ext uri="{FF2B5EF4-FFF2-40B4-BE49-F238E27FC236}">
                <a16:creationId xmlns:a16="http://schemas.microsoft.com/office/drawing/2014/main" id="{4D0230D9-F8EA-4F25-94C2-137D57F8C721}"/>
              </a:ext>
            </a:extLst>
          </p:cNvPr>
          <p:cNvSpPr txBox="1"/>
          <p:nvPr/>
        </p:nvSpPr>
        <p:spPr>
          <a:xfrm>
            <a:off x="743824" y="3118261"/>
            <a:ext cx="1714150" cy="307777"/>
          </a:xfrm>
          <a:prstGeom prst="rect">
            <a:avLst/>
          </a:prstGeom>
          <a:noFill/>
        </p:spPr>
        <p:txBody>
          <a:bodyPr wrap="square" rtlCol="0">
            <a:spAutoFit/>
          </a:bodyPr>
          <a:lstStyle/>
          <a:p>
            <a:r>
              <a:rPr lang="en-US" altLang="ko-KR" sz="1400" dirty="0"/>
              <a:t>E-mail address</a:t>
            </a:r>
            <a:endParaRPr lang="ko-KR" altLang="en-US" sz="1400" dirty="0"/>
          </a:p>
        </p:txBody>
      </p:sp>
      <p:sp>
        <p:nvSpPr>
          <p:cNvPr id="88" name="TextBox 87">
            <a:extLst>
              <a:ext uri="{FF2B5EF4-FFF2-40B4-BE49-F238E27FC236}">
                <a16:creationId xmlns:a16="http://schemas.microsoft.com/office/drawing/2014/main" id="{23EAE15A-BABD-476E-89A5-1CDDABCD32DB}"/>
              </a:ext>
            </a:extLst>
          </p:cNvPr>
          <p:cNvSpPr txBox="1"/>
          <p:nvPr/>
        </p:nvSpPr>
        <p:spPr>
          <a:xfrm>
            <a:off x="743824" y="4180932"/>
            <a:ext cx="1714150" cy="369332"/>
          </a:xfrm>
          <a:prstGeom prst="rect">
            <a:avLst/>
          </a:prstGeom>
          <a:noFill/>
        </p:spPr>
        <p:txBody>
          <a:bodyPr wrap="square" rtlCol="0">
            <a:spAutoFit/>
          </a:bodyPr>
          <a:lstStyle/>
          <a:p>
            <a:r>
              <a:rPr lang="en-US" altLang="ko-KR" dirty="0"/>
              <a:t>President</a:t>
            </a:r>
            <a:endParaRPr lang="ko-KR" altLang="en-US" dirty="0"/>
          </a:p>
        </p:txBody>
      </p:sp>
      <p:sp>
        <p:nvSpPr>
          <p:cNvPr id="89" name="TextBox 88">
            <a:extLst>
              <a:ext uri="{FF2B5EF4-FFF2-40B4-BE49-F238E27FC236}">
                <a16:creationId xmlns:a16="http://schemas.microsoft.com/office/drawing/2014/main" id="{39FEADB4-5D61-4601-A817-8021F1A86E04}"/>
              </a:ext>
            </a:extLst>
          </p:cNvPr>
          <p:cNvSpPr txBox="1"/>
          <p:nvPr/>
        </p:nvSpPr>
        <p:spPr>
          <a:xfrm>
            <a:off x="743824" y="720027"/>
            <a:ext cx="1714150" cy="369332"/>
          </a:xfrm>
          <a:prstGeom prst="rect">
            <a:avLst/>
          </a:prstGeom>
          <a:noFill/>
        </p:spPr>
        <p:txBody>
          <a:bodyPr wrap="square" rtlCol="0">
            <a:spAutoFit/>
          </a:bodyPr>
          <a:lstStyle/>
          <a:p>
            <a:r>
              <a:rPr lang="en-US" altLang="ko-KR" dirty="0"/>
              <a:t>Country</a:t>
            </a:r>
            <a:endParaRPr lang="ko-KR" altLang="en-US" dirty="0"/>
          </a:p>
        </p:txBody>
      </p:sp>
      <p:sp>
        <p:nvSpPr>
          <p:cNvPr id="129" name="직사각형 128">
            <a:extLst>
              <a:ext uri="{FF2B5EF4-FFF2-40B4-BE49-F238E27FC236}">
                <a16:creationId xmlns:a16="http://schemas.microsoft.com/office/drawing/2014/main" id="{24F6D324-C6F2-48CE-B957-F1881153A6DF}"/>
              </a:ext>
            </a:extLst>
          </p:cNvPr>
          <p:cNvSpPr/>
          <p:nvPr/>
        </p:nvSpPr>
        <p:spPr>
          <a:xfrm>
            <a:off x="2034746" y="720027"/>
            <a:ext cx="2120040" cy="227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1" name="직사각형 130">
            <a:extLst>
              <a:ext uri="{FF2B5EF4-FFF2-40B4-BE49-F238E27FC236}">
                <a16:creationId xmlns:a16="http://schemas.microsoft.com/office/drawing/2014/main" id="{2E1F53EE-3DF7-42E4-B5F0-73894E3DBC9E}"/>
              </a:ext>
            </a:extLst>
          </p:cNvPr>
          <p:cNvSpPr/>
          <p:nvPr/>
        </p:nvSpPr>
        <p:spPr>
          <a:xfrm>
            <a:off x="2034746" y="1089359"/>
            <a:ext cx="1919416" cy="253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2" name="직사각형 131">
            <a:extLst>
              <a:ext uri="{FF2B5EF4-FFF2-40B4-BE49-F238E27FC236}">
                <a16:creationId xmlns:a16="http://schemas.microsoft.com/office/drawing/2014/main" id="{6D1645EB-41E6-40C9-87BC-37201963A36A}"/>
              </a:ext>
            </a:extLst>
          </p:cNvPr>
          <p:cNvSpPr/>
          <p:nvPr/>
        </p:nvSpPr>
        <p:spPr>
          <a:xfrm>
            <a:off x="2187146" y="1400681"/>
            <a:ext cx="1919416" cy="253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3" name="직사각형 132">
            <a:extLst>
              <a:ext uri="{FF2B5EF4-FFF2-40B4-BE49-F238E27FC236}">
                <a16:creationId xmlns:a16="http://schemas.microsoft.com/office/drawing/2014/main" id="{DC030810-E4F9-4392-8B94-82012E73210F}"/>
              </a:ext>
            </a:extLst>
          </p:cNvPr>
          <p:cNvSpPr/>
          <p:nvPr/>
        </p:nvSpPr>
        <p:spPr>
          <a:xfrm>
            <a:off x="2339546" y="1782458"/>
            <a:ext cx="1919416" cy="253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4" name="직사각형 133">
            <a:extLst>
              <a:ext uri="{FF2B5EF4-FFF2-40B4-BE49-F238E27FC236}">
                <a16:creationId xmlns:a16="http://schemas.microsoft.com/office/drawing/2014/main" id="{0D6D0708-93D9-4DFE-83EB-0DC8F319A01F}"/>
              </a:ext>
            </a:extLst>
          </p:cNvPr>
          <p:cNvSpPr/>
          <p:nvPr/>
        </p:nvSpPr>
        <p:spPr>
          <a:xfrm>
            <a:off x="2051222" y="2099649"/>
            <a:ext cx="1919416" cy="253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5" name="직사각형 134">
            <a:extLst>
              <a:ext uri="{FF2B5EF4-FFF2-40B4-BE49-F238E27FC236}">
                <a16:creationId xmlns:a16="http://schemas.microsoft.com/office/drawing/2014/main" id="{DFFA1360-FB71-42EC-9A3A-D8384CD7D7D5}"/>
              </a:ext>
            </a:extLst>
          </p:cNvPr>
          <p:cNvSpPr/>
          <p:nvPr/>
        </p:nvSpPr>
        <p:spPr>
          <a:xfrm>
            <a:off x="2424002" y="2458343"/>
            <a:ext cx="1919416" cy="253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6" name="직사각형 135">
            <a:extLst>
              <a:ext uri="{FF2B5EF4-FFF2-40B4-BE49-F238E27FC236}">
                <a16:creationId xmlns:a16="http://schemas.microsoft.com/office/drawing/2014/main" id="{B6E879F3-5023-4D2E-B6D1-1EFEEE4907F1}"/>
              </a:ext>
            </a:extLst>
          </p:cNvPr>
          <p:cNvSpPr/>
          <p:nvPr/>
        </p:nvSpPr>
        <p:spPr>
          <a:xfrm>
            <a:off x="2674009" y="2863668"/>
            <a:ext cx="1919416" cy="253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7" name="직사각형 136">
            <a:extLst>
              <a:ext uri="{FF2B5EF4-FFF2-40B4-BE49-F238E27FC236}">
                <a16:creationId xmlns:a16="http://schemas.microsoft.com/office/drawing/2014/main" id="{8253760D-3C7E-4FFB-895C-B1465D511824}"/>
              </a:ext>
            </a:extLst>
          </p:cNvPr>
          <p:cNvSpPr/>
          <p:nvPr/>
        </p:nvSpPr>
        <p:spPr>
          <a:xfrm>
            <a:off x="2187146" y="3205436"/>
            <a:ext cx="1919416" cy="253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8" name="직사각형 137">
            <a:extLst>
              <a:ext uri="{FF2B5EF4-FFF2-40B4-BE49-F238E27FC236}">
                <a16:creationId xmlns:a16="http://schemas.microsoft.com/office/drawing/2014/main" id="{FE4A7593-EB13-4151-9144-695F1C6EFEDE}"/>
              </a:ext>
            </a:extLst>
          </p:cNvPr>
          <p:cNvSpPr/>
          <p:nvPr/>
        </p:nvSpPr>
        <p:spPr>
          <a:xfrm>
            <a:off x="1808357" y="3522026"/>
            <a:ext cx="1919416" cy="253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Txt</a:t>
            </a:r>
            <a:r>
              <a:rPr lang="ko-KR" altLang="en-US" dirty="0"/>
              <a:t>형식</a:t>
            </a:r>
          </a:p>
        </p:txBody>
      </p:sp>
      <p:sp>
        <p:nvSpPr>
          <p:cNvPr id="139" name="직사각형 138">
            <a:extLst>
              <a:ext uri="{FF2B5EF4-FFF2-40B4-BE49-F238E27FC236}">
                <a16:creationId xmlns:a16="http://schemas.microsoft.com/office/drawing/2014/main" id="{E4BE88F2-D13C-4AAF-841B-03351BFC5279}"/>
              </a:ext>
            </a:extLst>
          </p:cNvPr>
          <p:cNvSpPr/>
          <p:nvPr/>
        </p:nvSpPr>
        <p:spPr>
          <a:xfrm>
            <a:off x="2079606" y="3850513"/>
            <a:ext cx="2075179" cy="31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0" name="직사각형 139">
            <a:extLst>
              <a:ext uri="{FF2B5EF4-FFF2-40B4-BE49-F238E27FC236}">
                <a16:creationId xmlns:a16="http://schemas.microsoft.com/office/drawing/2014/main" id="{B7E27E60-8198-4514-B92A-87CD8A54FE99}"/>
              </a:ext>
            </a:extLst>
          </p:cNvPr>
          <p:cNvSpPr/>
          <p:nvPr/>
        </p:nvSpPr>
        <p:spPr>
          <a:xfrm>
            <a:off x="2064542" y="4205919"/>
            <a:ext cx="2075178" cy="31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1" name="직사각형 140">
            <a:extLst>
              <a:ext uri="{FF2B5EF4-FFF2-40B4-BE49-F238E27FC236}">
                <a16:creationId xmlns:a16="http://schemas.microsoft.com/office/drawing/2014/main" id="{64258737-03D0-48CA-9B51-33D4684B381B}"/>
              </a:ext>
            </a:extLst>
          </p:cNvPr>
          <p:cNvSpPr/>
          <p:nvPr/>
        </p:nvSpPr>
        <p:spPr>
          <a:xfrm>
            <a:off x="2117965" y="4565871"/>
            <a:ext cx="3131097" cy="31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Txt</a:t>
            </a:r>
            <a:r>
              <a:rPr lang="ko-KR" altLang="en-US" dirty="0"/>
              <a:t>형식임</a:t>
            </a:r>
          </a:p>
        </p:txBody>
      </p:sp>
      <p:sp>
        <p:nvSpPr>
          <p:cNvPr id="142" name="직사각형 141">
            <a:extLst>
              <a:ext uri="{FF2B5EF4-FFF2-40B4-BE49-F238E27FC236}">
                <a16:creationId xmlns:a16="http://schemas.microsoft.com/office/drawing/2014/main" id="{D88B858F-EE1E-449D-8EB3-6D6C54A06CFF}"/>
              </a:ext>
            </a:extLst>
          </p:cNvPr>
          <p:cNvSpPr/>
          <p:nvPr/>
        </p:nvSpPr>
        <p:spPr>
          <a:xfrm>
            <a:off x="1934058" y="4935035"/>
            <a:ext cx="3131097" cy="31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3" name="직사각형 142">
            <a:extLst>
              <a:ext uri="{FF2B5EF4-FFF2-40B4-BE49-F238E27FC236}">
                <a16:creationId xmlns:a16="http://schemas.microsoft.com/office/drawing/2014/main" id="{D0A77461-B3B9-4015-A329-B555B5BEFE08}"/>
              </a:ext>
            </a:extLst>
          </p:cNvPr>
          <p:cNvSpPr/>
          <p:nvPr/>
        </p:nvSpPr>
        <p:spPr>
          <a:xfrm>
            <a:off x="3391948" y="5314478"/>
            <a:ext cx="2232984" cy="31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4" name="직사각형 143">
            <a:extLst>
              <a:ext uri="{FF2B5EF4-FFF2-40B4-BE49-F238E27FC236}">
                <a16:creationId xmlns:a16="http://schemas.microsoft.com/office/drawing/2014/main" id="{BCA78E50-9671-4CC3-8B05-2214FC299024}"/>
              </a:ext>
            </a:extLst>
          </p:cNvPr>
          <p:cNvSpPr/>
          <p:nvPr/>
        </p:nvSpPr>
        <p:spPr>
          <a:xfrm>
            <a:off x="2034746" y="5694808"/>
            <a:ext cx="3131097" cy="31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686658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직사각형 9">
            <a:extLst>
              <a:ext uri="{FF2B5EF4-FFF2-40B4-BE49-F238E27FC236}">
                <a16:creationId xmlns:a16="http://schemas.microsoft.com/office/drawing/2014/main" id="{C8D3A75B-6079-4660-A979-928D7E9B8971}"/>
              </a:ext>
            </a:extLst>
          </p:cNvPr>
          <p:cNvSpPr/>
          <p:nvPr/>
        </p:nvSpPr>
        <p:spPr>
          <a:xfrm>
            <a:off x="3917658" y="1392571"/>
            <a:ext cx="350659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t>txt</a:t>
            </a:r>
            <a:endParaRPr lang="ko-KR" altLang="en-US" dirty="0"/>
          </a:p>
        </p:txBody>
      </p:sp>
      <p:sp>
        <p:nvSpPr>
          <p:cNvPr id="12" name="TextBox 11">
            <a:extLst>
              <a:ext uri="{FF2B5EF4-FFF2-40B4-BE49-F238E27FC236}">
                <a16:creationId xmlns:a16="http://schemas.microsoft.com/office/drawing/2014/main" id="{1EFBFF67-2F3A-4A36-A9A0-7597DB315B1D}"/>
              </a:ext>
            </a:extLst>
          </p:cNvPr>
          <p:cNvSpPr txBox="1"/>
          <p:nvPr/>
        </p:nvSpPr>
        <p:spPr>
          <a:xfrm>
            <a:off x="2013358" y="1392571"/>
            <a:ext cx="2225546" cy="369332"/>
          </a:xfrm>
          <a:prstGeom prst="rect">
            <a:avLst/>
          </a:prstGeom>
          <a:noFill/>
        </p:spPr>
        <p:txBody>
          <a:bodyPr wrap="none" rtlCol="0">
            <a:spAutoFit/>
          </a:bodyPr>
          <a:lstStyle/>
          <a:p>
            <a:r>
              <a:rPr lang="en-US" altLang="ko-KR" dirty="0"/>
              <a:t>Warehouse address</a:t>
            </a:r>
            <a:endParaRPr lang="ko-KR" altLang="en-US" dirty="0"/>
          </a:p>
        </p:txBody>
      </p:sp>
      <p:sp>
        <p:nvSpPr>
          <p:cNvPr id="13" name="TextBox 12">
            <a:extLst>
              <a:ext uri="{FF2B5EF4-FFF2-40B4-BE49-F238E27FC236}">
                <a16:creationId xmlns:a16="http://schemas.microsoft.com/office/drawing/2014/main" id="{01BA47C3-5E52-478A-9742-9B51601161FC}"/>
              </a:ext>
            </a:extLst>
          </p:cNvPr>
          <p:cNvSpPr txBox="1"/>
          <p:nvPr/>
        </p:nvSpPr>
        <p:spPr>
          <a:xfrm>
            <a:off x="1746966" y="1923221"/>
            <a:ext cx="2289345" cy="369332"/>
          </a:xfrm>
          <a:prstGeom prst="rect">
            <a:avLst/>
          </a:prstGeom>
          <a:noFill/>
        </p:spPr>
        <p:txBody>
          <a:bodyPr wrap="none" rtlCol="0">
            <a:spAutoFit/>
          </a:bodyPr>
          <a:lstStyle/>
          <a:p>
            <a:r>
              <a:rPr lang="en-US" altLang="ko-KR" dirty="0"/>
              <a:t>Cities and provinces</a:t>
            </a:r>
            <a:endParaRPr lang="ko-KR" altLang="en-US" dirty="0"/>
          </a:p>
        </p:txBody>
      </p:sp>
      <p:sp>
        <p:nvSpPr>
          <p:cNvPr id="19" name="TextBox 18">
            <a:extLst>
              <a:ext uri="{FF2B5EF4-FFF2-40B4-BE49-F238E27FC236}">
                <a16:creationId xmlns:a16="http://schemas.microsoft.com/office/drawing/2014/main" id="{06B3B82F-BFE7-4197-9E52-D71F56A0934B}"/>
              </a:ext>
            </a:extLst>
          </p:cNvPr>
          <p:cNvSpPr txBox="1"/>
          <p:nvPr/>
        </p:nvSpPr>
        <p:spPr>
          <a:xfrm>
            <a:off x="1635291" y="3264808"/>
            <a:ext cx="2226892" cy="261610"/>
          </a:xfrm>
          <a:prstGeom prst="rect">
            <a:avLst/>
          </a:prstGeom>
          <a:noFill/>
        </p:spPr>
        <p:txBody>
          <a:bodyPr wrap="none" rtlCol="0">
            <a:spAutoFit/>
          </a:bodyPr>
          <a:lstStyle/>
          <a:p>
            <a:r>
              <a:rPr lang="en-US" altLang="ko-KR" sz="1100" dirty="0"/>
              <a:t>Warehouse registration number</a:t>
            </a:r>
            <a:endParaRPr lang="ko-KR" altLang="en-US" sz="1100" dirty="0"/>
          </a:p>
        </p:txBody>
      </p:sp>
      <p:sp>
        <p:nvSpPr>
          <p:cNvPr id="20" name="직사각형 19">
            <a:extLst>
              <a:ext uri="{FF2B5EF4-FFF2-40B4-BE49-F238E27FC236}">
                <a16:creationId xmlns:a16="http://schemas.microsoft.com/office/drawing/2014/main" id="{25D901BA-A4CD-4566-9E8B-947F32641218}"/>
              </a:ext>
            </a:extLst>
          </p:cNvPr>
          <p:cNvSpPr/>
          <p:nvPr/>
        </p:nvSpPr>
        <p:spPr>
          <a:xfrm>
            <a:off x="3917658" y="1955225"/>
            <a:ext cx="1603259"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dirty="0"/>
          </a:p>
        </p:txBody>
      </p:sp>
      <p:sp>
        <p:nvSpPr>
          <p:cNvPr id="23" name="화살표: 아래쪽 22">
            <a:extLst>
              <a:ext uri="{FF2B5EF4-FFF2-40B4-BE49-F238E27FC236}">
                <a16:creationId xmlns:a16="http://schemas.microsoft.com/office/drawing/2014/main" id="{20CEC944-0A42-4C49-A526-24B24B021F35}"/>
              </a:ext>
            </a:extLst>
          </p:cNvPr>
          <p:cNvSpPr/>
          <p:nvPr/>
        </p:nvSpPr>
        <p:spPr>
          <a:xfrm>
            <a:off x="-14017" y="6160531"/>
            <a:ext cx="520118" cy="5541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TextBox 23">
            <a:extLst>
              <a:ext uri="{FF2B5EF4-FFF2-40B4-BE49-F238E27FC236}">
                <a16:creationId xmlns:a16="http://schemas.microsoft.com/office/drawing/2014/main" id="{D1609B86-7F03-411F-8A5F-691487C0AA0E}"/>
              </a:ext>
            </a:extLst>
          </p:cNvPr>
          <p:cNvSpPr txBox="1"/>
          <p:nvPr/>
        </p:nvSpPr>
        <p:spPr>
          <a:xfrm>
            <a:off x="578752" y="6295829"/>
            <a:ext cx="2113079" cy="369332"/>
          </a:xfrm>
          <a:prstGeom prst="rect">
            <a:avLst/>
          </a:prstGeom>
          <a:noFill/>
        </p:spPr>
        <p:txBody>
          <a:bodyPr wrap="none" rtlCol="0">
            <a:spAutoFit/>
          </a:bodyPr>
          <a:lstStyle/>
          <a:p>
            <a:r>
              <a:rPr lang="ko-KR" altLang="en-US"/>
              <a:t>다음페이지 이어짐</a:t>
            </a:r>
          </a:p>
        </p:txBody>
      </p:sp>
      <p:sp>
        <p:nvSpPr>
          <p:cNvPr id="36" name="직사각형 35">
            <a:extLst>
              <a:ext uri="{FF2B5EF4-FFF2-40B4-BE49-F238E27FC236}">
                <a16:creationId xmlns:a16="http://schemas.microsoft.com/office/drawing/2014/main" id="{16E1458D-0127-42B9-8B42-FBC08939E1ED}"/>
              </a:ext>
            </a:extLst>
          </p:cNvPr>
          <p:cNvSpPr/>
          <p:nvPr/>
        </p:nvSpPr>
        <p:spPr>
          <a:xfrm>
            <a:off x="5670957" y="1955871"/>
            <a:ext cx="1603259"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dirty="0"/>
          </a:p>
        </p:txBody>
      </p:sp>
      <p:sp>
        <p:nvSpPr>
          <p:cNvPr id="37" name="직사각형 36">
            <a:extLst>
              <a:ext uri="{FF2B5EF4-FFF2-40B4-BE49-F238E27FC236}">
                <a16:creationId xmlns:a16="http://schemas.microsoft.com/office/drawing/2014/main" id="{FBBA804D-E739-4262-B507-B9DA5966415F}"/>
              </a:ext>
            </a:extLst>
          </p:cNvPr>
          <p:cNvSpPr/>
          <p:nvPr/>
        </p:nvSpPr>
        <p:spPr>
          <a:xfrm>
            <a:off x="4412369" y="3794012"/>
            <a:ext cx="2411229" cy="56027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Add warehouse information</a:t>
            </a:r>
            <a:endParaRPr lang="ko-KR" altLang="en-US" dirty="0"/>
          </a:p>
        </p:txBody>
      </p:sp>
      <p:sp>
        <p:nvSpPr>
          <p:cNvPr id="38" name="직사각형 37">
            <a:extLst>
              <a:ext uri="{FF2B5EF4-FFF2-40B4-BE49-F238E27FC236}">
                <a16:creationId xmlns:a16="http://schemas.microsoft.com/office/drawing/2014/main" id="{078C85D9-10F7-45A6-899B-B2A5BCDB5AC1}"/>
              </a:ext>
            </a:extLst>
          </p:cNvPr>
          <p:cNvSpPr/>
          <p:nvPr/>
        </p:nvSpPr>
        <p:spPr>
          <a:xfrm>
            <a:off x="3882454" y="3264808"/>
            <a:ext cx="357700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dirty="0"/>
          </a:p>
        </p:txBody>
      </p:sp>
      <p:sp>
        <p:nvSpPr>
          <p:cNvPr id="57" name="TextBox 56">
            <a:extLst>
              <a:ext uri="{FF2B5EF4-FFF2-40B4-BE49-F238E27FC236}">
                <a16:creationId xmlns:a16="http://schemas.microsoft.com/office/drawing/2014/main" id="{40F0C14C-3382-46BE-B5B8-347E7521E097}"/>
              </a:ext>
            </a:extLst>
          </p:cNvPr>
          <p:cNvSpPr txBox="1"/>
          <p:nvPr/>
        </p:nvSpPr>
        <p:spPr>
          <a:xfrm>
            <a:off x="1993445" y="2735604"/>
            <a:ext cx="1868075" cy="369332"/>
          </a:xfrm>
          <a:prstGeom prst="rect">
            <a:avLst/>
          </a:prstGeom>
          <a:noFill/>
        </p:spPr>
        <p:txBody>
          <a:bodyPr wrap="none" rtlCol="0">
            <a:spAutoFit/>
          </a:bodyPr>
          <a:lstStyle/>
          <a:p>
            <a:r>
              <a:rPr lang="en-US" altLang="ko-KR" dirty="0"/>
              <a:t>Warehouse area</a:t>
            </a:r>
            <a:endParaRPr lang="ko-KR" altLang="en-US" dirty="0"/>
          </a:p>
        </p:txBody>
      </p:sp>
      <p:sp>
        <p:nvSpPr>
          <p:cNvPr id="58" name="직사각형 57">
            <a:extLst>
              <a:ext uri="{FF2B5EF4-FFF2-40B4-BE49-F238E27FC236}">
                <a16:creationId xmlns:a16="http://schemas.microsoft.com/office/drawing/2014/main" id="{D64B39B0-BF66-4258-A37E-23384DD1248F}"/>
              </a:ext>
            </a:extLst>
          </p:cNvPr>
          <p:cNvSpPr/>
          <p:nvPr/>
        </p:nvSpPr>
        <p:spPr>
          <a:xfrm>
            <a:off x="3882455" y="2735604"/>
            <a:ext cx="357700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ko-KR"/>
              <a:t>m²</a:t>
            </a:r>
            <a:endParaRPr lang="ko-KR" altLang="en-US" dirty="0"/>
          </a:p>
        </p:txBody>
      </p:sp>
      <p:sp>
        <p:nvSpPr>
          <p:cNvPr id="21" name="TextBox 20">
            <a:extLst>
              <a:ext uri="{FF2B5EF4-FFF2-40B4-BE49-F238E27FC236}">
                <a16:creationId xmlns:a16="http://schemas.microsoft.com/office/drawing/2014/main" id="{354ED437-7B66-4604-AEF0-C07CCE6726C0}"/>
              </a:ext>
            </a:extLst>
          </p:cNvPr>
          <p:cNvSpPr txBox="1"/>
          <p:nvPr/>
        </p:nvSpPr>
        <p:spPr>
          <a:xfrm>
            <a:off x="2146560" y="5377094"/>
            <a:ext cx="1579215" cy="369332"/>
          </a:xfrm>
          <a:prstGeom prst="rect">
            <a:avLst/>
          </a:prstGeom>
          <a:noFill/>
        </p:spPr>
        <p:txBody>
          <a:bodyPr wrap="none" rtlCol="0">
            <a:spAutoFit/>
          </a:bodyPr>
          <a:lstStyle/>
          <a:p>
            <a:r>
              <a:rPr lang="en-US" altLang="ko-KR" dirty="0"/>
              <a:t>Special cargo</a:t>
            </a:r>
            <a:endParaRPr lang="ko-KR" altLang="en-US" dirty="0"/>
          </a:p>
        </p:txBody>
      </p:sp>
      <p:sp>
        <p:nvSpPr>
          <p:cNvPr id="22" name="직사각형 21">
            <a:extLst>
              <a:ext uri="{FF2B5EF4-FFF2-40B4-BE49-F238E27FC236}">
                <a16:creationId xmlns:a16="http://schemas.microsoft.com/office/drawing/2014/main" id="{D2039DB8-4C82-400C-AF7E-6D87C17BD5C3}"/>
              </a:ext>
            </a:extLst>
          </p:cNvPr>
          <p:cNvSpPr/>
          <p:nvPr/>
        </p:nvSpPr>
        <p:spPr>
          <a:xfrm>
            <a:off x="4042472" y="5377094"/>
            <a:ext cx="3934436" cy="461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t>화물 </a:t>
            </a:r>
            <a:r>
              <a:rPr lang="ko-KR" altLang="en-US"/>
              <a:t>분류 스크롤 선택 및 아래 표시</a:t>
            </a:r>
            <a:endParaRPr lang="ko-KR" altLang="en-US" dirty="0"/>
          </a:p>
        </p:txBody>
      </p:sp>
      <p:cxnSp>
        <p:nvCxnSpPr>
          <p:cNvPr id="25" name="직선 화살표 연결선 24">
            <a:extLst>
              <a:ext uri="{FF2B5EF4-FFF2-40B4-BE49-F238E27FC236}">
                <a16:creationId xmlns:a16="http://schemas.microsoft.com/office/drawing/2014/main" id="{1D1E3526-3C28-41F5-8AB7-95459A370105}"/>
              </a:ext>
            </a:extLst>
          </p:cNvPr>
          <p:cNvCxnSpPr>
            <a:cxnSpLocks/>
            <a:stCxn id="26" idx="1"/>
            <a:endCxn id="22" idx="3"/>
          </p:cNvCxnSpPr>
          <p:nvPr/>
        </p:nvCxnSpPr>
        <p:spPr>
          <a:xfrm flipH="1">
            <a:off x="7976908" y="4329204"/>
            <a:ext cx="948880" cy="1278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57CB568-3506-4C75-A766-7E78B2D47205}"/>
              </a:ext>
            </a:extLst>
          </p:cNvPr>
          <p:cNvSpPr txBox="1"/>
          <p:nvPr/>
        </p:nvSpPr>
        <p:spPr>
          <a:xfrm>
            <a:off x="8925788" y="3467429"/>
            <a:ext cx="1859505" cy="1723549"/>
          </a:xfrm>
          <a:prstGeom prst="rect">
            <a:avLst/>
          </a:prstGeom>
          <a:noFill/>
          <a:ln>
            <a:solidFill>
              <a:schemeClr val="tx1"/>
            </a:solidFill>
          </a:ln>
        </p:spPr>
        <p:txBody>
          <a:bodyPr wrap="square" rtlCol="0">
            <a:spAutoFit/>
          </a:bodyPr>
          <a:lstStyle/>
          <a:p>
            <a:r>
              <a:rPr lang="en-US" altLang="ko-KR" sz="1400" dirty="0"/>
              <a:t>Refrigerated cargo</a:t>
            </a:r>
          </a:p>
          <a:p>
            <a:r>
              <a:rPr lang="en-US" altLang="ko-KR" sz="1400" dirty="0"/>
              <a:t>Frozen goods</a:t>
            </a:r>
          </a:p>
          <a:p>
            <a:r>
              <a:rPr lang="en-US" altLang="ko-KR" sz="1400" dirty="0"/>
              <a:t>Dangerous cargo</a:t>
            </a:r>
          </a:p>
          <a:p>
            <a:r>
              <a:rPr lang="en-US" altLang="ko-KR" sz="1400" dirty="0"/>
              <a:t>Long cargo</a:t>
            </a:r>
          </a:p>
          <a:p>
            <a:r>
              <a:rPr lang="en-US" altLang="ko-KR" sz="1400" dirty="0"/>
              <a:t>Clean cargo</a:t>
            </a:r>
          </a:p>
          <a:p>
            <a:r>
              <a:rPr lang="en-US" altLang="ko-KR" sz="1400" dirty="0"/>
              <a:t>Liquid cargo</a:t>
            </a:r>
          </a:p>
          <a:p>
            <a:r>
              <a:rPr lang="en-US" altLang="ko-KR" dirty="0"/>
              <a:t>---- Select ----</a:t>
            </a:r>
            <a:endParaRPr lang="ko-KR" altLang="en-US" dirty="0"/>
          </a:p>
        </p:txBody>
      </p:sp>
      <p:grpSp>
        <p:nvGrpSpPr>
          <p:cNvPr id="27" name="그룹 26">
            <a:extLst>
              <a:ext uri="{FF2B5EF4-FFF2-40B4-BE49-F238E27FC236}">
                <a16:creationId xmlns:a16="http://schemas.microsoft.com/office/drawing/2014/main" id="{F905265D-ED64-4E9F-9A53-5CC19416ECD1}"/>
              </a:ext>
            </a:extLst>
          </p:cNvPr>
          <p:cNvGrpSpPr/>
          <p:nvPr/>
        </p:nvGrpSpPr>
        <p:grpSpPr>
          <a:xfrm>
            <a:off x="4050860" y="5955934"/>
            <a:ext cx="1478959" cy="369332"/>
            <a:chOff x="3917658" y="1526796"/>
            <a:chExt cx="1478959" cy="369332"/>
          </a:xfrm>
        </p:grpSpPr>
        <p:sp>
          <p:nvSpPr>
            <p:cNvPr id="28" name="직사각형 27">
              <a:extLst>
                <a:ext uri="{FF2B5EF4-FFF2-40B4-BE49-F238E27FC236}">
                  <a16:creationId xmlns:a16="http://schemas.microsoft.com/office/drawing/2014/main" id="{948A7807-FC16-4F27-83C3-D7B13865047C}"/>
                </a:ext>
              </a:extLst>
            </p:cNvPr>
            <p:cNvSpPr/>
            <p:nvPr/>
          </p:nvSpPr>
          <p:spPr>
            <a:xfrm>
              <a:off x="3917658" y="1526796"/>
              <a:ext cx="1124125" cy="3693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a:solidFill>
                    <a:schemeClr val="tx1"/>
                  </a:solidFill>
                </a:rPr>
                <a:t>Refrigerated cargo</a:t>
              </a:r>
              <a:endParaRPr lang="ko-KR" altLang="en-US" sz="1200" dirty="0">
                <a:solidFill>
                  <a:schemeClr val="tx1"/>
                </a:solidFill>
              </a:endParaRPr>
            </a:p>
          </p:txBody>
        </p:sp>
        <p:sp>
          <p:nvSpPr>
            <p:cNvPr id="29" name="TextBox 28">
              <a:extLst>
                <a:ext uri="{FF2B5EF4-FFF2-40B4-BE49-F238E27FC236}">
                  <a16:creationId xmlns:a16="http://schemas.microsoft.com/office/drawing/2014/main" id="{9D2E43CF-D7E0-4B62-A6B0-45C89B18C8A3}"/>
                </a:ext>
              </a:extLst>
            </p:cNvPr>
            <p:cNvSpPr txBox="1"/>
            <p:nvPr/>
          </p:nvSpPr>
          <p:spPr>
            <a:xfrm>
              <a:off x="5072489" y="1526796"/>
              <a:ext cx="324128" cy="369332"/>
            </a:xfrm>
            <a:prstGeom prst="rect">
              <a:avLst/>
            </a:prstGeom>
            <a:noFill/>
          </p:spPr>
          <p:txBody>
            <a:bodyPr wrap="none" rtlCol="0">
              <a:spAutoFit/>
            </a:bodyPr>
            <a:lstStyle/>
            <a:p>
              <a:r>
                <a:rPr lang="en-US" altLang="ko-KR" dirty="0"/>
                <a:t>X</a:t>
              </a:r>
              <a:endParaRPr lang="ko-KR" altLang="en-US" dirty="0"/>
            </a:p>
          </p:txBody>
        </p:sp>
      </p:grpSp>
      <p:grpSp>
        <p:nvGrpSpPr>
          <p:cNvPr id="30" name="그룹 29">
            <a:extLst>
              <a:ext uri="{FF2B5EF4-FFF2-40B4-BE49-F238E27FC236}">
                <a16:creationId xmlns:a16="http://schemas.microsoft.com/office/drawing/2014/main" id="{26BC8D15-AB49-4292-8E82-CD78A6B06E36}"/>
              </a:ext>
            </a:extLst>
          </p:cNvPr>
          <p:cNvGrpSpPr/>
          <p:nvPr/>
        </p:nvGrpSpPr>
        <p:grpSpPr>
          <a:xfrm>
            <a:off x="5699473" y="5955934"/>
            <a:ext cx="1478959" cy="369332"/>
            <a:chOff x="3917658" y="1526796"/>
            <a:chExt cx="1478959" cy="369332"/>
          </a:xfrm>
        </p:grpSpPr>
        <p:sp>
          <p:nvSpPr>
            <p:cNvPr id="31" name="직사각형 30">
              <a:extLst>
                <a:ext uri="{FF2B5EF4-FFF2-40B4-BE49-F238E27FC236}">
                  <a16:creationId xmlns:a16="http://schemas.microsoft.com/office/drawing/2014/main" id="{F40D2326-AB28-4F9E-9781-40A8ED50D4FA}"/>
                </a:ext>
              </a:extLst>
            </p:cNvPr>
            <p:cNvSpPr/>
            <p:nvPr/>
          </p:nvSpPr>
          <p:spPr>
            <a:xfrm>
              <a:off x="3917658" y="1526796"/>
              <a:ext cx="1124125" cy="3693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a:solidFill>
                    <a:schemeClr val="tx1"/>
                  </a:solidFill>
                </a:rPr>
                <a:t>Dangerous cargo</a:t>
              </a:r>
              <a:endParaRPr lang="ko-KR" altLang="en-US" sz="1200" dirty="0">
                <a:solidFill>
                  <a:schemeClr val="tx1"/>
                </a:solidFill>
              </a:endParaRPr>
            </a:p>
          </p:txBody>
        </p:sp>
        <p:sp>
          <p:nvSpPr>
            <p:cNvPr id="32" name="TextBox 31">
              <a:extLst>
                <a:ext uri="{FF2B5EF4-FFF2-40B4-BE49-F238E27FC236}">
                  <a16:creationId xmlns:a16="http://schemas.microsoft.com/office/drawing/2014/main" id="{288DB270-DBF2-4B16-9E9A-8998CAE0BF77}"/>
                </a:ext>
              </a:extLst>
            </p:cNvPr>
            <p:cNvSpPr txBox="1"/>
            <p:nvPr/>
          </p:nvSpPr>
          <p:spPr>
            <a:xfrm>
              <a:off x="5072489" y="1526796"/>
              <a:ext cx="324128" cy="369332"/>
            </a:xfrm>
            <a:prstGeom prst="rect">
              <a:avLst/>
            </a:prstGeom>
            <a:noFill/>
          </p:spPr>
          <p:txBody>
            <a:bodyPr wrap="none" rtlCol="0">
              <a:spAutoFit/>
            </a:bodyPr>
            <a:lstStyle/>
            <a:p>
              <a:r>
                <a:rPr lang="en-US" altLang="ko-KR" dirty="0"/>
                <a:t>X</a:t>
              </a:r>
              <a:endParaRPr lang="ko-KR" altLang="en-US" dirty="0"/>
            </a:p>
          </p:txBody>
        </p:sp>
      </p:grpSp>
      <p:sp>
        <p:nvSpPr>
          <p:cNvPr id="76" name="TextBox 75">
            <a:extLst>
              <a:ext uri="{FF2B5EF4-FFF2-40B4-BE49-F238E27FC236}">
                <a16:creationId xmlns:a16="http://schemas.microsoft.com/office/drawing/2014/main" id="{29C03A48-B539-4EB7-A65A-F5B38566CAF7}"/>
              </a:ext>
            </a:extLst>
          </p:cNvPr>
          <p:cNvSpPr txBox="1"/>
          <p:nvPr/>
        </p:nvSpPr>
        <p:spPr>
          <a:xfrm>
            <a:off x="4535322" y="176168"/>
            <a:ext cx="2934650" cy="369332"/>
          </a:xfrm>
          <a:prstGeom prst="rect">
            <a:avLst/>
          </a:prstGeom>
          <a:noFill/>
        </p:spPr>
        <p:txBody>
          <a:bodyPr wrap="none" rtlCol="0">
            <a:spAutoFit/>
          </a:bodyPr>
          <a:lstStyle/>
          <a:p>
            <a:r>
              <a:rPr lang="en-US" altLang="ko-KR" dirty="0"/>
              <a:t>Enter detailed information</a:t>
            </a:r>
            <a:endParaRPr lang="ko-KR" altLang="en-US" dirty="0"/>
          </a:p>
        </p:txBody>
      </p:sp>
      <p:sp>
        <p:nvSpPr>
          <p:cNvPr id="77" name="TextBox 76">
            <a:extLst>
              <a:ext uri="{FF2B5EF4-FFF2-40B4-BE49-F238E27FC236}">
                <a16:creationId xmlns:a16="http://schemas.microsoft.com/office/drawing/2014/main" id="{98B3161E-4658-43DF-87F4-6D45127523D0}"/>
              </a:ext>
            </a:extLst>
          </p:cNvPr>
          <p:cNvSpPr txBox="1"/>
          <p:nvPr/>
        </p:nvSpPr>
        <p:spPr>
          <a:xfrm>
            <a:off x="10510316" y="90261"/>
            <a:ext cx="1651414" cy="369332"/>
          </a:xfrm>
          <a:prstGeom prst="rect">
            <a:avLst/>
          </a:prstGeom>
          <a:noFill/>
          <a:ln>
            <a:solidFill>
              <a:schemeClr val="tx1"/>
            </a:solidFill>
          </a:ln>
        </p:spPr>
        <p:txBody>
          <a:bodyPr wrap="square" rtlCol="0">
            <a:spAutoFit/>
          </a:bodyPr>
          <a:lstStyle/>
          <a:p>
            <a:r>
              <a:rPr lang="ko-KR" altLang="en-US" dirty="0"/>
              <a:t>물류업체 용</a:t>
            </a:r>
          </a:p>
        </p:txBody>
      </p:sp>
      <p:sp>
        <p:nvSpPr>
          <p:cNvPr id="2" name="TextBox 1"/>
          <p:cNvSpPr txBox="1"/>
          <p:nvPr/>
        </p:nvSpPr>
        <p:spPr>
          <a:xfrm>
            <a:off x="4176584" y="2760317"/>
            <a:ext cx="2397211" cy="369332"/>
          </a:xfrm>
          <a:prstGeom prst="rect">
            <a:avLst/>
          </a:prstGeom>
          <a:noFill/>
        </p:spPr>
        <p:txBody>
          <a:bodyPr wrap="square" rtlCol="0">
            <a:spAutoFit/>
          </a:bodyPr>
          <a:lstStyle/>
          <a:p>
            <a:r>
              <a:rPr lang="en-US" altLang="ko-KR" dirty="0"/>
              <a:t>number</a:t>
            </a:r>
            <a:endParaRPr lang="ko-KR" altLang="en-US" dirty="0"/>
          </a:p>
        </p:txBody>
      </p:sp>
      <p:sp>
        <p:nvSpPr>
          <p:cNvPr id="3" name="TextBox 2"/>
          <p:cNvSpPr txBox="1"/>
          <p:nvPr/>
        </p:nvSpPr>
        <p:spPr>
          <a:xfrm>
            <a:off x="2316079" y="5838488"/>
            <a:ext cx="1371839" cy="461665"/>
          </a:xfrm>
          <a:prstGeom prst="rect">
            <a:avLst/>
          </a:prstGeom>
          <a:solidFill>
            <a:schemeClr val="accent2">
              <a:lumMod val="20000"/>
              <a:lumOff val="80000"/>
            </a:schemeClr>
          </a:solidFill>
        </p:spPr>
        <p:txBody>
          <a:bodyPr wrap="square" rtlCol="0">
            <a:spAutoFit/>
          </a:bodyPr>
          <a:lstStyle/>
          <a:p>
            <a:r>
              <a:rPr lang="ko-KR" altLang="en-US" sz="1200" dirty="0"/>
              <a:t>단지</a:t>
            </a:r>
            <a:r>
              <a:rPr lang="en-US" altLang="ko-KR" sz="1200" dirty="0"/>
              <a:t>, </a:t>
            </a:r>
            <a:r>
              <a:rPr lang="ko-KR" altLang="en-US" sz="1200" dirty="0" err="1"/>
              <a:t>할수</a:t>
            </a:r>
            <a:r>
              <a:rPr lang="ko-KR" altLang="en-US" sz="1200" dirty="0"/>
              <a:t> 있는 </a:t>
            </a:r>
            <a:r>
              <a:rPr lang="ko-KR" altLang="en-US" sz="1200" dirty="0" err="1"/>
              <a:t>화물명</a:t>
            </a:r>
            <a:r>
              <a:rPr lang="ko-KR" altLang="en-US" sz="1200" dirty="0"/>
              <a:t> 추가</a:t>
            </a:r>
            <a:r>
              <a:rPr lang="en-US" altLang="ko-KR" sz="1200" dirty="0"/>
              <a:t>..</a:t>
            </a:r>
            <a:endParaRPr lang="ko-KR" altLang="en-US" sz="1200" dirty="0"/>
          </a:p>
        </p:txBody>
      </p:sp>
      <p:sp>
        <p:nvSpPr>
          <p:cNvPr id="7" name="직사각형 6"/>
          <p:cNvSpPr/>
          <p:nvPr/>
        </p:nvSpPr>
        <p:spPr>
          <a:xfrm>
            <a:off x="-14017" y="0"/>
            <a:ext cx="2070037" cy="5454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t>창고등록</a:t>
            </a:r>
          </a:p>
        </p:txBody>
      </p:sp>
      <p:sp>
        <p:nvSpPr>
          <p:cNvPr id="42" name="TextBox 41">
            <a:extLst>
              <a:ext uri="{FF2B5EF4-FFF2-40B4-BE49-F238E27FC236}">
                <a16:creationId xmlns:a16="http://schemas.microsoft.com/office/drawing/2014/main" id="{1EFBFF67-2F3A-4A36-A9A0-7597DB315B1D}"/>
              </a:ext>
            </a:extLst>
          </p:cNvPr>
          <p:cNvSpPr txBox="1"/>
          <p:nvPr/>
        </p:nvSpPr>
        <p:spPr>
          <a:xfrm>
            <a:off x="1993444" y="844755"/>
            <a:ext cx="2005998" cy="369332"/>
          </a:xfrm>
          <a:prstGeom prst="rect">
            <a:avLst/>
          </a:prstGeom>
          <a:noFill/>
        </p:spPr>
        <p:txBody>
          <a:bodyPr wrap="none" rtlCol="0">
            <a:spAutoFit/>
          </a:bodyPr>
          <a:lstStyle/>
          <a:p>
            <a:r>
              <a:rPr lang="en-US" altLang="ko-KR" dirty="0"/>
              <a:t>Warehouse name</a:t>
            </a:r>
            <a:endParaRPr lang="ko-KR" altLang="en-US" dirty="0"/>
          </a:p>
        </p:txBody>
      </p:sp>
      <p:sp>
        <p:nvSpPr>
          <p:cNvPr id="43" name="직사각형 42">
            <a:extLst>
              <a:ext uri="{FF2B5EF4-FFF2-40B4-BE49-F238E27FC236}">
                <a16:creationId xmlns:a16="http://schemas.microsoft.com/office/drawing/2014/main" id="{C8D3A75B-6079-4660-A979-928D7E9B8971}"/>
              </a:ext>
            </a:extLst>
          </p:cNvPr>
          <p:cNvSpPr/>
          <p:nvPr/>
        </p:nvSpPr>
        <p:spPr>
          <a:xfrm>
            <a:off x="3917656" y="844755"/>
            <a:ext cx="1753299"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t>txt</a:t>
            </a:r>
            <a:endParaRPr lang="ko-KR" altLang="en-US" dirty="0"/>
          </a:p>
        </p:txBody>
      </p:sp>
      <p:sp>
        <p:nvSpPr>
          <p:cNvPr id="14" name="TextBox 13"/>
          <p:cNvSpPr txBox="1"/>
          <p:nvPr/>
        </p:nvSpPr>
        <p:spPr>
          <a:xfrm>
            <a:off x="6263580" y="570881"/>
            <a:ext cx="3203742" cy="646331"/>
          </a:xfrm>
          <a:prstGeom prst="rect">
            <a:avLst/>
          </a:prstGeom>
          <a:solidFill>
            <a:schemeClr val="accent2">
              <a:lumMod val="20000"/>
              <a:lumOff val="80000"/>
            </a:schemeClr>
          </a:solidFill>
        </p:spPr>
        <p:txBody>
          <a:bodyPr wrap="square" rtlCol="0">
            <a:spAutoFit/>
          </a:bodyPr>
          <a:lstStyle/>
          <a:p>
            <a:r>
              <a:rPr lang="ko-KR" altLang="en-US" dirty="0"/>
              <a:t>국가와 </a:t>
            </a:r>
            <a:r>
              <a:rPr lang="ko-KR" altLang="en-US" dirty="0" err="1"/>
              <a:t>중도시명칭</a:t>
            </a:r>
            <a:r>
              <a:rPr lang="ko-KR" altLang="en-US" dirty="0"/>
              <a:t> </a:t>
            </a:r>
            <a:r>
              <a:rPr lang="ko-KR" altLang="en-US" dirty="0" err="1"/>
              <a:t>넣으세</a:t>
            </a:r>
            <a:r>
              <a:rPr lang="en-US" altLang="ko-KR" dirty="0"/>
              <a:t>.. </a:t>
            </a:r>
            <a:r>
              <a:rPr lang="ko-KR" altLang="en-US" dirty="0"/>
              <a:t>예시</a:t>
            </a:r>
            <a:r>
              <a:rPr lang="en-US" altLang="ko-KR" dirty="0"/>
              <a:t>…</a:t>
            </a:r>
            <a:endParaRPr lang="ko-KR" altLang="en-US" dirty="0"/>
          </a:p>
        </p:txBody>
      </p:sp>
      <p:sp>
        <p:nvSpPr>
          <p:cNvPr id="15" name="직사각형 14"/>
          <p:cNvSpPr/>
          <p:nvPr/>
        </p:nvSpPr>
        <p:spPr>
          <a:xfrm>
            <a:off x="1515762" y="675503"/>
            <a:ext cx="6656173" cy="4184821"/>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588172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B42714BB-56E5-4074-BFF2-41FDEAAB7B28}"/>
              </a:ext>
            </a:extLst>
          </p:cNvPr>
          <p:cNvSpPr/>
          <p:nvPr/>
        </p:nvSpPr>
        <p:spPr>
          <a:xfrm>
            <a:off x="3724712" y="3418330"/>
            <a:ext cx="5662561" cy="13436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dirty="0"/>
              <a:t>기업소개</a:t>
            </a:r>
            <a:r>
              <a:rPr lang="en-US" altLang="ko-KR" dirty="0"/>
              <a:t>……………</a:t>
            </a:r>
            <a:endParaRPr lang="ko-KR" altLang="en-US" dirty="0"/>
          </a:p>
        </p:txBody>
      </p:sp>
      <p:sp>
        <p:nvSpPr>
          <p:cNvPr id="9" name="TextBox 8">
            <a:extLst>
              <a:ext uri="{FF2B5EF4-FFF2-40B4-BE49-F238E27FC236}">
                <a16:creationId xmlns:a16="http://schemas.microsoft.com/office/drawing/2014/main" id="{4C6E4BEF-9C6D-44EA-B6F0-B50E51624A7C}"/>
              </a:ext>
            </a:extLst>
          </p:cNvPr>
          <p:cNvSpPr txBox="1"/>
          <p:nvPr/>
        </p:nvSpPr>
        <p:spPr>
          <a:xfrm>
            <a:off x="1101890" y="3408128"/>
            <a:ext cx="2536144" cy="369332"/>
          </a:xfrm>
          <a:prstGeom prst="rect">
            <a:avLst/>
          </a:prstGeom>
          <a:noFill/>
        </p:spPr>
        <p:txBody>
          <a:bodyPr wrap="none" rtlCol="0">
            <a:spAutoFit/>
          </a:bodyPr>
          <a:lstStyle/>
          <a:p>
            <a:r>
              <a:rPr lang="en-US" altLang="ko-KR" dirty="0"/>
              <a:t>Company Introduction</a:t>
            </a:r>
            <a:endParaRPr lang="ko-KR" altLang="en-US" dirty="0"/>
          </a:p>
        </p:txBody>
      </p:sp>
      <p:sp>
        <p:nvSpPr>
          <p:cNvPr id="23" name="TextBox 22">
            <a:extLst>
              <a:ext uri="{FF2B5EF4-FFF2-40B4-BE49-F238E27FC236}">
                <a16:creationId xmlns:a16="http://schemas.microsoft.com/office/drawing/2014/main" id="{4A4CCBDA-A104-4023-8894-D6523FABF437}"/>
              </a:ext>
            </a:extLst>
          </p:cNvPr>
          <p:cNvSpPr txBox="1"/>
          <p:nvPr/>
        </p:nvSpPr>
        <p:spPr>
          <a:xfrm>
            <a:off x="1919448" y="447512"/>
            <a:ext cx="2035814" cy="369332"/>
          </a:xfrm>
          <a:prstGeom prst="rect">
            <a:avLst/>
          </a:prstGeom>
          <a:noFill/>
        </p:spPr>
        <p:txBody>
          <a:bodyPr wrap="none" rtlCol="0">
            <a:spAutoFit/>
          </a:bodyPr>
          <a:lstStyle/>
          <a:p>
            <a:r>
              <a:rPr lang="en-US" altLang="ko-KR" dirty="0"/>
              <a:t>Corporate image</a:t>
            </a:r>
            <a:r>
              <a:rPr lang="ko-KR" altLang="en-US" dirty="0"/>
              <a:t> </a:t>
            </a:r>
          </a:p>
        </p:txBody>
      </p:sp>
      <p:grpSp>
        <p:nvGrpSpPr>
          <p:cNvPr id="24" name="그룹 23">
            <a:extLst>
              <a:ext uri="{FF2B5EF4-FFF2-40B4-BE49-F238E27FC236}">
                <a16:creationId xmlns:a16="http://schemas.microsoft.com/office/drawing/2014/main" id="{BC1E7DD5-C4AD-4246-910B-9B822A83073A}"/>
              </a:ext>
            </a:extLst>
          </p:cNvPr>
          <p:cNvGrpSpPr/>
          <p:nvPr/>
        </p:nvGrpSpPr>
        <p:grpSpPr>
          <a:xfrm>
            <a:off x="3724713" y="1902416"/>
            <a:ext cx="1273756" cy="1292055"/>
            <a:chOff x="3917658" y="5216986"/>
            <a:chExt cx="1273756" cy="1292055"/>
          </a:xfrm>
        </p:grpSpPr>
        <p:sp>
          <p:nvSpPr>
            <p:cNvPr id="25" name="직사각형 24">
              <a:extLst>
                <a:ext uri="{FF2B5EF4-FFF2-40B4-BE49-F238E27FC236}">
                  <a16:creationId xmlns:a16="http://schemas.microsoft.com/office/drawing/2014/main" id="{AD3701A5-62E1-4E6B-98D2-C5BBEB9B381F}"/>
                </a:ext>
              </a:extLst>
            </p:cNvPr>
            <p:cNvSpPr/>
            <p:nvPr/>
          </p:nvSpPr>
          <p:spPr>
            <a:xfrm>
              <a:off x="3917658" y="5216986"/>
              <a:ext cx="1273756" cy="1292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Add</a:t>
              </a:r>
              <a:endParaRPr lang="ko-KR" altLang="en-US" dirty="0"/>
            </a:p>
          </p:txBody>
        </p:sp>
        <p:cxnSp>
          <p:nvCxnSpPr>
            <p:cNvPr id="26" name="직선 연결선 25">
              <a:extLst>
                <a:ext uri="{FF2B5EF4-FFF2-40B4-BE49-F238E27FC236}">
                  <a16:creationId xmlns:a16="http://schemas.microsoft.com/office/drawing/2014/main" id="{A6AEF75F-45E3-417F-93BF-913C128C122D}"/>
                </a:ext>
              </a:extLst>
            </p:cNvPr>
            <p:cNvCxnSpPr>
              <a:cxnSpLocks/>
              <a:stCxn id="25" idx="0"/>
              <a:endCxn id="25" idx="2"/>
            </p:cNvCxnSpPr>
            <p:nvPr/>
          </p:nvCxnSpPr>
          <p:spPr>
            <a:xfrm>
              <a:off x="4554536" y="5216986"/>
              <a:ext cx="0" cy="1292055"/>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7" name="직선 연결선 26">
              <a:extLst>
                <a:ext uri="{FF2B5EF4-FFF2-40B4-BE49-F238E27FC236}">
                  <a16:creationId xmlns:a16="http://schemas.microsoft.com/office/drawing/2014/main" id="{0D6EE71F-3873-42B3-A4A5-63E35A99F0E9}"/>
                </a:ext>
              </a:extLst>
            </p:cNvPr>
            <p:cNvCxnSpPr>
              <a:cxnSpLocks/>
              <a:stCxn id="25" idx="1"/>
              <a:endCxn id="25" idx="3"/>
            </p:cNvCxnSpPr>
            <p:nvPr/>
          </p:nvCxnSpPr>
          <p:spPr>
            <a:xfrm>
              <a:off x="3917658" y="5863014"/>
              <a:ext cx="1273756" cy="0"/>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28" name="그룹 27">
            <a:extLst>
              <a:ext uri="{FF2B5EF4-FFF2-40B4-BE49-F238E27FC236}">
                <a16:creationId xmlns:a16="http://schemas.microsoft.com/office/drawing/2014/main" id="{3CB61CE7-712A-4C0F-A531-E382D4C0C41E}"/>
              </a:ext>
            </a:extLst>
          </p:cNvPr>
          <p:cNvGrpSpPr/>
          <p:nvPr/>
        </p:nvGrpSpPr>
        <p:grpSpPr>
          <a:xfrm>
            <a:off x="8113527" y="1914998"/>
            <a:ext cx="1273756" cy="1292055"/>
            <a:chOff x="3917658" y="5216986"/>
            <a:chExt cx="1273756" cy="1292055"/>
          </a:xfrm>
        </p:grpSpPr>
        <p:sp>
          <p:nvSpPr>
            <p:cNvPr id="29" name="직사각형 28">
              <a:extLst>
                <a:ext uri="{FF2B5EF4-FFF2-40B4-BE49-F238E27FC236}">
                  <a16:creationId xmlns:a16="http://schemas.microsoft.com/office/drawing/2014/main" id="{35D074DF-4BBB-4D1D-976C-9E53045A18F2}"/>
                </a:ext>
              </a:extLst>
            </p:cNvPr>
            <p:cNvSpPr/>
            <p:nvPr/>
          </p:nvSpPr>
          <p:spPr>
            <a:xfrm>
              <a:off x="3917658" y="5216986"/>
              <a:ext cx="1273756" cy="1292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Add</a:t>
              </a:r>
              <a:endParaRPr lang="ko-KR" altLang="en-US" dirty="0"/>
            </a:p>
          </p:txBody>
        </p:sp>
        <p:cxnSp>
          <p:nvCxnSpPr>
            <p:cNvPr id="30" name="직선 연결선 29">
              <a:extLst>
                <a:ext uri="{FF2B5EF4-FFF2-40B4-BE49-F238E27FC236}">
                  <a16:creationId xmlns:a16="http://schemas.microsoft.com/office/drawing/2014/main" id="{B284AAB0-68B5-4684-AF64-1F50B2981636}"/>
                </a:ext>
              </a:extLst>
            </p:cNvPr>
            <p:cNvCxnSpPr>
              <a:cxnSpLocks/>
              <a:stCxn id="29" idx="0"/>
              <a:endCxn id="29" idx="2"/>
            </p:cNvCxnSpPr>
            <p:nvPr/>
          </p:nvCxnSpPr>
          <p:spPr>
            <a:xfrm>
              <a:off x="4554536" y="5216986"/>
              <a:ext cx="0" cy="1292055"/>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1" name="직선 연결선 30">
              <a:extLst>
                <a:ext uri="{FF2B5EF4-FFF2-40B4-BE49-F238E27FC236}">
                  <a16:creationId xmlns:a16="http://schemas.microsoft.com/office/drawing/2014/main" id="{E94E00BE-4C6C-4211-941E-667F751ED57C}"/>
                </a:ext>
              </a:extLst>
            </p:cNvPr>
            <p:cNvCxnSpPr>
              <a:cxnSpLocks/>
              <a:stCxn id="29" idx="1"/>
              <a:endCxn id="29" idx="3"/>
            </p:cNvCxnSpPr>
            <p:nvPr/>
          </p:nvCxnSpPr>
          <p:spPr>
            <a:xfrm>
              <a:off x="3917658" y="5863014"/>
              <a:ext cx="1273756" cy="0"/>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32" name="그룹 31">
            <a:extLst>
              <a:ext uri="{FF2B5EF4-FFF2-40B4-BE49-F238E27FC236}">
                <a16:creationId xmlns:a16="http://schemas.microsoft.com/office/drawing/2014/main" id="{EABE8E03-45A8-4D30-95F0-F97B1DD65863}"/>
              </a:ext>
            </a:extLst>
          </p:cNvPr>
          <p:cNvGrpSpPr/>
          <p:nvPr/>
        </p:nvGrpSpPr>
        <p:grpSpPr>
          <a:xfrm>
            <a:off x="6653155" y="1914999"/>
            <a:ext cx="1273756" cy="1292055"/>
            <a:chOff x="3917658" y="5216986"/>
            <a:chExt cx="1273756" cy="1292055"/>
          </a:xfrm>
        </p:grpSpPr>
        <p:sp>
          <p:nvSpPr>
            <p:cNvPr id="33" name="직사각형 32">
              <a:extLst>
                <a:ext uri="{FF2B5EF4-FFF2-40B4-BE49-F238E27FC236}">
                  <a16:creationId xmlns:a16="http://schemas.microsoft.com/office/drawing/2014/main" id="{49583BBB-2A48-4A74-A497-2098FB917DD4}"/>
                </a:ext>
              </a:extLst>
            </p:cNvPr>
            <p:cNvSpPr/>
            <p:nvPr/>
          </p:nvSpPr>
          <p:spPr>
            <a:xfrm>
              <a:off x="3917658" y="5216986"/>
              <a:ext cx="1273756" cy="1292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Add</a:t>
              </a:r>
              <a:endParaRPr lang="ko-KR" altLang="en-US" dirty="0"/>
            </a:p>
          </p:txBody>
        </p:sp>
        <p:cxnSp>
          <p:nvCxnSpPr>
            <p:cNvPr id="34" name="직선 연결선 33">
              <a:extLst>
                <a:ext uri="{FF2B5EF4-FFF2-40B4-BE49-F238E27FC236}">
                  <a16:creationId xmlns:a16="http://schemas.microsoft.com/office/drawing/2014/main" id="{350DFB2B-3AA7-4BC6-96BC-DC4EA78EDF67}"/>
                </a:ext>
              </a:extLst>
            </p:cNvPr>
            <p:cNvCxnSpPr>
              <a:cxnSpLocks/>
              <a:stCxn id="33" idx="0"/>
              <a:endCxn id="33" idx="2"/>
            </p:cNvCxnSpPr>
            <p:nvPr/>
          </p:nvCxnSpPr>
          <p:spPr>
            <a:xfrm>
              <a:off x="4554536" y="5216986"/>
              <a:ext cx="0" cy="1292055"/>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직선 연결선 34">
              <a:extLst>
                <a:ext uri="{FF2B5EF4-FFF2-40B4-BE49-F238E27FC236}">
                  <a16:creationId xmlns:a16="http://schemas.microsoft.com/office/drawing/2014/main" id="{F0F1B9B9-9AA4-4EFA-98B1-FE29F47287B1}"/>
                </a:ext>
              </a:extLst>
            </p:cNvPr>
            <p:cNvCxnSpPr>
              <a:cxnSpLocks/>
              <a:stCxn id="33" idx="1"/>
              <a:endCxn id="33" idx="3"/>
            </p:cNvCxnSpPr>
            <p:nvPr/>
          </p:nvCxnSpPr>
          <p:spPr>
            <a:xfrm>
              <a:off x="3917658" y="5863014"/>
              <a:ext cx="1273756" cy="0"/>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36" name="그룹 35">
            <a:extLst>
              <a:ext uri="{FF2B5EF4-FFF2-40B4-BE49-F238E27FC236}">
                <a16:creationId xmlns:a16="http://schemas.microsoft.com/office/drawing/2014/main" id="{57E5A812-30D2-4293-BC84-DB5BF76CD3DC}"/>
              </a:ext>
            </a:extLst>
          </p:cNvPr>
          <p:cNvGrpSpPr/>
          <p:nvPr/>
        </p:nvGrpSpPr>
        <p:grpSpPr>
          <a:xfrm>
            <a:off x="5188934" y="1914998"/>
            <a:ext cx="1273756" cy="1292055"/>
            <a:chOff x="3917658" y="5216986"/>
            <a:chExt cx="1273756" cy="1292055"/>
          </a:xfrm>
        </p:grpSpPr>
        <p:sp>
          <p:nvSpPr>
            <p:cNvPr id="37" name="직사각형 36">
              <a:extLst>
                <a:ext uri="{FF2B5EF4-FFF2-40B4-BE49-F238E27FC236}">
                  <a16:creationId xmlns:a16="http://schemas.microsoft.com/office/drawing/2014/main" id="{81980503-4729-470D-A8C0-44A85FFA458D}"/>
                </a:ext>
              </a:extLst>
            </p:cNvPr>
            <p:cNvSpPr/>
            <p:nvPr/>
          </p:nvSpPr>
          <p:spPr>
            <a:xfrm>
              <a:off x="3917658" y="5216986"/>
              <a:ext cx="1273756" cy="1292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Add</a:t>
              </a:r>
              <a:endParaRPr lang="ko-KR" altLang="en-US" dirty="0"/>
            </a:p>
          </p:txBody>
        </p:sp>
        <p:cxnSp>
          <p:nvCxnSpPr>
            <p:cNvPr id="38" name="직선 연결선 37">
              <a:extLst>
                <a:ext uri="{FF2B5EF4-FFF2-40B4-BE49-F238E27FC236}">
                  <a16:creationId xmlns:a16="http://schemas.microsoft.com/office/drawing/2014/main" id="{FCB7D32C-35A0-4A26-B1FA-B96794099325}"/>
                </a:ext>
              </a:extLst>
            </p:cNvPr>
            <p:cNvCxnSpPr>
              <a:cxnSpLocks/>
              <a:stCxn id="37" idx="0"/>
              <a:endCxn id="37" idx="2"/>
            </p:cNvCxnSpPr>
            <p:nvPr/>
          </p:nvCxnSpPr>
          <p:spPr>
            <a:xfrm>
              <a:off x="4554536" y="5216986"/>
              <a:ext cx="0" cy="1292055"/>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9" name="직선 연결선 38">
              <a:extLst>
                <a:ext uri="{FF2B5EF4-FFF2-40B4-BE49-F238E27FC236}">
                  <a16:creationId xmlns:a16="http://schemas.microsoft.com/office/drawing/2014/main" id="{01A5BD98-6A80-4338-9643-5249DF829278}"/>
                </a:ext>
              </a:extLst>
            </p:cNvPr>
            <p:cNvCxnSpPr>
              <a:cxnSpLocks/>
              <a:stCxn id="37" idx="1"/>
              <a:endCxn id="37" idx="3"/>
            </p:cNvCxnSpPr>
            <p:nvPr/>
          </p:nvCxnSpPr>
          <p:spPr>
            <a:xfrm>
              <a:off x="3917658" y="5863014"/>
              <a:ext cx="1273756" cy="0"/>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40" name="직사각형 39">
            <a:extLst>
              <a:ext uri="{FF2B5EF4-FFF2-40B4-BE49-F238E27FC236}">
                <a16:creationId xmlns:a16="http://schemas.microsoft.com/office/drawing/2014/main" id="{C885CBF5-5C83-48AF-9F64-2E5AC62B8A5C}"/>
              </a:ext>
            </a:extLst>
          </p:cNvPr>
          <p:cNvSpPr/>
          <p:nvPr/>
        </p:nvSpPr>
        <p:spPr>
          <a:xfrm>
            <a:off x="3117669" y="5407847"/>
            <a:ext cx="1625056" cy="583649"/>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Approval request</a:t>
            </a:r>
            <a:endParaRPr lang="ko-KR" altLang="en-US" dirty="0"/>
          </a:p>
        </p:txBody>
      </p:sp>
      <p:sp>
        <p:nvSpPr>
          <p:cNvPr id="41" name="직사각형 40">
            <a:extLst>
              <a:ext uri="{FF2B5EF4-FFF2-40B4-BE49-F238E27FC236}">
                <a16:creationId xmlns:a16="http://schemas.microsoft.com/office/drawing/2014/main" id="{4AD05FDD-8C0A-4303-9E69-CDA9363CADBD}"/>
              </a:ext>
            </a:extLst>
          </p:cNvPr>
          <p:cNvSpPr/>
          <p:nvPr/>
        </p:nvSpPr>
        <p:spPr>
          <a:xfrm>
            <a:off x="6375635" y="5407848"/>
            <a:ext cx="1315938" cy="583648"/>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Cancel</a:t>
            </a:r>
            <a:endParaRPr lang="ko-KR" altLang="en-US" dirty="0"/>
          </a:p>
        </p:txBody>
      </p:sp>
      <p:sp>
        <p:nvSpPr>
          <p:cNvPr id="43" name="TextBox 42">
            <a:extLst>
              <a:ext uri="{FF2B5EF4-FFF2-40B4-BE49-F238E27FC236}">
                <a16:creationId xmlns:a16="http://schemas.microsoft.com/office/drawing/2014/main" id="{4A4CCBDA-A104-4023-8894-D6523FABF437}"/>
              </a:ext>
            </a:extLst>
          </p:cNvPr>
          <p:cNvSpPr txBox="1"/>
          <p:nvPr/>
        </p:nvSpPr>
        <p:spPr>
          <a:xfrm>
            <a:off x="287296" y="2107300"/>
            <a:ext cx="3437416" cy="369332"/>
          </a:xfrm>
          <a:prstGeom prst="rect">
            <a:avLst/>
          </a:prstGeom>
          <a:noFill/>
        </p:spPr>
        <p:txBody>
          <a:bodyPr wrap="none" rtlCol="0">
            <a:spAutoFit/>
          </a:bodyPr>
          <a:lstStyle/>
          <a:p>
            <a:r>
              <a:rPr lang="en-US" altLang="ko-KR" dirty="0"/>
              <a:t>Warehouse Introduction Image</a:t>
            </a:r>
            <a:endParaRPr lang="ko-KR" altLang="en-US" dirty="0"/>
          </a:p>
        </p:txBody>
      </p:sp>
      <p:grpSp>
        <p:nvGrpSpPr>
          <p:cNvPr id="44" name="그룹 43">
            <a:extLst>
              <a:ext uri="{FF2B5EF4-FFF2-40B4-BE49-F238E27FC236}">
                <a16:creationId xmlns:a16="http://schemas.microsoft.com/office/drawing/2014/main" id="{BC1E7DD5-C4AD-4246-910B-9B822A83073A}"/>
              </a:ext>
            </a:extLst>
          </p:cNvPr>
          <p:cNvGrpSpPr/>
          <p:nvPr/>
        </p:nvGrpSpPr>
        <p:grpSpPr>
          <a:xfrm>
            <a:off x="3806447" y="97404"/>
            <a:ext cx="1273756" cy="1292055"/>
            <a:chOff x="3917658" y="5216986"/>
            <a:chExt cx="1273756" cy="1292055"/>
          </a:xfrm>
        </p:grpSpPr>
        <p:sp>
          <p:nvSpPr>
            <p:cNvPr id="45" name="직사각형 44">
              <a:extLst>
                <a:ext uri="{FF2B5EF4-FFF2-40B4-BE49-F238E27FC236}">
                  <a16:creationId xmlns:a16="http://schemas.microsoft.com/office/drawing/2014/main" id="{AD3701A5-62E1-4E6B-98D2-C5BBEB9B381F}"/>
                </a:ext>
              </a:extLst>
            </p:cNvPr>
            <p:cNvSpPr/>
            <p:nvPr/>
          </p:nvSpPr>
          <p:spPr>
            <a:xfrm>
              <a:off x="3917658" y="5216986"/>
              <a:ext cx="1273756" cy="1292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t>Attachment</a:t>
              </a:r>
              <a:endParaRPr lang="ko-KR" altLang="en-US" sz="1600" dirty="0"/>
            </a:p>
          </p:txBody>
        </p:sp>
        <p:cxnSp>
          <p:nvCxnSpPr>
            <p:cNvPr id="46" name="직선 연결선 45">
              <a:extLst>
                <a:ext uri="{FF2B5EF4-FFF2-40B4-BE49-F238E27FC236}">
                  <a16:creationId xmlns:a16="http://schemas.microsoft.com/office/drawing/2014/main" id="{A6AEF75F-45E3-417F-93BF-913C128C122D}"/>
                </a:ext>
              </a:extLst>
            </p:cNvPr>
            <p:cNvCxnSpPr>
              <a:cxnSpLocks/>
              <a:stCxn id="45" idx="0"/>
              <a:endCxn id="45" idx="2"/>
            </p:cNvCxnSpPr>
            <p:nvPr/>
          </p:nvCxnSpPr>
          <p:spPr>
            <a:xfrm>
              <a:off x="4554536" y="5216986"/>
              <a:ext cx="0" cy="1292055"/>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7" name="직선 연결선 46">
              <a:extLst>
                <a:ext uri="{FF2B5EF4-FFF2-40B4-BE49-F238E27FC236}">
                  <a16:creationId xmlns:a16="http://schemas.microsoft.com/office/drawing/2014/main" id="{0D6EE71F-3873-42B3-A4A5-63E35A99F0E9}"/>
                </a:ext>
              </a:extLst>
            </p:cNvPr>
            <p:cNvCxnSpPr>
              <a:cxnSpLocks/>
              <a:stCxn id="45" idx="1"/>
              <a:endCxn id="45" idx="3"/>
            </p:cNvCxnSpPr>
            <p:nvPr/>
          </p:nvCxnSpPr>
          <p:spPr>
            <a:xfrm>
              <a:off x="3917658" y="5863014"/>
              <a:ext cx="1273756" cy="0"/>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5825811" y="362465"/>
            <a:ext cx="5730463" cy="646331"/>
          </a:xfrm>
          <a:prstGeom prst="rect">
            <a:avLst/>
          </a:prstGeom>
          <a:noFill/>
        </p:spPr>
        <p:txBody>
          <a:bodyPr wrap="square" rtlCol="0">
            <a:spAutoFit/>
          </a:bodyPr>
          <a:lstStyle/>
          <a:p>
            <a:r>
              <a:rPr lang="en-US" altLang="ko-KR" dirty="0"/>
              <a:t>This is a picture that will be shown in company data.</a:t>
            </a:r>
          </a:p>
          <a:p>
            <a:r>
              <a:rPr lang="en-US" altLang="ko-KR" dirty="0"/>
              <a:t>Size</a:t>
            </a:r>
            <a:r>
              <a:rPr lang="ko-KR" altLang="en-US" dirty="0"/>
              <a:t> </a:t>
            </a:r>
            <a:r>
              <a:rPr lang="en-US" altLang="ko-KR" dirty="0"/>
              <a:t>: 150* 150</a:t>
            </a:r>
            <a:endParaRPr lang="ko-KR" altLang="en-US" dirty="0"/>
          </a:p>
        </p:txBody>
      </p:sp>
    </p:spTree>
    <p:extLst>
      <p:ext uri="{BB962C8B-B14F-4D97-AF65-F5344CB8AC3E}">
        <p14:creationId xmlns:p14="http://schemas.microsoft.com/office/powerpoint/2010/main" val="2459346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1CFEFEED-812D-4071-8703-6069D11BA7EC}"/>
              </a:ext>
            </a:extLst>
          </p:cNvPr>
          <p:cNvPicPr>
            <a:picLocks noChangeAspect="1"/>
          </p:cNvPicPr>
          <p:nvPr/>
        </p:nvPicPr>
        <p:blipFill>
          <a:blip r:embed="rId2"/>
          <a:stretch>
            <a:fillRect/>
          </a:stretch>
        </p:blipFill>
        <p:spPr>
          <a:xfrm>
            <a:off x="1073791" y="1627627"/>
            <a:ext cx="9846446" cy="3602743"/>
          </a:xfrm>
          <a:prstGeom prst="rect">
            <a:avLst/>
          </a:prstGeom>
        </p:spPr>
      </p:pic>
      <p:sp>
        <p:nvSpPr>
          <p:cNvPr id="5" name="TextBox 4">
            <a:extLst>
              <a:ext uri="{FF2B5EF4-FFF2-40B4-BE49-F238E27FC236}">
                <a16:creationId xmlns:a16="http://schemas.microsoft.com/office/drawing/2014/main" id="{A93F11E5-B391-4874-ACB5-9D0B49A7018D}"/>
              </a:ext>
            </a:extLst>
          </p:cNvPr>
          <p:cNvSpPr txBox="1"/>
          <p:nvPr/>
        </p:nvSpPr>
        <p:spPr>
          <a:xfrm>
            <a:off x="2046914" y="1157681"/>
            <a:ext cx="1015068" cy="369332"/>
          </a:xfrm>
          <a:prstGeom prst="rect">
            <a:avLst/>
          </a:prstGeom>
          <a:noFill/>
        </p:spPr>
        <p:txBody>
          <a:bodyPr wrap="square" rtlCol="0">
            <a:spAutoFit/>
          </a:bodyPr>
          <a:lstStyle/>
          <a:p>
            <a:r>
              <a:rPr lang="ko-KR" altLang="en-US" dirty="0" err="1"/>
              <a:t>검색창</a:t>
            </a:r>
            <a:endParaRPr lang="ko-KR" altLang="en-US" dirty="0"/>
          </a:p>
        </p:txBody>
      </p:sp>
      <p:cxnSp>
        <p:nvCxnSpPr>
          <p:cNvPr id="7" name="직선 화살표 연결선 6">
            <a:extLst>
              <a:ext uri="{FF2B5EF4-FFF2-40B4-BE49-F238E27FC236}">
                <a16:creationId xmlns:a16="http://schemas.microsoft.com/office/drawing/2014/main" id="{1EE02A80-41A8-4C8E-AAFE-2467E1FC702B}"/>
              </a:ext>
            </a:extLst>
          </p:cNvPr>
          <p:cNvCxnSpPr>
            <a:cxnSpLocks/>
          </p:cNvCxnSpPr>
          <p:nvPr/>
        </p:nvCxnSpPr>
        <p:spPr>
          <a:xfrm>
            <a:off x="3061982" y="1338261"/>
            <a:ext cx="771787" cy="3647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70DA242-F811-47FC-BD4C-1423B9770A13}"/>
              </a:ext>
            </a:extLst>
          </p:cNvPr>
          <p:cNvSpPr txBox="1"/>
          <p:nvPr/>
        </p:nvSpPr>
        <p:spPr>
          <a:xfrm>
            <a:off x="1166070" y="5511567"/>
            <a:ext cx="2887329" cy="369332"/>
          </a:xfrm>
          <a:prstGeom prst="rect">
            <a:avLst/>
          </a:prstGeom>
          <a:noFill/>
        </p:spPr>
        <p:txBody>
          <a:bodyPr wrap="none" rtlCol="0">
            <a:spAutoFit/>
          </a:bodyPr>
          <a:lstStyle/>
          <a:p>
            <a:r>
              <a:rPr lang="ko-KR" altLang="en-US" dirty="0"/>
              <a:t>체크박스 선택형 카테고리</a:t>
            </a:r>
          </a:p>
        </p:txBody>
      </p:sp>
      <p:cxnSp>
        <p:nvCxnSpPr>
          <p:cNvPr id="11" name="직선 화살표 연결선 10">
            <a:extLst>
              <a:ext uri="{FF2B5EF4-FFF2-40B4-BE49-F238E27FC236}">
                <a16:creationId xmlns:a16="http://schemas.microsoft.com/office/drawing/2014/main" id="{B9DF7246-4CA8-4D8D-A257-B3F2CB24D8D9}"/>
              </a:ext>
            </a:extLst>
          </p:cNvPr>
          <p:cNvCxnSpPr/>
          <p:nvPr/>
        </p:nvCxnSpPr>
        <p:spPr>
          <a:xfrm flipV="1">
            <a:off x="2793534" y="5230371"/>
            <a:ext cx="268448" cy="2811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B98D3FB-4A2F-42C8-941F-570AEB087186}"/>
              </a:ext>
            </a:extLst>
          </p:cNvPr>
          <p:cNvSpPr txBox="1"/>
          <p:nvPr/>
        </p:nvSpPr>
        <p:spPr>
          <a:xfrm>
            <a:off x="427460" y="3244333"/>
            <a:ext cx="646331" cy="369332"/>
          </a:xfrm>
          <a:prstGeom prst="rect">
            <a:avLst/>
          </a:prstGeom>
          <a:noFill/>
        </p:spPr>
        <p:txBody>
          <a:bodyPr wrap="none" rtlCol="0">
            <a:spAutoFit/>
          </a:bodyPr>
          <a:lstStyle/>
          <a:p>
            <a:r>
              <a:rPr lang="ko-KR" altLang="en-US" dirty="0"/>
              <a:t>국가</a:t>
            </a:r>
          </a:p>
        </p:txBody>
      </p:sp>
      <p:sp>
        <p:nvSpPr>
          <p:cNvPr id="13" name="TextBox 12">
            <a:extLst>
              <a:ext uri="{FF2B5EF4-FFF2-40B4-BE49-F238E27FC236}">
                <a16:creationId xmlns:a16="http://schemas.microsoft.com/office/drawing/2014/main" id="{FCAEBF71-FADB-459D-8574-91A3164E3E23}"/>
              </a:ext>
            </a:extLst>
          </p:cNvPr>
          <p:cNvSpPr txBox="1"/>
          <p:nvPr/>
        </p:nvSpPr>
        <p:spPr>
          <a:xfrm>
            <a:off x="196627" y="3617888"/>
            <a:ext cx="1107996" cy="369332"/>
          </a:xfrm>
          <a:prstGeom prst="rect">
            <a:avLst/>
          </a:prstGeom>
          <a:noFill/>
        </p:spPr>
        <p:txBody>
          <a:bodyPr wrap="none" rtlCol="0">
            <a:spAutoFit/>
          </a:bodyPr>
          <a:lstStyle/>
          <a:p>
            <a:r>
              <a:rPr lang="ko-KR" altLang="en-US" dirty="0"/>
              <a:t>창고크기</a:t>
            </a:r>
          </a:p>
        </p:txBody>
      </p:sp>
      <p:sp>
        <p:nvSpPr>
          <p:cNvPr id="14" name="TextBox 13">
            <a:extLst>
              <a:ext uri="{FF2B5EF4-FFF2-40B4-BE49-F238E27FC236}">
                <a16:creationId xmlns:a16="http://schemas.microsoft.com/office/drawing/2014/main" id="{F0ADA7D0-822F-4778-922D-D322CAD8608F}"/>
              </a:ext>
            </a:extLst>
          </p:cNvPr>
          <p:cNvSpPr txBox="1"/>
          <p:nvPr/>
        </p:nvSpPr>
        <p:spPr>
          <a:xfrm>
            <a:off x="196627" y="3987220"/>
            <a:ext cx="1107996" cy="369332"/>
          </a:xfrm>
          <a:prstGeom prst="rect">
            <a:avLst/>
          </a:prstGeom>
          <a:noFill/>
        </p:spPr>
        <p:txBody>
          <a:bodyPr wrap="none" rtlCol="0">
            <a:spAutoFit/>
          </a:bodyPr>
          <a:lstStyle/>
          <a:p>
            <a:r>
              <a:rPr lang="ko-KR" altLang="en-US" dirty="0"/>
              <a:t>창고종류</a:t>
            </a:r>
          </a:p>
        </p:txBody>
      </p:sp>
      <p:sp>
        <p:nvSpPr>
          <p:cNvPr id="15" name="TextBox 14">
            <a:extLst>
              <a:ext uri="{FF2B5EF4-FFF2-40B4-BE49-F238E27FC236}">
                <a16:creationId xmlns:a16="http://schemas.microsoft.com/office/drawing/2014/main" id="{C859E320-7A22-4261-B06A-A1B3152D98B9}"/>
              </a:ext>
            </a:extLst>
          </p:cNvPr>
          <p:cNvSpPr txBox="1"/>
          <p:nvPr/>
        </p:nvSpPr>
        <p:spPr>
          <a:xfrm>
            <a:off x="196627" y="4356283"/>
            <a:ext cx="1107996" cy="369332"/>
          </a:xfrm>
          <a:prstGeom prst="rect">
            <a:avLst/>
          </a:prstGeom>
          <a:noFill/>
        </p:spPr>
        <p:txBody>
          <a:bodyPr wrap="none" rtlCol="0">
            <a:spAutoFit/>
          </a:bodyPr>
          <a:lstStyle/>
          <a:p>
            <a:r>
              <a:rPr lang="ko-KR" altLang="en-US"/>
              <a:t>특수보관</a:t>
            </a:r>
            <a:endParaRPr lang="ko-KR" altLang="en-US" dirty="0"/>
          </a:p>
        </p:txBody>
      </p:sp>
      <p:cxnSp>
        <p:nvCxnSpPr>
          <p:cNvPr id="17" name="직선 연결선 16">
            <a:extLst>
              <a:ext uri="{FF2B5EF4-FFF2-40B4-BE49-F238E27FC236}">
                <a16:creationId xmlns:a16="http://schemas.microsoft.com/office/drawing/2014/main" id="{416279A0-144E-4002-9A17-A8A96D39DD1F}"/>
              </a:ext>
            </a:extLst>
          </p:cNvPr>
          <p:cNvCxnSpPr/>
          <p:nvPr/>
        </p:nvCxnSpPr>
        <p:spPr>
          <a:xfrm>
            <a:off x="1166070" y="4915949"/>
            <a:ext cx="483094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사각형: 둥근 모서리 17">
            <a:extLst>
              <a:ext uri="{FF2B5EF4-FFF2-40B4-BE49-F238E27FC236}">
                <a16:creationId xmlns:a16="http://schemas.microsoft.com/office/drawing/2014/main" id="{90921486-81B4-4E0F-93AF-2DDA7B2569D6}"/>
              </a:ext>
            </a:extLst>
          </p:cNvPr>
          <p:cNvSpPr/>
          <p:nvPr/>
        </p:nvSpPr>
        <p:spPr>
          <a:xfrm>
            <a:off x="3775048" y="184558"/>
            <a:ext cx="1409351" cy="6291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직사각형 1"/>
          <p:cNvSpPr/>
          <p:nvPr/>
        </p:nvSpPr>
        <p:spPr>
          <a:xfrm>
            <a:off x="336670" y="3244334"/>
            <a:ext cx="10463135" cy="2267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직사각형 2"/>
          <p:cNvSpPr/>
          <p:nvPr/>
        </p:nvSpPr>
        <p:spPr>
          <a:xfrm>
            <a:off x="4617367" y="1627628"/>
            <a:ext cx="2759293" cy="37297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dirty="0" err="1">
                <a:solidFill>
                  <a:schemeClr val="tx1"/>
                </a:solidFill>
              </a:rPr>
              <a:t>국가명</a:t>
            </a:r>
            <a:r>
              <a:rPr lang="en-US" altLang="ko-KR" sz="1200" dirty="0">
                <a:solidFill>
                  <a:schemeClr val="tx1"/>
                </a:solidFill>
              </a:rPr>
              <a:t>.</a:t>
            </a:r>
            <a:r>
              <a:rPr lang="ko-KR" altLang="en-US" sz="1200" dirty="0">
                <a:solidFill>
                  <a:schemeClr val="tx1"/>
                </a:solidFill>
              </a:rPr>
              <a:t>기업명</a:t>
            </a:r>
            <a:r>
              <a:rPr lang="en-US" altLang="ko-KR" sz="1200" dirty="0">
                <a:solidFill>
                  <a:schemeClr val="tx1"/>
                </a:solidFill>
              </a:rPr>
              <a:t>,</a:t>
            </a:r>
            <a:r>
              <a:rPr lang="ko-KR" altLang="en-US" sz="1200" dirty="0">
                <a:solidFill>
                  <a:schemeClr val="tx1"/>
                </a:solidFill>
              </a:rPr>
              <a:t>키워드 검색하세요</a:t>
            </a:r>
          </a:p>
        </p:txBody>
      </p:sp>
      <p:sp>
        <p:nvSpPr>
          <p:cNvPr id="19" name="TextBox 18">
            <a:extLst>
              <a:ext uri="{FF2B5EF4-FFF2-40B4-BE49-F238E27FC236}">
                <a16:creationId xmlns:a16="http://schemas.microsoft.com/office/drawing/2014/main" id="{CAFECB67-FE2C-4FE3-A3B6-F160FF5D2C68}"/>
              </a:ext>
            </a:extLst>
          </p:cNvPr>
          <p:cNvSpPr txBox="1"/>
          <p:nvPr/>
        </p:nvSpPr>
        <p:spPr>
          <a:xfrm>
            <a:off x="293187" y="276834"/>
            <a:ext cx="11161966" cy="369332"/>
          </a:xfrm>
          <a:prstGeom prst="rect">
            <a:avLst/>
          </a:prstGeom>
          <a:noFill/>
        </p:spPr>
        <p:txBody>
          <a:bodyPr wrap="none" rtlCol="0">
            <a:spAutoFit/>
          </a:bodyPr>
          <a:lstStyle/>
          <a:p>
            <a:r>
              <a:rPr lang="ko-KR" altLang="en-US" dirty="0"/>
              <a:t> </a:t>
            </a:r>
            <a:r>
              <a:rPr lang="en-US" altLang="ko-KR" dirty="0"/>
              <a:t>Home</a:t>
            </a:r>
            <a:r>
              <a:rPr lang="ko-KR" altLang="en-US" dirty="0"/>
              <a:t>           </a:t>
            </a:r>
            <a:r>
              <a:rPr lang="en-US" altLang="ko-KR" dirty="0"/>
              <a:t>Our service</a:t>
            </a:r>
            <a:r>
              <a:rPr lang="ko-KR" altLang="en-US" dirty="0"/>
              <a:t>        </a:t>
            </a:r>
            <a:r>
              <a:rPr lang="en-US" altLang="ko-KR" dirty="0"/>
              <a:t>Fulfillment</a:t>
            </a:r>
            <a:r>
              <a:rPr lang="ko-KR" altLang="en-US" dirty="0"/>
              <a:t>          </a:t>
            </a:r>
            <a:r>
              <a:rPr lang="en-US" altLang="ko-KR" dirty="0"/>
              <a:t>How to use</a:t>
            </a:r>
            <a:r>
              <a:rPr lang="ko-KR" altLang="en-US" dirty="0"/>
              <a:t>        </a:t>
            </a:r>
            <a:r>
              <a:rPr lang="en-US" altLang="ko-KR" dirty="0"/>
              <a:t>Dashboard            Help &amp; Contact</a:t>
            </a:r>
            <a:endParaRPr lang="ko-KR" altLang="en-US" dirty="0"/>
          </a:p>
        </p:txBody>
      </p:sp>
    </p:spTree>
    <p:extLst>
      <p:ext uri="{BB962C8B-B14F-4D97-AF65-F5344CB8AC3E}">
        <p14:creationId xmlns:p14="http://schemas.microsoft.com/office/powerpoint/2010/main" val="1170521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A92F7D40-51D4-4D7F-B6C9-84E2D570E5B8}"/>
              </a:ext>
            </a:extLst>
          </p:cNvPr>
          <p:cNvSpPr/>
          <p:nvPr/>
        </p:nvSpPr>
        <p:spPr>
          <a:xfrm>
            <a:off x="4205172" y="4530436"/>
            <a:ext cx="8118764" cy="2327564"/>
          </a:xfrm>
          <a:prstGeom prst="rect">
            <a:avLst/>
          </a:prstGeom>
          <a:noFill/>
          <a:ln>
            <a:noFill/>
          </a:ln>
          <a:effectLst>
            <a:outerShdw blurRad="50800" dist="50800" dir="54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rPr>
              <a:t>Simple</a:t>
            </a:r>
            <a:r>
              <a:rPr kumimoji="0" lang="ko-KR" altLang="en-US" sz="3200" b="1"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rPr>
              <a:t> </a:t>
            </a:r>
            <a:r>
              <a:rPr kumimoji="0" lang="en-US" altLang="ko-KR" sz="3200" b="1"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rPr>
              <a:t>to</a:t>
            </a:r>
            <a:r>
              <a:rPr kumimoji="0" lang="ko-KR" altLang="en-US" sz="3200" b="1"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rPr>
              <a:t> </a:t>
            </a:r>
            <a:r>
              <a:rPr kumimoji="0" lang="en-US" altLang="ko-KR" sz="3200" b="1"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rPr>
              <a:t>use</a:t>
            </a:r>
            <a:r>
              <a:rPr kumimoji="0" lang="ko-KR" altLang="en-US" sz="3200" b="1"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rPr>
              <a:t> </a:t>
            </a:r>
            <a:r>
              <a:rPr kumimoji="0" lang="en-US" altLang="ko-KR" sz="3200" b="1"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rPr>
              <a:t>oversea</a:t>
            </a:r>
            <a:r>
              <a:rPr kumimoji="0" lang="ko-KR" altLang="en-US" sz="3200" b="1"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rPr>
              <a:t> </a:t>
            </a:r>
            <a:r>
              <a:rPr kumimoji="0" lang="en-US" altLang="ko-KR" sz="3200" b="1"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rPr>
              <a:t>logistics center,</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rPr>
              <a:t>Fast to search suitable service company,</a:t>
            </a:r>
          </a:p>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altLang="ko-KR" sz="4000" b="1"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rPr>
              <a:t>Use local logistics centers easily and simply for overseas sales,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rPr>
              <a:t>All services can help you increase sales efficiency.</a:t>
            </a:r>
            <a:endParaRPr kumimoji="0" lang="en-US" altLang="ko-KR" sz="4000" b="1"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3" name="직사각형 2">
            <a:extLst>
              <a:ext uri="{FF2B5EF4-FFF2-40B4-BE49-F238E27FC236}">
                <a16:creationId xmlns:a16="http://schemas.microsoft.com/office/drawing/2014/main" id="{64555C6B-6515-41C1-9C2B-F9EBF9C48BBB}"/>
              </a:ext>
            </a:extLst>
          </p:cNvPr>
          <p:cNvSpPr/>
          <p:nvPr/>
        </p:nvSpPr>
        <p:spPr>
          <a:xfrm>
            <a:off x="0" y="2840854"/>
            <a:ext cx="736847" cy="372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rPr>
              <a:t>1-2</a:t>
            </a:r>
            <a:endParaRPr kumimoji="0" lang="ko-KR" altLang="en-US" sz="1800" b="0"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3353880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사각형: 둥근 모서리 4">
            <a:extLst>
              <a:ext uri="{FF2B5EF4-FFF2-40B4-BE49-F238E27FC236}">
                <a16:creationId xmlns:a16="http://schemas.microsoft.com/office/drawing/2014/main" id="{CD3D8ECD-9A7D-41BF-AE9F-1D2D7EB4CF14}"/>
              </a:ext>
            </a:extLst>
          </p:cNvPr>
          <p:cNvSpPr/>
          <p:nvPr/>
        </p:nvSpPr>
        <p:spPr>
          <a:xfrm>
            <a:off x="3716322" y="146913"/>
            <a:ext cx="1409351" cy="6291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6" name="그림 5">
            <a:extLst>
              <a:ext uri="{FF2B5EF4-FFF2-40B4-BE49-F238E27FC236}">
                <a16:creationId xmlns:a16="http://schemas.microsoft.com/office/drawing/2014/main" id="{7C6AE66E-6ED9-48B8-9552-F4EDEC86AE30}"/>
              </a:ext>
            </a:extLst>
          </p:cNvPr>
          <p:cNvPicPr>
            <a:picLocks noChangeAspect="1"/>
          </p:cNvPicPr>
          <p:nvPr/>
        </p:nvPicPr>
        <p:blipFill>
          <a:blip r:embed="rId2"/>
          <a:stretch>
            <a:fillRect/>
          </a:stretch>
        </p:blipFill>
        <p:spPr>
          <a:xfrm>
            <a:off x="2634143" y="1786855"/>
            <a:ext cx="9432022" cy="5010432"/>
          </a:xfrm>
          <a:prstGeom prst="rect">
            <a:avLst/>
          </a:prstGeom>
        </p:spPr>
      </p:pic>
      <p:sp>
        <p:nvSpPr>
          <p:cNvPr id="7" name="TextBox 6">
            <a:extLst>
              <a:ext uri="{FF2B5EF4-FFF2-40B4-BE49-F238E27FC236}">
                <a16:creationId xmlns:a16="http://schemas.microsoft.com/office/drawing/2014/main" id="{4EBCAB64-E906-415A-8626-67BB33071D01}"/>
              </a:ext>
            </a:extLst>
          </p:cNvPr>
          <p:cNvSpPr txBox="1"/>
          <p:nvPr/>
        </p:nvSpPr>
        <p:spPr>
          <a:xfrm>
            <a:off x="360727" y="1644242"/>
            <a:ext cx="2172748" cy="369332"/>
          </a:xfrm>
          <a:prstGeom prst="rect">
            <a:avLst/>
          </a:prstGeom>
          <a:noFill/>
        </p:spPr>
        <p:txBody>
          <a:bodyPr wrap="square" rtlCol="0">
            <a:spAutoFit/>
          </a:bodyPr>
          <a:lstStyle/>
          <a:p>
            <a:r>
              <a:rPr lang="ko-KR" altLang="en-US"/>
              <a:t>업체 </a:t>
            </a:r>
            <a:r>
              <a:rPr lang="ko-KR" altLang="en-US" dirty="0" err="1"/>
              <a:t>대표이미지</a:t>
            </a:r>
            <a:endParaRPr lang="ko-KR" altLang="en-US" dirty="0"/>
          </a:p>
        </p:txBody>
      </p:sp>
      <p:cxnSp>
        <p:nvCxnSpPr>
          <p:cNvPr id="9" name="직선 화살표 연결선 8">
            <a:extLst>
              <a:ext uri="{FF2B5EF4-FFF2-40B4-BE49-F238E27FC236}">
                <a16:creationId xmlns:a16="http://schemas.microsoft.com/office/drawing/2014/main" id="{0B02B939-65E3-4C05-9FB8-7A016FCC764B}"/>
              </a:ext>
            </a:extLst>
          </p:cNvPr>
          <p:cNvCxnSpPr>
            <a:stCxn id="7" idx="3"/>
          </p:cNvCxnSpPr>
          <p:nvPr/>
        </p:nvCxnSpPr>
        <p:spPr>
          <a:xfrm>
            <a:off x="2533475" y="1828908"/>
            <a:ext cx="377505" cy="184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A3D4C8F-7E0F-4340-BF41-471F299BA309}"/>
              </a:ext>
            </a:extLst>
          </p:cNvPr>
          <p:cNvSpPr txBox="1"/>
          <p:nvPr/>
        </p:nvSpPr>
        <p:spPr>
          <a:xfrm>
            <a:off x="4681057" y="1417523"/>
            <a:ext cx="1593706" cy="369332"/>
          </a:xfrm>
          <a:prstGeom prst="rect">
            <a:avLst/>
          </a:prstGeom>
          <a:solidFill>
            <a:schemeClr val="accent2">
              <a:lumMod val="20000"/>
              <a:lumOff val="80000"/>
            </a:schemeClr>
          </a:solidFill>
        </p:spPr>
        <p:txBody>
          <a:bodyPr wrap="none" rtlCol="0">
            <a:spAutoFit/>
          </a:bodyPr>
          <a:lstStyle/>
          <a:p>
            <a:r>
              <a:rPr lang="ko-KR" altLang="en-US" dirty="0"/>
              <a:t>업체명 </a:t>
            </a:r>
            <a:r>
              <a:rPr lang="en-US" altLang="ko-KR" dirty="0"/>
              <a:t>/ </a:t>
            </a:r>
            <a:r>
              <a:rPr lang="ko-KR" altLang="en-US" dirty="0"/>
              <a:t>국가</a:t>
            </a:r>
          </a:p>
        </p:txBody>
      </p:sp>
      <p:cxnSp>
        <p:nvCxnSpPr>
          <p:cNvPr id="12" name="직선 화살표 연결선 11">
            <a:extLst>
              <a:ext uri="{FF2B5EF4-FFF2-40B4-BE49-F238E27FC236}">
                <a16:creationId xmlns:a16="http://schemas.microsoft.com/office/drawing/2014/main" id="{AD807A98-8251-4643-B952-A4CE7B97563D}"/>
              </a:ext>
            </a:extLst>
          </p:cNvPr>
          <p:cNvCxnSpPr/>
          <p:nvPr/>
        </p:nvCxnSpPr>
        <p:spPr>
          <a:xfrm>
            <a:off x="5083728" y="1786855"/>
            <a:ext cx="0" cy="1343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D5D7ABF-8F95-477F-B78D-6F78CE227C28}"/>
              </a:ext>
            </a:extLst>
          </p:cNvPr>
          <p:cNvSpPr txBox="1"/>
          <p:nvPr/>
        </p:nvSpPr>
        <p:spPr>
          <a:xfrm>
            <a:off x="7633981" y="2001557"/>
            <a:ext cx="2147582" cy="369332"/>
          </a:xfrm>
          <a:prstGeom prst="rect">
            <a:avLst/>
          </a:prstGeom>
          <a:noFill/>
        </p:spPr>
        <p:txBody>
          <a:bodyPr wrap="square" rtlCol="0">
            <a:spAutoFit/>
          </a:bodyPr>
          <a:lstStyle/>
          <a:p>
            <a:r>
              <a:rPr lang="ko-KR" altLang="en-US" dirty="0"/>
              <a:t>업체 </a:t>
            </a:r>
            <a:r>
              <a:rPr lang="ko-KR" altLang="en-US" dirty="0" err="1"/>
              <a:t>소개글</a:t>
            </a:r>
            <a:r>
              <a:rPr lang="ko-KR" altLang="en-US" dirty="0"/>
              <a:t> 중략</a:t>
            </a:r>
          </a:p>
        </p:txBody>
      </p:sp>
      <p:cxnSp>
        <p:nvCxnSpPr>
          <p:cNvPr id="15" name="직선 화살표 연결선 14">
            <a:extLst>
              <a:ext uri="{FF2B5EF4-FFF2-40B4-BE49-F238E27FC236}">
                <a16:creationId xmlns:a16="http://schemas.microsoft.com/office/drawing/2014/main" id="{855AD7AB-A0C9-466D-A3FD-D229013BB459}"/>
              </a:ext>
            </a:extLst>
          </p:cNvPr>
          <p:cNvCxnSpPr/>
          <p:nvPr/>
        </p:nvCxnSpPr>
        <p:spPr>
          <a:xfrm flipH="1" flipV="1">
            <a:off x="7726261" y="2533475"/>
            <a:ext cx="218113" cy="209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37D8FC6-FA90-444B-9390-CAB55F94E359}"/>
              </a:ext>
            </a:extLst>
          </p:cNvPr>
          <p:cNvSpPr txBox="1"/>
          <p:nvPr/>
        </p:nvSpPr>
        <p:spPr>
          <a:xfrm>
            <a:off x="9781563" y="3020037"/>
            <a:ext cx="1518408" cy="369332"/>
          </a:xfrm>
          <a:prstGeom prst="rect">
            <a:avLst/>
          </a:prstGeom>
          <a:solidFill>
            <a:schemeClr val="accent2">
              <a:lumMod val="20000"/>
              <a:lumOff val="80000"/>
            </a:schemeClr>
          </a:solidFill>
        </p:spPr>
        <p:txBody>
          <a:bodyPr wrap="square" rtlCol="0">
            <a:spAutoFit/>
          </a:bodyPr>
          <a:lstStyle/>
          <a:p>
            <a:r>
              <a:rPr lang="ko-KR" altLang="en-US" dirty="0"/>
              <a:t>키워드</a:t>
            </a:r>
          </a:p>
        </p:txBody>
      </p:sp>
      <p:cxnSp>
        <p:nvCxnSpPr>
          <p:cNvPr id="18" name="직선 화살표 연결선 17">
            <a:extLst>
              <a:ext uri="{FF2B5EF4-FFF2-40B4-BE49-F238E27FC236}">
                <a16:creationId xmlns:a16="http://schemas.microsoft.com/office/drawing/2014/main" id="{2ED45DA2-BC82-4B92-BCDD-B7C313B7E30B}"/>
              </a:ext>
            </a:extLst>
          </p:cNvPr>
          <p:cNvCxnSpPr/>
          <p:nvPr/>
        </p:nvCxnSpPr>
        <p:spPr>
          <a:xfrm flipH="1">
            <a:off x="9496338" y="3272139"/>
            <a:ext cx="285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직선 화살표 연결선 19">
            <a:extLst>
              <a:ext uri="{FF2B5EF4-FFF2-40B4-BE49-F238E27FC236}">
                <a16:creationId xmlns:a16="http://schemas.microsoft.com/office/drawing/2014/main" id="{65C781B3-7636-4B89-893C-47691E429404}"/>
              </a:ext>
            </a:extLst>
          </p:cNvPr>
          <p:cNvCxnSpPr>
            <a:cxnSpLocks/>
            <a:stCxn id="21" idx="2"/>
          </p:cNvCxnSpPr>
          <p:nvPr/>
        </p:nvCxnSpPr>
        <p:spPr>
          <a:xfrm>
            <a:off x="9769772" y="1644242"/>
            <a:ext cx="909261" cy="7802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A6D8491-545D-4C7D-B446-58EA74322AB7}"/>
              </a:ext>
            </a:extLst>
          </p:cNvPr>
          <p:cNvSpPr txBox="1"/>
          <p:nvPr/>
        </p:nvSpPr>
        <p:spPr>
          <a:xfrm>
            <a:off x="9102281" y="1274910"/>
            <a:ext cx="1334981" cy="369332"/>
          </a:xfrm>
          <a:prstGeom prst="rect">
            <a:avLst/>
          </a:prstGeom>
          <a:noFill/>
        </p:spPr>
        <p:txBody>
          <a:bodyPr wrap="none" rtlCol="0">
            <a:spAutoFit/>
          </a:bodyPr>
          <a:lstStyle/>
          <a:p>
            <a:r>
              <a:rPr lang="en-US" altLang="ko-KR" dirty="0"/>
              <a:t>Read More</a:t>
            </a:r>
            <a:endParaRPr lang="ko-KR" altLang="en-US" dirty="0"/>
          </a:p>
        </p:txBody>
      </p:sp>
      <p:cxnSp>
        <p:nvCxnSpPr>
          <p:cNvPr id="23" name="직선 화살표 연결선 22">
            <a:extLst>
              <a:ext uri="{FF2B5EF4-FFF2-40B4-BE49-F238E27FC236}">
                <a16:creationId xmlns:a16="http://schemas.microsoft.com/office/drawing/2014/main" id="{2543007B-077F-48E7-8AE3-4624E07467AE}"/>
              </a:ext>
            </a:extLst>
          </p:cNvPr>
          <p:cNvCxnSpPr/>
          <p:nvPr/>
        </p:nvCxnSpPr>
        <p:spPr>
          <a:xfrm>
            <a:off x="11613248" y="1732218"/>
            <a:ext cx="0" cy="7771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D16AE5E-182B-4AC5-A314-47505ED9C7C3}"/>
              </a:ext>
            </a:extLst>
          </p:cNvPr>
          <p:cNvSpPr txBox="1"/>
          <p:nvPr/>
        </p:nvSpPr>
        <p:spPr>
          <a:xfrm>
            <a:off x="11182851" y="1320144"/>
            <a:ext cx="1480277" cy="369332"/>
          </a:xfrm>
          <a:prstGeom prst="rect">
            <a:avLst/>
          </a:prstGeom>
          <a:noFill/>
        </p:spPr>
        <p:txBody>
          <a:bodyPr wrap="none" rtlCol="0">
            <a:spAutoFit/>
          </a:bodyPr>
          <a:lstStyle/>
          <a:p>
            <a:r>
              <a:rPr lang="en-US" altLang="ko-KR" dirty="0"/>
              <a:t>Inquiry Now</a:t>
            </a:r>
            <a:endParaRPr lang="ko-KR" altLang="en-US" dirty="0"/>
          </a:p>
        </p:txBody>
      </p:sp>
      <p:sp>
        <p:nvSpPr>
          <p:cNvPr id="17" name="TextBox 16">
            <a:extLst>
              <a:ext uri="{FF2B5EF4-FFF2-40B4-BE49-F238E27FC236}">
                <a16:creationId xmlns:a16="http://schemas.microsoft.com/office/drawing/2014/main" id="{D506E5DD-62D4-4268-9368-F48408A27DDC}"/>
              </a:ext>
            </a:extLst>
          </p:cNvPr>
          <p:cNvSpPr txBox="1"/>
          <p:nvPr/>
        </p:nvSpPr>
        <p:spPr>
          <a:xfrm>
            <a:off x="5018014" y="2650705"/>
            <a:ext cx="2708247" cy="307777"/>
          </a:xfrm>
          <a:prstGeom prst="rect">
            <a:avLst/>
          </a:prstGeom>
          <a:noFill/>
        </p:spPr>
        <p:txBody>
          <a:bodyPr wrap="square" rtlCol="0">
            <a:spAutoFit/>
          </a:bodyPr>
          <a:lstStyle/>
          <a:p>
            <a:r>
              <a:rPr lang="ko-KR" altLang="en-US" sz="1400" dirty="0"/>
              <a:t>회사 주소</a:t>
            </a:r>
            <a:r>
              <a:rPr lang="en-US" altLang="ko-KR" sz="1400" dirty="0"/>
              <a:t>( </a:t>
            </a:r>
            <a:r>
              <a:rPr lang="ko-KR" altLang="en-US" sz="1400" dirty="0"/>
              <a:t>도시</a:t>
            </a:r>
            <a:r>
              <a:rPr lang="en-US" altLang="ko-KR" sz="1400" dirty="0"/>
              <a:t>, </a:t>
            </a:r>
            <a:r>
              <a:rPr lang="ko-KR" altLang="en-US" sz="1400" dirty="0"/>
              <a:t>주</a:t>
            </a:r>
            <a:r>
              <a:rPr lang="en-US" altLang="ko-KR" sz="1400" dirty="0"/>
              <a:t>, </a:t>
            </a:r>
            <a:r>
              <a:rPr lang="ko-KR" altLang="en-US" sz="1400" dirty="0"/>
              <a:t>국가</a:t>
            </a:r>
            <a:r>
              <a:rPr lang="en-US" altLang="ko-KR" sz="1400" dirty="0"/>
              <a:t>)</a:t>
            </a:r>
            <a:endParaRPr lang="ko-KR" altLang="en-US" sz="1400" dirty="0"/>
          </a:p>
        </p:txBody>
      </p:sp>
      <p:cxnSp>
        <p:nvCxnSpPr>
          <p:cNvPr id="19" name="직선 화살표 연결선 18">
            <a:extLst>
              <a:ext uri="{FF2B5EF4-FFF2-40B4-BE49-F238E27FC236}">
                <a16:creationId xmlns:a16="http://schemas.microsoft.com/office/drawing/2014/main" id="{13E73ECE-CCBA-4C7F-B36E-1D16736B8D72}"/>
              </a:ext>
            </a:extLst>
          </p:cNvPr>
          <p:cNvCxnSpPr/>
          <p:nvPr/>
        </p:nvCxnSpPr>
        <p:spPr>
          <a:xfrm flipH="1">
            <a:off x="4732790" y="2902807"/>
            <a:ext cx="285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직사각형 1">
            <a:extLst>
              <a:ext uri="{FF2B5EF4-FFF2-40B4-BE49-F238E27FC236}">
                <a16:creationId xmlns:a16="http://schemas.microsoft.com/office/drawing/2014/main" id="{857AE5BD-0119-4724-A4B4-AA85A54EDF93}"/>
              </a:ext>
            </a:extLst>
          </p:cNvPr>
          <p:cNvSpPr/>
          <p:nvPr/>
        </p:nvSpPr>
        <p:spPr>
          <a:xfrm>
            <a:off x="4420998" y="2801923"/>
            <a:ext cx="260059" cy="218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직사각형 24"/>
          <p:cNvSpPr/>
          <p:nvPr/>
        </p:nvSpPr>
        <p:spPr>
          <a:xfrm>
            <a:off x="-161029" y="2359800"/>
            <a:ext cx="1322564" cy="76679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000" dirty="0">
                <a:solidFill>
                  <a:schemeClr val="tx1"/>
                </a:solidFill>
              </a:rPr>
              <a:t>리스트는 로그인 </a:t>
            </a:r>
            <a:r>
              <a:rPr lang="ko-KR" altLang="en-US" sz="1000" dirty="0" err="1">
                <a:solidFill>
                  <a:schemeClr val="tx1"/>
                </a:solidFill>
              </a:rPr>
              <a:t>안해도</a:t>
            </a:r>
            <a:r>
              <a:rPr lang="ko-KR" altLang="en-US" sz="1000" dirty="0">
                <a:solidFill>
                  <a:schemeClr val="tx1"/>
                </a:solidFill>
              </a:rPr>
              <a:t> 보임</a:t>
            </a:r>
            <a:r>
              <a:rPr lang="en-US" altLang="ko-KR" sz="1000" dirty="0">
                <a:solidFill>
                  <a:schemeClr val="tx1"/>
                </a:solidFill>
              </a:rPr>
              <a:t>.</a:t>
            </a:r>
          </a:p>
          <a:p>
            <a:pPr algn="ctr"/>
            <a:r>
              <a:rPr lang="ko-KR" altLang="en-US" sz="1000" dirty="0">
                <a:solidFill>
                  <a:schemeClr val="tx1"/>
                </a:solidFill>
              </a:rPr>
              <a:t>상세페이지 로그인 해야 보여짐</a:t>
            </a:r>
          </a:p>
        </p:txBody>
      </p:sp>
      <p:sp>
        <p:nvSpPr>
          <p:cNvPr id="3" name="직사각형 2"/>
          <p:cNvSpPr/>
          <p:nvPr/>
        </p:nvSpPr>
        <p:spPr>
          <a:xfrm>
            <a:off x="3056238" y="2120814"/>
            <a:ext cx="1046205" cy="7901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t>기업이미지</a:t>
            </a:r>
          </a:p>
        </p:txBody>
      </p:sp>
      <p:sp>
        <p:nvSpPr>
          <p:cNvPr id="22" name="TextBox 21">
            <a:extLst>
              <a:ext uri="{FF2B5EF4-FFF2-40B4-BE49-F238E27FC236}">
                <a16:creationId xmlns:a16="http://schemas.microsoft.com/office/drawing/2014/main" id="{B292E42A-E82B-41BC-8960-59AF673C9954}"/>
              </a:ext>
            </a:extLst>
          </p:cNvPr>
          <p:cNvSpPr txBox="1"/>
          <p:nvPr/>
        </p:nvSpPr>
        <p:spPr>
          <a:xfrm>
            <a:off x="293187" y="276834"/>
            <a:ext cx="11161966" cy="369332"/>
          </a:xfrm>
          <a:prstGeom prst="rect">
            <a:avLst/>
          </a:prstGeom>
          <a:noFill/>
        </p:spPr>
        <p:txBody>
          <a:bodyPr wrap="none" rtlCol="0">
            <a:spAutoFit/>
          </a:bodyPr>
          <a:lstStyle/>
          <a:p>
            <a:r>
              <a:rPr lang="ko-KR" altLang="en-US" dirty="0"/>
              <a:t> </a:t>
            </a:r>
            <a:r>
              <a:rPr lang="en-US" altLang="ko-KR" dirty="0"/>
              <a:t>Home</a:t>
            </a:r>
            <a:r>
              <a:rPr lang="ko-KR" altLang="en-US" dirty="0"/>
              <a:t>           </a:t>
            </a:r>
            <a:r>
              <a:rPr lang="en-US" altLang="ko-KR" dirty="0"/>
              <a:t>Our service</a:t>
            </a:r>
            <a:r>
              <a:rPr lang="ko-KR" altLang="en-US" dirty="0"/>
              <a:t>        </a:t>
            </a:r>
            <a:r>
              <a:rPr lang="en-US" altLang="ko-KR" dirty="0"/>
              <a:t>Fulfillment</a:t>
            </a:r>
            <a:r>
              <a:rPr lang="ko-KR" altLang="en-US" dirty="0"/>
              <a:t>          </a:t>
            </a:r>
            <a:r>
              <a:rPr lang="en-US" altLang="ko-KR" dirty="0"/>
              <a:t>How to use</a:t>
            </a:r>
            <a:r>
              <a:rPr lang="ko-KR" altLang="en-US" dirty="0"/>
              <a:t>        </a:t>
            </a:r>
            <a:r>
              <a:rPr lang="en-US" altLang="ko-KR" dirty="0"/>
              <a:t>Dashboard            Help &amp; Contact</a:t>
            </a:r>
            <a:endParaRPr lang="ko-KR" altLang="en-US" dirty="0"/>
          </a:p>
        </p:txBody>
      </p:sp>
    </p:spTree>
    <p:extLst>
      <p:ext uri="{BB962C8B-B14F-4D97-AF65-F5344CB8AC3E}">
        <p14:creationId xmlns:p14="http://schemas.microsoft.com/office/powerpoint/2010/main" val="765078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AF19C472-34D7-469F-81D1-848670544762}"/>
              </a:ext>
            </a:extLst>
          </p:cNvPr>
          <p:cNvPicPr>
            <a:picLocks noChangeAspect="1"/>
          </p:cNvPicPr>
          <p:nvPr/>
        </p:nvPicPr>
        <p:blipFill>
          <a:blip r:embed="rId2"/>
          <a:stretch>
            <a:fillRect/>
          </a:stretch>
        </p:blipFill>
        <p:spPr>
          <a:xfrm>
            <a:off x="4559708" y="1057013"/>
            <a:ext cx="3888005" cy="5509960"/>
          </a:xfrm>
          <a:prstGeom prst="rect">
            <a:avLst/>
          </a:prstGeom>
        </p:spPr>
      </p:pic>
      <p:sp>
        <p:nvSpPr>
          <p:cNvPr id="6" name="사각형: 둥근 모서리 5">
            <a:extLst>
              <a:ext uri="{FF2B5EF4-FFF2-40B4-BE49-F238E27FC236}">
                <a16:creationId xmlns:a16="http://schemas.microsoft.com/office/drawing/2014/main" id="{0181D1F3-FE7A-4AFA-A0E2-6DAFFF7BA65C}"/>
              </a:ext>
            </a:extLst>
          </p:cNvPr>
          <p:cNvSpPr/>
          <p:nvPr/>
        </p:nvSpPr>
        <p:spPr>
          <a:xfrm>
            <a:off x="3699545" y="146913"/>
            <a:ext cx="1409351" cy="6291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TextBox 6">
            <a:extLst>
              <a:ext uri="{FF2B5EF4-FFF2-40B4-BE49-F238E27FC236}">
                <a16:creationId xmlns:a16="http://schemas.microsoft.com/office/drawing/2014/main" id="{24D764F2-A4A9-4652-9489-0F40481D7FE4}"/>
              </a:ext>
            </a:extLst>
          </p:cNvPr>
          <p:cNvSpPr txBox="1"/>
          <p:nvPr/>
        </p:nvSpPr>
        <p:spPr>
          <a:xfrm>
            <a:off x="578752" y="1057013"/>
            <a:ext cx="2953013" cy="369332"/>
          </a:xfrm>
          <a:prstGeom prst="rect">
            <a:avLst/>
          </a:prstGeom>
          <a:noFill/>
        </p:spPr>
        <p:txBody>
          <a:bodyPr wrap="square" rtlCol="0">
            <a:spAutoFit/>
          </a:bodyPr>
          <a:lstStyle/>
          <a:p>
            <a:r>
              <a:rPr lang="ko-KR" altLang="en-US"/>
              <a:t>기업정보 상세페이지</a:t>
            </a:r>
          </a:p>
        </p:txBody>
      </p:sp>
      <p:cxnSp>
        <p:nvCxnSpPr>
          <p:cNvPr id="9" name="직선 화살표 연결선 8">
            <a:extLst>
              <a:ext uri="{FF2B5EF4-FFF2-40B4-BE49-F238E27FC236}">
                <a16:creationId xmlns:a16="http://schemas.microsoft.com/office/drawing/2014/main" id="{80AF3E6A-5E07-47E6-A424-D00554559097}"/>
              </a:ext>
            </a:extLst>
          </p:cNvPr>
          <p:cNvCxnSpPr/>
          <p:nvPr/>
        </p:nvCxnSpPr>
        <p:spPr>
          <a:xfrm flipH="1">
            <a:off x="6853806" y="2248250"/>
            <a:ext cx="26928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518EE0B-A04C-4453-8417-4A3F99223C5F}"/>
              </a:ext>
            </a:extLst>
          </p:cNvPr>
          <p:cNvSpPr txBox="1"/>
          <p:nvPr/>
        </p:nvSpPr>
        <p:spPr>
          <a:xfrm>
            <a:off x="9546672" y="2063584"/>
            <a:ext cx="1480277" cy="369332"/>
          </a:xfrm>
          <a:prstGeom prst="rect">
            <a:avLst/>
          </a:prstGeom>
          <a:noFill/>
        </p:spPr>
        <p:txBody>
          <a:bodyPr wrap="none" rtlCol="0">
            <a:spAutoFit/>
          </a:bodyPr>
          <a:lstStyle/>
          <a:p>
            <a:r>
              <a:rPr lang="en-US" altLang="ko-KR" dirty="0"/>
              <a:t>Inquiry Now</a:t>
            </a:r>
            <a:endParaRPr lang="ko-KR" altLang="en-US" dirty="0"/>
          </a:p>
        </p:txBody>
      </p:sp>
      <p:sp>
        <p:nvSpPr>
          <p:cNvPr id="11" name="TextBox 10">
            <a:extLst>
              <a:ext uri="{FF2B5EF4-FFF2-40B4-BE49-F238E27FC236}">
                <a16:creationId xmlns:a16="http://schemas.microsoft.com/office/drawing/2014/main" id="{464FDA61-4F3B-449A-BD81-75998D5E5712}"/>
              </a:ext>
            </a:extLst>
          </p:cNvPr>
          <p:cNvSpPr txBox="1"/>
          <p:nvPr/>
        </p:nvSpPr>
        <p:spPr>
          <a:xfrm>
            <a:off x="8811499" y="1057013"/>
            <a:ext cx="2852257" cy="923330"/>
          </a:xfrm>
          <a:prstGeom prst="rect">
            <a:avLst/>
          </a:prstGeom>
          <a:noFill/>
        </p:spPr>
        <p:txBody>
          <a:bodyPr wrap="square" rtlCol="0">
            <a:spAutoFit/>
          </a:bodyPr>
          <a:lstStyle/>
          <a:p>
            <a:r>
              <a:rPr lang="ko-KR" altLang="en-US" dirty="0"/>
              <a:t>업체명</a:t>
            </a:r>
            <a:endParaRPr lang="en-US" altLang="ko-KR" dirty="0"/>
          </a:p>
          <a:p>
            <a:r>
              <a:rPr lang="ko-KR" altLang="en-US" dirty="0"/>
              <a:t>국가</a:t>
            </a:r>
            <a:br>
              <a:rPr lang="en-US" altLang="ko-KR" dirty="0"/>
            </a:br>
            <a:r>
              <a:rPr lang="ko-KR" altLang="en-US" dirty="0"/>
              <a:t>키워드</a:t>
            </a:r>
            <a:endParaRPr lang="en-US" altLang="ko-KR" dirty="0"/>
          </a:p>
        </p:txBody>
      </p:sp>
      <p:cxnSp>
        <p:nvCxnSpPr>
          <p:cNvPr id="13" name="직선 화살표 연결선 12">
            <a:extLst>
              <a:ext uri="{FF2B5EF4-FFF2-40B4-BE49-F238E27FC236}">
                <a16:creationId xmlns:a16="http://schemas.microsoft.com/office/drawing/2014/main" id="{DD3F9B8E-226C-441B-AD4B-9EFC165AC15E}"/>
              </a:ext>
            </a:extLst>
          </p:cNvPr>
          <p:cNvCxnSpPr/>
          <p:nvPr/>
        </p:nvCxnSpPr>
        <p:spPr>
          <a:xfrm flipH="1">
            <a:off x="7986319" y="1329466"/>
            <a:ext cx="662731" cy="318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직선 화살표 연결선 14">
            <a:extLst>
              <a:ext uri="{FF2B5EF4-FFF2-40B4-BE49-F238E27FC236}">
                <a16:creationId xmlns:a16="http://schemas.microsoft.com/office/drawing/2014/main" id="{B3C048A2-A13D-4681-A2A1-19406F194A67}"/>
              </a:ext>
            </a:extLst>
          </p:cNvPr>
          <p:cNvCxnSpPr/>
          <p:nvPr/>
        </p:nvCxnSpPr>
        <p:spPr>
          <a:xfrm>
            <a:off x="3531765" y="4219662"/>
            <a:ext cx="1501554" cy="212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7C571E3-B77B-4C73-9CC2-3035D5DEEA04}"/>
              </a:ext>
            </a:extLst>
          </p:cNvPr>
          <p:cNvSpPr txBox="1"/>
          <p:nvPr/>
        </p:nvSpPr>
        <p:spPr>
          <a:xfrm>
            <a:off x="1458097" y="3303989"/>
            <a:ext cx="2002652" cy="769441"/>
          </a:xfrm>
          <a:prstGeom prst="rect">
            <a:avLst/>
          </a:prstGeom>
          <a:noFill/>
        </p:spPr>
        <p:txBody>
          <a:bodyPr wrap="square" rtlCol="0">
            <a:spAutoFit/>
          </a:bodyPr>
          <a:lstStyle/>
          <a:p>
            <a:r>
              <a:rPr lang="en-US" altLang="ko-KR" sz="1100" dirty="0"/>
              <a:t>Warehouse name</a:t>
            </a:r>
          </a:p>
          <a:p>
            <a:r>
              <a:rPr lang="en-US" altLang="ko-KR" sz="1100" dirty="0"/>
              <a:t>Warehouse address</a:t>
            </a:r>
          </a:p>
          <a:p>
            <a:r>
              <a:rPr lang="en-US" altLang="ko-KR" sz="1100" dirty="0"/>
              <a:t>Cities and provinces</a:t>
            </a:r>
          </a:p>
          <a:p>
            <a:r>
              <a:rPr lang="en-US" altLang="ko-KR" sz="1100" dirty="0"/>
              <a:t>Warehouse square measure</a:t>
            </a:r>
          </a:p>
        </p:txBody>
      </p:sp>
      <p:sp>
        <p:nvSpPr>
          <p:cNvPr id="2" name="직사각형 1"/>
          <p:cNvSpPr/>
          <p:nvPr/>
        </p:nvSpPr>
        <p:spPr>
          <a:xfrm>
            <a:off x="-190352" y="1481451"/>
            <a:ext cx="1476506" cy="76679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100" dirty="0">
                <a:solidFill>
                  <a:schemeClr val="tx1"/>
                </a:solidFill>
              </a:rPr>
              <a:t>이용고객 로그인 후 </a:t>
            </a:r>
            <a:endParaRPr lang="en-US" altLang="ko-KR" sz="1100" dirty="0">
              <a:solidFill>
                <a:schemeClr val="tx1"/>
              </a:solidFill>
            </a:endParaRPr>
          </a:p>
          <a:p>
            <a:pPr algn="ctr"/>
            <a:r>
              <a:rPr lang="ko-KR" altLang="en-US" sz="1100" dirty="0">
                <a:solidFill>
                  <a:schemeClr val="tx1"/>
                </a:solidFill>
              </a:rPr>
              <a:t>정보공개</a:t>
            </a:r>
          </a:p>
        </p:txBody>
      </p:sp>
      <p:sp>
        <p:nvSpPr>
          <p:cNvPr id="3" name="직사각형 2"/>
          <p:cNvSpPr/>
          <p:nvPr/>
        </p:nvSpPr>
        <p:spPr>
          <a:xfrm>
            <a:off x="9069860" y="5035296"/>
            <a:ext cx="1816178" cy="247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err="1"/>
              <a:t>창고명</a:t>
            </a:r>
            <a:endParaRPr lang="ko-KR" altLang="en-US" dirty="0"/>
          </a:p>
        </p:txBody>
      </p:sp>
      <p:sp>
        <p:nvSpPr>
          <p:cNvPr id="4" name="직사각형 3"/>
          <p:cNvSpPr/>
          <p:nvPr/>
        </p:nvSpPr>
        <p:spPr>
          <a:xfrm>
            <a:off x="4797382" y="1426345"/>
            <a:ext cx="1186249" cy="10320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t>기업이미지</a:t>
            </a:r>
          </a:p>
        </p:txBody>
      </p:sp>
      <p:sp>
        <p:nvSpPr>
          <p:cNvPr id="17" name="TextBox 16">
            <a:extLst>
              <a:ext uri="{FF2B5EF4-FFF2-40B4-BE49-F238E27FC236}">
                <a16:creationId xmlns:a16="http://schemas.microsoft.com/office/drawing/2014/main" id="{07C571E3-B77B-4C73-9CC2-3035D5DEEA04}"/>
              </a:ext>
            </a:extLst>
          </p:cNvPr>
          <p:cNvSpPr txBox="1"/>
          <p:nvPr/>
        </p:nvSpPr>
        <p:spPr>
          <a:xfrm>
            <a:off x="1458097" y="4703057"/>
            <a:ext cx="2073668" cy="769441"/>
          </a:xfrm>
          <a:prstGeom prst="rect">
            <a:avLst/>
          </a:prstGeom>
          <a:noFill/>
        </p:spPr>
        <p:txBody>
          <a:bodyPr wrap="square" rtlCol="0">
            <a:spAutoFit/>
          </a:bodyPr>
          <a:lstStyle/>
          <a:p>
            <a:r>
              <a:rPr lang="en-US" altLang="ko-KR" sz="1100" dirty="0"/>
              <a:t>Warehouse name</a:t>
            </a:r>
          </a:p>
          <a:p>
            <a:r>
              <a:rPr lang="en-US" altLang="ko-KR" sz="1100" dirty="0"/>
              <a:t>Warehouse address</a:t>
            </a:r>
          </a:p>
          <a:p>
            <a:r>
              <a:rPr lang="en-US" altLang="ko-KR" sz="1100" dirty="0"/>
              <a:t>Cities and provinces</a:t>
            </a:r>
          </a:p>
          <a:p>
            <a:r>
              <a:rPr lang="en-US" altLang="ko-KR" sz="1100" dirty="0"/>
              <a:t>Warehouse square measure</a:t>
            </a:r>
          </a:p>
        </p:txBody>
      </p:sp>
      <p:sp>
        <p:nvSpPr>
          <p:cNvPr id="18" name="TextBox 17">
            <a:extLst>
              <a:ext uri="{FF2B5EF4-FFF2-40B4-BE49-F238E27FC236}">
                <a16:creationId xmlns:a16="http://schemas.microsoft.com/office/drawing/2014/main" id="{07C571E3-B77B-4C73-9CC2-3035D5DEEA04}"/>
              </a:ext>
            </a:extLst>
          </p:cNvPr>
          <p:cNvSpPr txBox="1"/>
          <p:nvPr/>
        </p:nvSpPr>
        <p:spPr>
          <a:xfrm>
            <a:off x="1458097" y="1846788"/>
            <a:ext cx="2073668" cy="769441"/>
          </a:xfrm>
          <a:prstGeom prst="rect">
            <a:avLst/>
          </a:prstGeom>
          <a:noFill/>
        </p:spPr>
        <p:txBody>
          <a:bodyPr wrap="square" rtlCol="0">
            <a:spAutoFit/>
          </a:bodyPr>
          <a:lstStyle/>
          <a:p>
            <a:r>
              <a:rPr lang="en-US" altLang="ko-KR" sz="1100" dirty="0"/>
              <a:t>Warehouse name</a:t>
            </a:r>
          </a:p>
          <a:p>
            <a:r>
              <a:rPr lang="en-US" altLang="ko-KR" sz="1100" dirty="0"/>
              <a:t>Warehouse address</a:t>
            </a:r>
          </a:p>
          <a:p>
            <a:r>
              <a:rPr lang="en-US" altLang="ko-KR" sz="1100" dirty="0"/>
              <a:t>Cities and provinces</a:t>
            </a:r>
          </a:p>
          <a:p>
            <a:r>
              <a:rPr lang="en-US" altLang="ko-KR" sz="1100" dirty="0"/>
              <a:t>Warehouse square measure</a:t>
            </a:r>
          </a:p>
        </p:txBody>
      </p:sp>
      <p:sp>
        <p:nvSpPr>
          <p:cNvPr id="8" name="직사각형 7"/>
          <p:cNvSpPr/>
          <p:nvPr/>
        </p:nvSpPr>
        <p:spPr>
          <a:xfrm>
            <a:off x="4797382" y="3303989"/>
            <a:ext cx="3402857" cy="3262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타원 13"/>
          <p:cNvSpPr/>
          <p:nvPr/>
        </p:nvSpPr>
        <p:spPr>
          <a:xfrm>
            <a:off x="3246260" y="1931694"/>
            <a:ext cx="642551" cy="305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1</a:t>
            </a:r>
            <a:endParaRPr lang="ko-KR" altLang="en-US" dirty="0"/>
          </a:p>
        </p:txBody>
      </p:sp>
      <p:sp>
        <p:nvSpPr>
          <p:cNvPr id="19" name="타원 18"/>
          <p:cNvSpPr/>
          <p:nvPr/>
        </p:nvSpPr>
        <p:spPr>
          <a:xfrm>
            <a:off x="3296606" y="3340656"/>
            <a:ext cx="642551" cy="305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2</a:t>
            </a:r>
            <a:endParaRPr lang="ko-KR" altLang="en-US" dirty="0"/>
          </a:p>
        </p:txBody>
      </p:sp>
      <p:sp>
        <p:nvSpPr>
          <p:cNvPr id="20" name="타원 19"/>
          <p:cNvSpPr/>
          <p:nvPr/>
        </p:nvSpPr>
        <p:spPr>
          <a:xfrm>
            <a:off x="3324343" y="4747238"/>
            <a:ext cx="642551" cy="305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3</a:t>
            </a:r>
            <a:endParaRPr lang="ko-KR" altLang="en-US" dirty="0"/>
          </a:p>
        </p:txBody>
      </p:sp>
      <p:sp>
        <p:nvSpPr>
          <p:cNvPr id="21" name="아래쪽 화살표 20"/>
          <p:cNvSpPr/>
          <p:nvPr/>
        </p:nvSpPr>
        <p:spPr>
          <a:xfrm>
            <a:off x="897924" y="2842054"/>
            <a:ext cx="560173" cy="30305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직사각형 21"/>
          <p:cNvSpPr/>
          <p:nvPr/>
        </p:nvSpPr>
        <p:spPr>
          <a:xfrm>
            <a:off x="6101076" y="2603156"/>
            <a:ext cx="2216608" cy="477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t>업체 소개</a:t>
            </a:r>
          </a:p>
        </p:txBody>
      </p:sp>
      <p:sp>
        <p:nvSpPr>
          <p:cNvPr id="24" name="직사각형 23"/>
          <p:cNvSpPr/>
          <p:nvPr/>
        </p:nvSpPr>
        <p:spPr>
          <a:xfrm>
            <a:off x="9630032" y="2458347"/>
            <a:ext cx="1639330" cy="53198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dirty="0" err="1">
                <a:solidFill>
                  <a:schemeClr val="tx1"/>
                </a:solidFill>
              </a:rPr>
              <a:t>업체명</a:t>
            </a:r>
            <a:r>
              <a:rPr lang="ko-KR" altLang="en-US" sz="1200" dirty="0">
                <a:solidFill>
                  <a:schemeClr val="tx1"/>
                </a:solidFill>
              </a:rPr>
              <a:t> 정보를 알고</a:t>
            </a:r>
            <a:r>
              <a:rPr lang="en-US" altLang="ko-KR" sz="1200" dirty="0">
                <a:solidFill>
                  <a:schemeClr val="tx1"/>
                </a:solidFill>
              </a:rPr>
              <a:t>, </a:t>
            </a:r>
            <a:r>
              <a:rPr lang="ko-KR" altLang="en-US" sz="1200" dirty="0">
                <a:solidFill>
                  <a:schemeClr val="tx1"/>
                </a:solidFill>
              </a:rPr>
              <a:t>견적의뢰 함</a:t>
            </a:r>
          </a:p>
        </p:txBody>
      </p:sp>
      <p:sp>
        <p:nvSpPr>
          <p:cNvPr id="26" name="TextBox 25">
            <a:extLst>
              <a:ext uri="{FF2B5EF4-FFF2-40B4-BE49-F238E27FC236}">
                <a16:creationId xmlns:a16="http://schemas.microsoft.com/office/drawing/2014/main" id="{A8FB36CE-27B1-46A7-9C91-7E4B34CBB446}"/>
              </a:ext>
            </a:extLst>
          </p:cNvPr>
          <p:cNvSpPr txBox="1"/>
          <p:nvPr/>
        </p:nvSpPr>
        <p:spPr>
          <a:xfrm>
            <a:off x="293187" y="276834"/>
            <a:ext cx="11161966" cy="369332"/>
          </a:xfrm>
          <a:prstGeom prst="rect">
            <a:avLst/>
          </a:prstGeom>
          <a:noFill/>
        </p:spPr>
        <p:txBody>
          <a:bodyPr wrap="none" rtlCol="0">
            <a:spAutoFit/>
          </a:bodyPr>
          <a:lstStyle/>
          <a:p>
            <a:r>
              <a:rPr lang="ko-KR" altLang="en-US" dirty="0"/>
              <a:t> </a:t>
            </a:r>
            <a:r>
              <a:rPr lang="en-US" altLang="ko-KR" dirty="0"/>
              <a:t>Home</a:t>
            </a:r>
            <a:r>
              <a:rPr lang="ko-KR" altLang="en-US" dirty="0"/>
              <a:t>           </a:t>
            </a:r>
            <a:r>
              <a:rPr lang="en-US" altLang="ko-KR" dirty="0"/>
              <a:t>Our service</a:t>
            </a:r>
            <a:r>
              <a:rPr lang="ko-KR" altLang="en-US" dirty="0"/>
              <a:t>        </a:t>
            </a:r>
            <a:r>
              <a:rPr lang="en-US" altLang="ko-KR" dirty="0"/>
              <a:t>Fulfillment</a:t>
            </a:r>
            <a:r>
              <a:rPr lang="ko-KR" altLang="en-US" dirty="0"/>
              <a:t>          </a:t>
            </a:r>
            <a:r>
              <a:rPr lang="en-US" altLang="ko-KR" dirty="0"/>
              <a:t>How to use</a:t>
            </a:r>
            <a:r>
              <a:rPr lang="ko-KR" altLang="en-US" dirty="0"/>
              <a:t>        </a:t>
            </a:r>
            <a:r>
              <a:rPr lang="en-US" altLang="ko-KR" dirty="0"/>
              <a:t>Dashboard            Help &amp; Contact</a:t>
            </a:r>
            <a:endParaRPr lang="ko-KR" altLang="en-US" dirty="0"/>
          </a:p>
        </p:txBody>
      </p:sp>
    </p:spTree>
    <p:extLst>
      <p:ext uri="{BB962C8B-B14F-4D97-AF65-F5344CB8AC3E}">
        <p14:creationId xmlns:p14="http://schemas.microsoft.com/office/powerpoint/2010/main" val="1980284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46761B-430F-45C3-98D8-1703FBD2D55F}"/>
              </a:ext>
            </a:extLst>
          </p:cNvPr>
          <p:cNvSpPr txBox="1"/>
          <p:nvPr/>
        </p:nvSpPr>
        <p:spPr>
          <a:xfrm>
            <a:off x="5256711" y="193377"/>
            <a:ext cx="2866426" cy="369332"/>
          </a:xfrm>
          <a:prstGeom prst="rect">
            <a:avLst/>
          </a:prstGeom>
          <a:noFill/>
        </p:spPr>
        <p:txBody>
          <a:bodyPr wrap="none" rtlCol="0">
            <a:spAutoFit/>
          </a:bodyPr>
          <a:lstStyle/>
          <a:p>
            <a:r>
              <a:rPr lang="en-US" altLang="ko-KR" dirty="0"/>
              <a:t>Send a quotation request</a:t>
            </a:r>
            <a:endParaRPr lang="ko-KR" altLang="en-US" dirty="0"/>
          </a:p>
        </p:txBody>
      </p:sp>
      <p:sp>
        <p:nvSpPr>
          <p:cNvPr id="5" name="TextBox 4">
            <a:extLst>
              <a:ext uri="{FF2B5EF4-FFF2-40B4-BE49-F238E27FC236}">
                <a16:creationId xmlns:a16="http://schemas.microsoft.com/office/drawing/2014/main" id="{4E1198CA-C339-43AE-B1FB-9A271198F991}"/>
              </a:ext>
            </a:extLst>
          </p:cNvPr>
          <p:cNvSpPr txBox="1"/>
          <p:nvPr/>
        </p:nvSpPr>
        <p:spPr>
          <a:xfrm>
            <a:off x="1466373" y="917356"/>
            <a:ext cx="1687385" cy="276999"/>
          </a:xfrm>
          <a:prstGeom prst="rect">
            <a:avLst/>
          </a:prstGeom>
          <a:noFill/>
        </p:spPr>
        <p:txBody>
          <a:bodyPr wrap="none" rtlCol="0">
            <a:spAutoFit/>
          </a:bodyPr>
          <a:lstStyle/>
          <a:p>
            <a:r>
              <a:rPr lang="en-US" altLang="ko-KR" sz="1200" dirty="0"/>
              <a:t>company information</a:t>
            </a:r>
            <a:endParaRPr lang="ko-KR" altLang="en-US" sz="1200" dirty="0"/>
          </a:p>
        </p:txBody>
      </p:sp>
      <p:sp>
        <p:nvSpPr>
          <p:cNvPr id="7" name="직사각형 6">
            <a:extLst>
              <a:ext uri="{FF2B5EF4-FFF2-40B4-BE49-F238E27FC236}">
                <a16:creationId xmlns:a16="http://schemas.microsoft.com/office/drawing/2014/main" id="{0CF258A3-041D-4A86-9B72-067EDAF1944C}"/>
              </a:ext>
            </a:extLst>
          </p:cNvPr>
          <p:cNvSpPr/>
          <p:nvPr/>
        </p:nvSpPr>
        <p:spPr>
          <a:xfrm>
            <a:off x="3565321" y="813732"/>
            <a:ext cx="5670958" cy="952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dirty="0"/>
              <a:t>회사명 </a:t>
            </a:r>
            <a:br>
              <a:rPr lang="en-US" altLang="ko-KR" dirty="0"/>
            </a:br>
            <a:r>
              <a:rPr lang="ko-KR" altLang="en-US" dirty="0"/>
              <a:t>주소</a:t>
            </a:r>
            <a:br>
              <a:rPr lang="en-US" altLang="ko-KR" dirty="0"/>
            </a:br>
            <a:r>
              <a:rPr lang="ko-KR" altLang="en-US" dirty="0" err="1"/>
              <a:t>국가명</a:t>
            </a:r>
            <a:endParaRPr lang="ko-KR" altLang="en-US" dirty="0"/>
          </a:p>
        </p:txBody>
      </p:sp>
      <p:sp>
        <p:nvSpPr>
          <p:cNvPr id="10" name="TextBox 9">
            <a:extLst>
              <a:ext uri="{FF2B5EF4-FFF2-40B4-BE49-F238E27FC236}">
                <a16:creationId xmlns:a16="http://schemas.microsoft.com/office/drawing/2014/main" id="{EC18E0D4-5F7F-4106-AAA1-0435E89839CE}"/>
              </a:ext>
            </a:extLst>
          </p:cNvPr>
          <p:cNvSpPr txBox="1"/>
          <p:nvPr/>
        </p:nvSpPr>
        <p:spPr>
          <a:xfrm>
            <a:off x="1230281" y="2484227"/>
            <a:ext cx="1611339" cy="369332"/>
          </a:xfrm>
          <a:prstGeom prst="rect">
            <a:avLst/>
          </a:prstGeom>
          <a:noFill/>
        </p:spPr>
        <p:txBody>
          <a:bodyPr wrap="none" rtlCol="0">
            <a:spAutoFit/>
          </a:bodyPr>
          <a:lstStyle/>
          <a:p>
            <a:r>
              <a:rPr lang="en-US" altLang="ko-KR" dirty="0"/>
              <a:t>Commodity</a:t>
            </a:r>
            <a:r>
              <a:rPr lang="ko-KR" altLang="en-US" dirty="0"/>
              <a:t> </a:t>
            </a:r>
            <a:r>
              <a:rPr lang="en-US" altLang="ko-KR" dirty="0"/>
              <a:t>1</a:t>
            </a:r>
            <a:endParaRPr lang="ko-KR" altLang="en-US" dirty="0"/>
          </a:p>
        </p:txBody>
      </p:sp>
      <p:sp>
        <p:nvSpPr>
          <p:cNvPr id="12" name="직사각형 11">
            <a:extLst>
              <a:ext uri="{FF2B5EF4-FFF2-40B4-BE49-F238E27FC236}">
                <a16:creationId xmlns:a16="http://schemas.microsoft.com/office/drawing/2014/main" id="{118E1C06-3C7F-461F-8E6F-84EB27B3AA9E}"/>
              </a:ext>
            </a:extLst>
          </p:cNvPr>
          <p:cNvSpPr/>
          <p:nvPr/>
        </p:nvSpPr>
        <p:spPr>
          <a:xfrm>
            <a:off x="5200470" y="2443353"/>
            <a:ext cx="350659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dirty="0"/>
          </a:p>
        </p:txBody>
      </p:sp>
      <p:sp>
        <p:nvSpPr>
          <p:cNvPr id="13" name="직사각형 12">
            <a:extLst>
              <a:ext uri="{FF2B5EF4-FFF2-40B4-BE49-F238E27FC236}">
                <a16:creationId xmlns:a16="http://schemas.microsoft.com/office/drawing/2014/main" id="{9E26140E-FD5E-48CB-9F0E-07D1CDA4FA86}"/>
              </a:ext>
            </a:extLst>
          </p:cNvPr>
          <p:cNvSpPr/>
          <p:nvPr/>
        </p:nvSpPr>
        <p:spPr>
          <a:xfrm>
            <a:off x="5488679" y="2941793"/>
            <a:ext cx="111220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dirty="0"/>
          </a:p>
        </p:txBody>
      </p:sp>
      <p:sp>
        <p:nvSpPr>
          <p:cNvPr id="14" name="TextBox 13">
            <a:extLst>
              <a:ext uri="{FF2B5EF4-FFF2-40B4-BE49-F238E27FC236}">
                <a16:creationId xmlns:a16="http://schemas.microsoft.com/office/drawing/2014/main" id="{433CE964-6161-4D54-838A-CF6DF64D550E}"/>
              </a:ext>
            </a:extLst>
          </p:cNvPr>
          <p:cNvSpPr txBox="1"/>
          <p:nvPr/>
        </p:nvSpPr>
        <p:spPr>
          <a:xfrm>
            <a:off x="3565977" y="2449585"/>
            <a:ext cx="1656159" cy="369332"/>
          </a:xfrm>
          <a:prstGeom prst="rect">
            <a:avLst/>
          </a:prstGeom>
          <a:noFill/>
        </p:spPr>
        <p:txBody>
          <a:bodyPr wrap="none" rtlCol="0">
            <a:spAutoFit/>
          </a:bodyPr>
          <a:lstStyle/>
          <a:p>
            <a:r>
              <a:rPr lang="en-US" altLang="ko-KR" dirty="0"/>
              <a:t>Product name</a:t>
            </a:r>
            <a:endParaRPr lang="ko-KR" altLang="en-US" dirty="0"/>
          </a:p>
        </p:txBody>
      </p:sp>
      <p:sp>
        <p:nvSpPr>
          <p:cNvPr id="15" name="TextBox 14">
            <a:extLst>
              <a:ext uri="{FF2B5EF4-FFF2-40B4-BE49-F238E27FC236}">
                <a16:creationId xmlns:a16="http://schemas.microsoft.com/office/drawing/2014/main" id="{4D52304D-C381-437E-B541-21A6C598D05D}"/>
              </a:ext>
            </a:extLst>
          </p:cNvPr>
          <p:cNvSpPr txBox="1"/>
          <p:nvPr/>
        </p:nvSpPr>
        <p:spPr>
          <a:xfrm>
            <a:off x="3303637" y="2978091"/>
            <a:ext cx="1050288" cy="369332"/>
          </a:xfrm>
          <a:prstGeom prst="rect">
            <a:avLst/>
          </a:prstGeom>
          <a:noFill/>
        </p:spPr>
        <p:txBody>
          <a:bodyPr wrap="none" rtlCol="0">
            <a:spAutoFit/>
          </a:bodyPr>
          <a:lstStyle/>
          <a:p>
            <a:r>
              <a:rPr lang="en-US" altLang="ko-KR" dirty="0"/>
              <a:t>Size(cm)</a:t>
            </a:r>
            <a:endParaRPr lang="ko-KR" altLang="en-US" dirty="0"/>
          </a:p>
        </p:txBody>
      </p:sp>
      <p:sp>
        <p:nvSpPr>
          <p:cNvPr id="16" name="TextBox 15">
            <a:extLst>
              <a:ext uri="{FF2B5EF4-FFF2-40B4-BE49-F238E27FC236}">
                <a16:creationId xmlns:a16="http://schemas.microsoft.com/office/drawing/2014/main" id="{933B4E05-4CDF-458F-B9B0-7D25F71A9983}"/>
              </a:ext>
            </a:extLst>
          </p:cNvPr>
          <p:cNvSpPr txBox="1"/>
          <p:nvPr/>
        </p:nvSpPr>
        <p:spPr>
          <a:xfrm>
            <a:off x="5019875" y="2948833"/>
            <a:ext cx="404278" cy="369332"/>
          </a:xfrm>
          <a:prstGeom prst="rect">
            <a:avLst/>
          </a:prstGeom>
          <a:noFill/>
        </p:spPr>
        <p:txBody>
          <a:bodyPr wrap="none" rtlCol="0">
            <a:spAutoFit/>
          </a:bodyPr>
          <a:lstStyle/>
          <a:p>
            <a:r>
              <a:rPr lang="en-US" altLang="ko-KR" dirty="0"/>
              <a:t>W</a:t>
            </a:r>
            <a:endParaRPr lang="ko-KR" altLang="en-US" dirty="0"/>
          </a:p>
        </p:txBody>
      </p:sp>
      <p:sp>
        <p:nvSpPr>
          <p:cNvPr id="17" name="직사각형 16">
            <a:extLst>
              <a:ext uri="{FF2B5EF4-FFF2-40B4-BE49-F238E27FC236}">
                <a16:creationId xmlns:a16="http://schemas.microsoft.com/office/drawing/2014/main" id="{1631DE60-7834-40A4-8D05-316D5156E2EF}"/>
              </a:ext>
            </a:extLst>
          </p:cNvPr>
          <p:cNvSpPr/>
          <p:nvPr/>
        </p:nvSpPr>
        <p:spPr>
          <a:xfrm>
            <a:off x="7393200" y="2937416"/>
            <a:ext cx="111220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dirty="0"/>
          </a:p>
        </p:txBody>
      </p:sp>
      <p:sp>
        <p:nvSpPr>
          <p:cNvPr id="18" name="TextBox 17">
            <a:extLst>
              <a:ext uri="{FF2B5EF4-FFF2-40B4-BE49-F238E27FC236}">
                <a16:creationId xmlns:a16="http://schemas.microsoft.com/office/drawing/2014/main" id="{082B89CF-0EFC-46C5-991A-0F1451082F2C}"/>
              </a:ext>
            </a:extLst>
          </p:cNvPr>
          <p:cNvSpPr txBox="1"/>
          <p:nvPr/>
        </p:nvSpPr>
        <p:spPr>
          <a:xfrm>
            <a:off x="7085732" y="2927651"/>
            <a:ext cx="295274" cy="369332"/>
          </a:xfrm>
          <a:prstGeom prst="rect">
            <a:avLst/>
          </a:prstGeom>
          <a:noFill/>
        </p:spPr>
        <p:txBody>
          <a:bodyPr wrap="none" rtlCol="0">
            <a:spAutoFit/>
          </a:bodyPr>
          <a:lstStyle/>
          <a:p>
            <a:r>
              <a:rPr lang="en-US" altLang="ko-KR" dirty="0"/>
              <a:t>L</a:t>
            </a:r>
            <a:endParaRPr lang="ko-KR" altLang="en-US" dirty="0"/>
          </a:p>
        </p:txBody>
      </p:sp>
      <p:sp>
        <p:nvSpPr>
          <p:cNvPr id="19" name="직사각형 18">
            <a:extLst>
              <a:ext uri="{FF2B5EF4-FFF2-40B4-BE49-F238E27FC236}">
                <a16:creationId xmlns:a16="http://schemas.microsoft.com/office/drawing/2014/main" id="{5D2F2D57-314A-4E58-80CD-976FA0ACCEEE}"/>
              </a:ext>
            </a:extLst>
          </p:cNvPr>
          <p:cNvSpPr/>
          <p:nvPr/>
        </p:nvSpPr>
        <p:spPr>
          <a:xfrm>
            <a:off x="9224277" y="2927651"/>
            <a:ext cx="111220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dirty="0"/>
          </a:p>
        </p:txBody>
      </p:sp>
      <p:sp>
        <p:nvSpPr>
          <p:cNvPr id="20" name="TextBox 19">
            <a:extLst>
              <a:ext uri="{FF2B5EF4-FFF2-40B4-BE49-F238E27FC236}">
                <a16:creationId xmlns:a16="http://schemas.microsoft.com/office/drawing/2014/main" id="{A451E8C8-74F5-4B4B-B9BC-53C67F8B1644}"/>
              </a:ext>
            </a:extLst>
          </p:cNvPr>
          <p:cNvSpPr txBox="1"/>
          <p:nvPr/>
        </p:nvSpPr>
        <p:spPr>
          <a:xfrm>
            <a:off x="8892157" y="2918957"/>
            <a:ext cx="351378" cy="369332"/>
          </a:xfrm>
          <a:prstGeom prst="rect">
            <a:avLst/>
          </a:prstGeom>
          <a:noFill/>
        </p:spPr>
        <p:txBody>
          <a:bodyPr wrap="none" rtlCol="0">
            <a:spAutoFit/>
          </a:bodyPr>
          <a:lstStyle/>
          <a:p>
            <a:r>
              <a:rPr lang="en-US" altLang="ko-KR" dirty="0"/>
              <a:t>H</a:t>
            </a:r>
            <a:endParaRPr lang="ko-KR" altLang="en-US" dirty="0"/>
          </a:p>
        </p:txBody>
      </p:sp>
      <p:sp>
        <p:nvSpPr>
          <p:cNvPr id="21" name="TextBox 20">
            <a:extLst>
              <a:ext uri="{FF2B5EF4-FFF2-40B4-BE49-F238E27FC236}">
                <a16:creationId xmlns:a16="http://schemas.microsoft.com/office/drawing/2014/main" id="{FEE19A63-49E2-4755-81CD-084FE1CBB483}"/>
              </a:ext>
            </a:extLst>
          </p:cNvPr>
          <p:cNvSpPr txBox="1"/>
          <p:nvPr/>
        </p:nvSpPr>
        <p:spPr>
          <a:xfrm>
            <a:off x="3336430" y="3496117"/>
            <a:ext cx="1899559" cy="307777"/>
          </a:xfrm>
          <a:prstGeom prst="rect">
            <a:avLst/>
          </a:prstGeom>
          <a:noFill/>
        </p:spPr>
        <p:txBody>
          <a:bodyPr wrap="none" rtlCol="0">
            <a:spAutoFit/>
          </a:bodyPr>
          <a:lstStyle/>
          <a:p>
            <a:r>
              <a:rPr lang="en-US" altLang="ko-KR" sz="1400" dirty="0"/>
              <a:t>Individual weight(Kg)</a:t>
            </a:r>
            <a:endParaRPr lang="ko-KR" altLang="en-US" sz="1400" dirty="0"/>
          </a:p>
        </p:txBody>
      </p:sp>
      <p:sp>
        <p:nvSpPr>
          <p:cNvPr id="22" name="직사각형 21">
            <a:extLst>
              <a:ext uri="{FF2B5EF4-FFF2-40B4-BE49-F238E27FC236}">
                <a16:creationId xmlns:a16="http://schemas.microsoft.com/office/drawing/2014/main" id="{D82EDF3F-889F-4EBA-B706-BDAD98BCD9EB}"/>
              </a:ext>
            </a:extLst>
          </p:cNvPr>
          <p:cNvSpPr/>
          <p:nvPr/>
        </p:nvSpPr>
        <p:spPr>
          <a:xfrm>
            <a:off x="5256711" y="3523591"/>
            <a:ext cx="350659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dirty="0"/>
          </a:p>
        </p:txBody>
      </p:sp>
      <p:sp>
        <p:nvSpPr>
          <p:cNvPr id="24" name="TextBox 23">
            <a:extLst>
              <a:ext uri="{FF2B5EF4-FFF2-40B4-BE49-F238E27FC236}">
                <a16:creationId xmlns:a16="http://schemas.microsoft.com/office/drawing/2014/main" id="{48033AB4-3A26-49B1-9178-BCAEC426EB62}"/>
              </a:ext>
            </a:extLst>
          </p:cNvPr>
          <p:cNvSpPr txBox="1"/>
          <p:nvPr/>
        </p:nvSpPr>
        <p:spPr>
          <a:xfrm>
            <a:off x="3526531" y="4070141"/>
            <a:ext cx="1709250" cy="307777"/>
          </a:xfrm>
          <a:prstGeom prst="rect">
            <a:avLst/>
          </a:prstGeom>
          <a:noFill/>
        </p:spPr>
        <p:txBody>
          <a:bodyPr wrap="none" rtlCol="0">
            <a:spAutoFit/>
          </a:bodyPr>
          <a:lstStyle/>
          <a:p>
            <a:r>
              <a:rPr lang="en-US" altLang="ko-KR" sz="1400" dirty="0"/>
              <a:t>Estimated quantity</a:t>
            </a:r>
            <a:endParaRPr lang="ko-KR" altLang="en-US" sz="1400" dirty="0"/>
          </a:p>
        </p:txBody>
      </p:sp>
      <p:sp>
        <p:nvSpPr>
          <p:cNvPr id="25" name="직사각형 24">
            <a:extLst>
              <a:ext uri="{FF2B5EF4-FFF2-40B4-BE49-F238E27FC236}">
                <a16:creationId xmlns:a16="http://schemas.microsoft.com/office/drawing/2014/main" id="{DCE498E1-301C-43BD-8BA4-6109EBEDE77E}"/>
              </a:ext>
            </a:extLst>
          </p:cNvPr>
          <p:cNvSpPr/>
          <p:nvPr/>
        </p:nvSpPr>
        <p:spPr>
          <a:xfrm>
            <a:off x="5208719" y="4060594"/>
            <a:ext cx="350659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dirty="0"/>
          </a:p>
        </p:txBody>
      </p:sp>
      <p:sp>
        <p:nvSpPr>
          <p:cNvPr id="30" name="화살표: 아래쪽 29">
            <a:extLst>
              <a:ext uri="{FF2B5EF4-FFF2-40B4-BE49-F238E27FC236}">
                <a16:creationId xmlns:a16="http://schemas.microsoft.com/office/drawing/2014/main" id="{4A704D8B-776C-4ED6-B9BE-000231EAA1C6}"/>
              </a:ext>
            </a:extLst>
          </p:cNvPr>
          <p:cNvSpPr/>
          <p:nvPr/>
        </p:nvSpPr>
        <p:spPr>
          <a:xfrm>
            <a:off x="5410899" y="6107185"/>
            <a:ext cx="520118" cy="5541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TextBox 30">
            <a:extLst>
              <a:ext uri="{FF2B5EF4-FFF2-40B4-BE49-F238E27FC236}">
                <a16:creationId xmlns:a16="http://schemas.microsoft.com/office/drawing/2014/main" id="{6C833170-6765-46EA-8B20-0CD8F262822A}"/>
              </a:ext>
            </a:extLst>
          </p:cNvPr>
          <p:cNvSpPr txBox="1"/>
          <p:nvPr/>
        </p:nvSpPr>
        <p:spPr>
          <a:xfrm>
            <a:off x="6003668" y="6242483"/>
            <a:ext cx="2113079" cy="369332"/>
          </a:xfrm>
          <a:prstGeom prst="rect">
            <a:avLst/>
          </a:prstGeom>
          <a:noFill/>
        </p:spPr>
        <p:txBody>
          <a:bodyPr wrap="none" rtlCol="0">
            <a:spAutoFit/>
          </a:bodyPr>
          <a:lstStyle/>
          <a:p>
            <a:r>
              <a:rPr lang="ko-KR" altLang="en-US"/>
              <a:t>다음페이지 이어짐</a:t>
            </a:r>
          </a:p>
        </p:txBody>
      </p:sp>
      <p:sp>
        <p:nvSpPr>
          <p:cNvPr id="32" name="TextBox 31">
            <a:extLst>
              <a:ext uri="{FF2B5EF4-FFF2-40B4-BE49-F238E27FC236}">
                <a16:creationId xmlns:a16="http://schemas.microsoft.com/office/drawing/2014/main" id="{761424CD-03CD-4D80-B997-81A8954192BE}"/>
              </a:ext>
            </a:extLst>
          </p:cNvPr>
          <p:cNvSpPr txBox="1"/>
          <p:nvPr/>
        </p:nvSpPr>
        <p:spPr>
          <a:xfrm>
            <a:off x="1786855" y="4245260"/>
            <a:ext cx="1718676" cy="369332"/>
          </a:xfrm>
          <a:prstGeom prst="rect">
            <a:avLst/>
          </a:prstGeom>
          <a:noFill/>
        </p:spPr>
        <p:txBody>
          <a:bodyPr wrap="none" rtlCol="0">
            <a:spAutoFit/>
          </a:bodyPr>
          <a:lstStyle/>
          <a:p>
            <a:r>
              <a:rPr lang="en-US" altLang="ko-KR" dirty="0"/>
              <a:t>Product image</a:t>
            </a:r>
            <a:endParaRPr lang="ko-KR" altLang="en-US" dirty="0"/>
          </a:p>
        </p:txBody>
      </p:sp>
      <p:sp>
        <p:nvSpPr>
          <p:cNvPr id="33" name="직사각형 32">
            <a:extLst>
              <a:ext uri="{FF2B5EF4-FFF2-40B4-BE49-F238E27FC236}">
                <a16:creationId xmlns:a16="http://schemas.microsoft.com/office/drawing/2014/main" id="{BF8E0EEE-1129-4019-A128-290AD8F5E840}"/>
              </a:ext>
            </a:extLst>
          </p:cNvPr>
          <p:cNvSpPr/>
          <p:nvPr/>
        </p:nvSpPr>
        <p:spPr>
          <a:xfrm>
            <a:off x="2055988" y="2852095"/>
            <a:ext cx="1273756" cy="1292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a:t>추가</a:t>
            </a:r>
          </a:p>
        </p:txBody>
      </p:sp>
      <p:cxnSp>
        <p:nvCxnSpPr>
          <p:cNvPr id="35" name="직선 연결선 34">
            <a:extLst>
              <a:ext uri="{FF2B5EF4-FFF2-40B4-BE49-F238E27FC236}">
                <a16:creationId xmlns:a16="http://schemas.microsoft.com/office/drawing/2014/main" id="{07ADD65D-216F-4AAB-BED6-47F153D358FC}"/>
              </a:ext>
            </a:extLst>
          </p:cNvPr>
          <p:cNvCxnSpPr>
            <a:cxnSpLocks/>
            <a:stCxn id="33" idx="0"/>
            <a:endCxn id="33" idx="2"/>
          </p:cNvCxnSpPr>
          <p:nvPr/>
        </p:nvCxnSpPr>
        <p:spPr>
          <a:xfrm>
            <a:off x="2692866" y="2852095"/>
            <a:ext cx="0" cy="1292055"/>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7" name="직선 연결선 36">
            <a:extLst>
              <a:ext uri="{FF2B5EF4-FFF2-40B4-BE49-F238E27FC236}">
                <a16:creationId xmlns:a16="http://schemas.microsoft.com/office/drawing/2014/main" id="{3276C936-8D5D-4C02-89AA-2D6D64A7CCAE}"/>
              </a:ext>
            </a:extLst>
          </p:cNvPr>
          <p:cNvCxnSpPr>
            <a:cxnSpLocks/>
            <a:stCxn id="33" idx="1"/>
            <a:endCxn id="33" idx="3"/>
          </p:cNvCxnSpPr>
          <p:nvPr/>
        </p:nvCxnSpPr>
        <p:spPr>
          <a:xfrm>
            <a:off x="2055988" y="3498123"/>
            <a:ext cx="1273756" cy="0"/>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FBEC76A-46D8-427A-BFC9-3B8F9FF5F001}"/>
              </a:ext>
            </a:extLst>
          </p:cNvPr>
          <p:cNvSpPr txBox="1"/>
          <p:nvPr/>
        </p:nvSpPr>
        <p:spPr>
          <a:xfrm>
            <a:off x="3669102" y="4598777"/>
            <a:ext cx="607859" cy="369332"/>
          </a:xfrm>
          <a:prstGeom prst="rect">
            <a:avLst/>
          </a:prstGeom>
          <a:noFill/>
        </p:spPr>
        <p:txBody>
          <a:bodyPr wrap="none" rtlCol="0">
            <a:spAutoFit/>
          </a:bodyPr>
          <a:lstStyle/>
          <a:p>
            <a:r>
              <a:rPr lang="en-US" altLang="ko-KR" dirty="0"/>
              <a:t>SKU</a:t>
            </a:r>
            <a:endParaRPr lang="ko-KR" altLang="en-US" dirty="0"/>
          </a:p>
        </p:txBody>
      </p:sp>
      <p:sp>
        <p:nvSpPr>
          <p:cNvPr id="34" name="직사각형 33">
            <a:extLst>
              <a:ext uri="{FF2B5EF4-FFF2-40B4-BE49-F238E27FC236}">
                <a16:creationId xmlns:a16="http://schemas.microsoft.com/office/drawing/2014/main" id="{432FEF2D-138A-4B91-9C1D-103C0240A7F3}"/>
              </a:ext>
            </a:extLst>
          </p:cNvPr>
          <p:cNvSpPr/>
          <p:nvPr/>
        </p:nvSpPr>
        <p:spPr>
          <a:xfrm>
            <a:off x="4664040" y="4597597"/>
            <a:ext cx="180363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t>MV0012001</a:t>
            </a:r>
            <a:endParaRPr lang="ko-KR" altLang="en-US" dirty="0"/>
          </a:p>
        </p:txBody>
      </p:sp>
      <p:cxnSp>
        <p:nvCxnSpPr>
          <p:cNvPr id="36" name="직선 화살표 연결선 35">
            <a:extLst>
              <a:ext uri="{FF2B5EF4-FFF2-40B4-BE49-F238E27FC236}">
                <a16:creationId xmlns:a16="http://schemas.microsoft.com/office/drawing/2014/main" id="{0D6CFB49-86CC-495B-90FA-1D870C8F2DE6}"/>
              </a:ext>
            </a:extLst>
          </p:cNvPr>
          <p:cNvCxnSpPr>
            <a:cxnSpLocks/>
            <a:stCxn id="38" idx="3"/>
          </p:cNvCxnSpPr>
          <p:nvPr/>
        </p:nvCxnSpPr>
        <p:spPr>
          <a:xfrm flipV="1">
            <a:off x="2881695" y="4899172"/>
            <a:ext cx="868184" cy="792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F92F08A-78BB-41BD-866F-B588668E0F93}"/>
              </a:ext>
            </a:extLst>
          </p:cNvPr>
          <p:cNvSpPr txBox="1"/>
          <p:nvPr/>
        </p:nvSpPr>
        <p:spPr>
          <a:xfrm>
            <a:off x="1230281" y="5230081"/>
            <a:ext cx="1651414" cy="923330"/>
          </a:xfrm>
          <a:prstGeom prst="rect">
            <a:avLst/>
          </a:prstGeom>
          <a:noFill/>
          <a:ln>
            <a:solidFill>
              <a:schemeClr val="tx1"/>
            </a:solidFill>
          </a:ln>
        </p:spPr>
        <p:txBody>
          <a:bodyPr wrap="square" rtlCol="0">
            <a:spAutoFit/>
          </a:bodyPr>
          <a:lstStyle/>
          <a:p>
            <a:r>
              <a:rPr lang="en-US" altLang="ko-KR" dirty="0"/>
              <a:t>10</a:t>
            </a:r>
            <a:r>
              <a:rPr lang="ko-KR" altLang="en-US" dirty="0"/>
              <a:t>자리 이내</a:t>
            </a:r>
            <a:endParaRPr lang="en-US" altLang="ko-KR" dirty="0"/>
          </a:p>
          <a:p>
            <a:r>
              <a:rPr lang="ko-KR" altLang="en-US" dirty="0"/>
              <a:t>고객이 정한 제품 </a:t>
            </a:r>
            <a:r>
              <a:rPr lang="en-US" altLang="ko-KR" dirty="0"/>
              <a:t>Code</a:t>
            </a:r>
            <a:endParaRPr lang="ko-KR" altLang="en-US" dirty="0"/>
          </a:p>
        </p:txBody>
      </p:sp>
      <p:sp>
        <p:nvSpPr>
          <p:cNvPr id="39" name="TextBox 38">
            <a:extLst>
              <a:ext uri="{FF2B5EF4-FFF2-40B4-BE49-F238E27FC236}">
                <a16:creationId xmlns:a16="http://schemas.microsoft.com/office/drawing/2014/main" id="{7C262704-C7EB-4CA6-A7FB-F4F8003CDF22}"/>
              </a:ext>
            </a:extLst>
          </p:cNvPr>
          <p:cNvSpPr txBox="1"/>
          <p:nvPr/>
        </p:nvSpPr>
        <p:spPr>
          <a:xfrm>
            <a:off x="3117240" y="5170243"/>
            <a:ext cx="2379626" cy="307777"/>
          </a:xfrm>
          <a:prstGeom prst="rect">
            <a:avLst/>
          </a:prstGeom>
          <a:noFill/>
        </p:spPr>
        <p:txBody>
          <a:bodyPr wrap="none" rtlCol="0">
            <a:spAutoFit/>
          </a:bodyPr>
          <a:lstStyle/>
          <a:p>
            <a:r>
              <a:rPr lang="en-US" altLang="ko-KR" sz="1400" dirty="0"/>
              <a:t>Monthly average shipment</a:t>
            </a:r>
            <a:endParaRPr lang="ko-KR" altLang="en-US" sz="1400" dirty="0"/>
          </a:p>
        </p:txBody>
      </p:sp>
      <p:sp>
        <p:nvSpPr>
          <p:cNvPr id="40" name="직사각형 39">
            <a:extLst>
              <a:ext uri="{FF2B5EF4-FFF2-40B4-BE49-F238E27FC236}">
                <a16:creationId xmlns:a16="http://schemas.microsoft.com/office/drawing/2014/main" id="{8A06EE23-9A64-4CE4-8B91-0216ECE399C3}"/>
              </a:ext>
            </a:extLst>
          </p:cNvPr>
          <p:cNvSpPr/>
          <p:nvPr/>
        </p:nvSpPr>
        <p:spPr>
          <a:xfrm>
            <a:off x="5568540" y="5134600"/>
            <a:ext cx="350659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t>Number</a:t>
            </a:r>
            <a:endParaRPr lang="ko-KR" altLang="en-US" dirty="0"/>
          </a:p>
        </p:txBody>
      </p:sp>
      <p:sp>
        <p:nvSpPr>
          <p:cNvPr id="41" name="TextBox 40">
            <a:extLst>
              <a:ext uri="{FF2B5EF4-FFF2-40B4-BE49-F238E27FC236}">
                <a16:creationId xmlns:a16="http://schemas.microsoft.com/office/drawing/2014/main" id="{2B9EDA52-C7E2-4E8E-9748-EEFCFBB54000}"/>
              </a:ext>
            </a:extLst>
          </p:cNvPr>
          <p:cNvSpPr txBox="1"/>
          <p:nvPr/>
        </p:nvSpPr>
        <p:spPr>
          <a:xfrm>
            <a:off x="9241409" y="5134600"/>
            <a:ext cx="609462" cy="369332"/>
          </a:xfrm>
          <a:prstGeom prst="rect">
            <a:avLst/>
          </a:prstGeom>
          <a:noFill/>
        </p:spPr>
        <p:txBody>
          <a:bodyPr wrap="none" rtlCol="0">
            <a:spAutoFit/>
          </a:bodyPr>
          <a:lstStyle/>
          <a:p>
            <a:r>
              <a:rPr lang="en-US" altLang="ko-KR" dirty="0" err="1"/>
              <a:t>Qt’y</a:t>
            </a:r>
            <a:endParaRPr lang="ko-KR" altLang="en-US" dirty="0"/>
          </a:p>
        </p:txBody>
      </p:sp>
      <p:sp>
        <p:nvSpPr>
          <p:cNvPr id="2" name="타원 1"/>
          <p:cNvSpPr/>
          <p:nvPr/>
        </p:nvSpPr>
        <p:spPr>
          <a:xfrm>
            <a:off x="0" y="2634251"/>
            <a:ext cx="1556951" cy="1795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t>이용고객</a:t>
            </a:r>
            <a:br>
              <a:rPr lang="en-US" altLang="ko-KR" dirty="0"/>
            </a:br>
            <a:r>
              <a:rPr lang="ko-KR" altLang="en-US" dirty="0"/>
              <a:t>제품정보 입력</a:t>
            </a:r>
            <a:r>
              <a:rPr lang="en-US" altLang="ko-KR" dirty="0"/>
              <a:t>…</a:t>
            </a:r>
            <a:endParaRPr lang="ko-KR" altLang="en-US" dirty="0"/>
          </a:p>
        </p:txBody>
      </p:sp>
      <p:sp>
        <p:nvSpPr>
          <p:cNvPr id="3" name="TextBox 2"/>
          <p:cNvSpPr txBox="1"/>
          <p:nvPr/>
        </p:nvSpPr>
        <p:spPr>
          <a:xfrm>
            <a:off x="6639697" y="4614592"/>
            <a:ext cx="2435441" cy="307777"/>
          </a:xfrm>
          <a:prstGeom prst="rect">
            <a:avLst/>
          </a:prstGeom>
          <a:solidFill>
            <a:schemeClr val="accent2">
              <a:lumMod val="20000"/>
              <a:lumOff val="80000"/>
            </a:schemeClr>
          </a:solidFill>
        </p:spPr>
        <p:txBody>
          <a:bodyPr wrap="square" rtlCol="0">
            <a:spAutoFit/>
          </a:bodyPr>
          <a:lstStyle/>
          <a:p>
            <a:pPr algn="r"/>
            <a:r>
              <a:rPr lang="en-US" altLang="ko-KR" sz="1400" dirty="0"/>
              <a:t>10</a:t>
            </a:r>
            <a:r>
              <a:rPr lang="ko-KR" altLang="en-US" sz="1400" dirty="0"/>
              <a:t>자리 이내 </a:t>
            </a:r>
            <a:r>
              <a:rPr lang="ko-KR" altLang="en-US" sz="1400" dirty="0" err="1"/>
              <a:t>영숫자</a:t>
            </a:r>
            <a:r>
              <a:rPr lang="en-US" altLang="ko-KR" sz="1400" dirty="0"/>
              <a:t>.</a:t>
            </a:r>
            <a:endParaRPr lang="ko-KR" altLang="en-US" sz="1400" dirty="0"/>
          </a:p>
        </p:txBody>
      </p:sp>
      <p:sp>
        <p:nvSpPr>
          <p:cNvPr id="42" name="TextBox 41"/>
          <p:cNvSpPr txBox="1"/>
          <p:nvPr/>
        </p:nvSpPr>
        <p:spPr>
          <a:xfrm>
            <a:off x="10011039" y="5156959"/>
            <a:ext cx="2007965" cy="276999"/>
          </a:xfrm>
          <a:prstGeom prst="rect">
            <a:avLst/>
          </a:prstGeom>
          <a:solidFill>
            <a:schemeClr val="accent2">
              <a:lumMod val="20000"/>
              <a:lumOff val="80000"/>
            </a:schemeClr>
          </a:solidFill>
        </p:spPr>
        <p:txBody>
          <a:bodyPr wrap="square" rtlCol="0">
            <a:spAutoFit/>
          </a:bodyPr>
          <a:lstStyle/>
          <a:p>
            <a:pPr algn="r"/>
            <a:r>
              <a:rPr lang="ko-KR" altLang="en-US" sz="1200" dirty="0"/>
              <a:t>대략적인 것 숫자기입</a:t>
            </a:r>
          </a:p>
        </p:txBody>
      </p:sp>
      <p:sp>
        <p:nvSpPr>
          <p:cNvPr id="43" name="직사각형 42"/>
          <p:cNvSpPr/>
          <p:nvPr/>
        </p:nvSpPr>
        <p:spPr>
          <a:xfrm>
            <a:off x="1201244" y="2505186"/>
            <a:ext cx="10990756" cy="4184821"/>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4" name="TextBox 43">
            <a:extLst>
              <a:ext uri="{FF2B5EF4-FFF2-40B4-BE49-F238E27FC236}">
                <a16:creationId xmlns:a16="http://schemas.microsoft.com/office/drawing/2014/main" id="{D7020DBC-E973-4732-8FCE-0242604EEC0D}"/>
              </a:ext>
            </a:extLst>
          </p:cNvPr>
          <p:cNvSpPr txBox="1"/>
          <p:nvPr/>
        </p:nvSpPr>
        <p:spPr>
          <a:xfrm>
            <a:off x="1921079" y="1922057"/>
            <a:ext cx="1343958" cy="369332"/>
          </a:xfrm>
          <a:prstGeom prst="rect">
            <a:avLst/>
          </a:prstGeom>
          <a:noFill/>
        </p:spPr>
        <p:txBody>
          <a:bodyPr wrap="none" rtlCol="0">
            <a:spAutoFit/>
          </a:bodyPr>
          <a:lstStyle/>
          <a:p>
            <a:r>
              <a:rPr lang="en-US" altLang="ko-KR" dirty="0"/>
              <a:t>Warehouse</a:t>
            </a:r>
            <a:endParaRPr lang="ko-KR" altLang="en-US" dirty="0"/>
          </a:p>
        </p:txBody>
      </p:sp>
      <p:sp>
        <p:nvSpPr>
          <p:cNvPr id="45" name="직사각형 44">
            <a:extLst>
              <a:ext uri="{FF2B5EF4-FFF2-40B4-BE49-F238E27FC236}">
                <a16:creationId xmlns:a16="http://schemas.microsoft.com/office/drawing/2014/main" id="{BB0E5B03-20DF-42FB-95CC-70CCF81BA4A6}"/>
              </a:ext>
            </a:extLst>
          </p:cNvPr>
          <p:cNvSpPr/>
          <p:nvPr/>
        </p:nvSpPr>
        <p:spPr>
          <a:xfrm>
            <a:off x="3565321" y="1951301"/>
            <a:ext cx="5670958" cy="360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t>--- Select</a:t>
            </a:r>
            <a:r>
              <a:rPr lang="ko-KR" altLang="en-US" dirty="0"/>
              <a:t> </a:t>
            </a:r>
            <a:r>
              <a:rPr lang="en-US" altLang="ko-KR" dirty="0"/>
              <a:t>---</a:t>
            </a:r>
            <a:endParaRPr lang="ko-KR" altLang="en-US" dirty="0"/>
          </a:p>
        </p:txBody>
      </p:sp>
      <p:cxnSp>
        <p:nvCxnSpPr>
          <p:cNvPr id="46" name="직선 화살표 연결선 45">
            <a:extLst>
              <a:ext uri="{FF2B5EF4-FFF2-40B4-BE49-F238E27FC236}">
                <a16:creationId xmlns:a16="http://schemas.microsoft.com/office/drawing/2014/main" id="{5AA7BECD-296D-42A7-A08A-15EE82BC171A}"/>
              </a:ext>
            </a:extLst>
          </p:cNvPr>
          <p:cNvCxnSpPr>
            <a:cxnSpLocks/>
            <a:stCxn id="47" idx="1"/>
            <a:endCxn id="45" idx="3"/>
          </p:cNvCxnSpPr>
          <p:nvPr/>
        </p:nvCxnSpPr>
        <p:spPr>
          <a:xfrm flipH="1">
            <a:off x="9236279" y="1786766"/>
            <a:ext cx="420628" cy="344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976115C4-F706-4BAC-BA4A-3C0EB50FE6A0}"/>
              </a:ext>
            </a:extLst>
          </p:cNvPr>
          <p:cNvSpPr txBox="1"/>
          <p:nvPr/>
        </p:nvSpPr>
        <p:spPr>
          <a:xfrm>
            <a:off x="9656907" y="1232768"/>
            <a:ext cx="1859505" cy="1107996"/>
          </a:xfrm>
          <a:prstGeom prst="rect">
            <a:avLst/>
          </a:prstGeom>
          <a:noFill/>
          <a:ln>
            <a:solidFill>
              <a:schemeClr val="tx1"/>
            </a:solidFill>
          </a:ln>
        </p:spPr>
        <p:txBody>
          <a:bodyPr wrap="square" rtlCol="0">
            <a:spAutoFit/>
          </a:bodyPr>
          <a:lstStyle/>
          <a:p>
            <a:r>
              <a:rPr lang="en-US" altLang="ko-KR" dirty="0"/>
              <a:t>----</a:t>
            </a:r>
            <a:r>
              <a:rPr lang="ko-KR" altLang="en-US" dirty="0"/>
              <a:t>선택하기</a:t>
            </a:r>
            <a:r>
              <a:rPr lang="en-US" altLang="ko-KR" dirty="0"/>
              <a:t>----</a:t>
            </a:r>
            <a:endParaRPr lang="ko-KR" altLang="en-US" dirty="0"/>
          </a:p>
          <a:p>
            <a:r>
              <a:rPr lang="ko-KR" altLang="en-US" sz="1200" dirty="0"/>
              <a:t>물류업체에서 등록한 다중 창고가 있을 시</a:t>
            </a:r>
            <a:r>
              <a:rPr lang="en-US" altLang="ko-KR" sz="1200" dirty="0"/>
              <a:t>, </a:t>
            </a:r>
            <a:r>
              <a:rPr lang="ko-KR" altLang="en-US" sz="1200" dirty="0"/>
              <a:t>창고 지역들 중 선택</a:t>
            </a:r>
            <a:endParaRPr lang="en-US" altLang="ko-KR" sz="1200" dirty="0"/>
          </a:p>
          <a:p>
            <a:r>
              <a:rPr lang="en-US" altLang="ko-KR" sz="1200" dirty="0"/>
              <a:t>‘</a:t>
            </a:r>
            <a:r>
              <a:rPr lang="ko-KR" altLang="en-US" sz="1200" dirty="0"/>
              <a:t>지역</a:t>
            </a:r>
            <a:r>
              <a:rPr lang="en-US" altLang="ko-KR" sz="1200" dirty="0"/>
              <a:t>, </a:t>
            </a:r>
            <a:r>
              <a:rPr lang="ko-KR" altLang="en-US" sz="1200" dirty="0"/>
              <a:t>국가＇</a:t>
            </a:r>
            <a:endParaRPr lang="en-US" altLang="ko-KR" sz="1200" dirty="0"/>
          </a:p>
        </p:txBody>
      </p:sp>
    </p:spTree>
    <p:extLst>
      <p:ext uri="{BB962C8B-B14F-4D97-AF65-F5344CB8AC3E}">
        <p14:creationId xmlns:p14="http://schemas.microsoft.com/office/powerpoint/2010/main" val="542752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F5663A5-C3D0-4A02-8D6A-AE6F5782F2EE}"/>
              </a:ext>
            </a:extLst>
          </p:cNvPr>
          <p:cNvSpPr txBox="1"/>
          <p:nvPr/>
        </p:nvSpPr>
        <p:spPr>
          <a:xfrm>
            <a:off x="1909163" y="647348"/>
            <a:ext cx="899605" cy="261610"/>
          </a:xfrm>
          <a:prstGeom prst="rect">
            <a:avLst/>
          </a:prstGeom>
          <a:noFill/>
        </p:spPr>
        <p:txBody>
          <a:bodyPr wrap="none" rtlCol="0">
            <a:spAutoFit/>
          </a:bodyPr>
          <a:lstStyle/>
          <a:p>
            <a:r>
              <a:rPr lang="en-US" altLang="ko-KR" sz="1100" dirty="0"/>
              <a:t>Re-Packing</a:t>
            </a:r>
            <a:endParaRPr lang="ko-KR" altLang="en-US" sz="1100" dirty="0"/>
          </a:p>
        </p:txBody>
      </p:sp>
      <p:sp>
        <p:nvSpPr>
          <p:cNvPr id="20" name="직사각형 19">
            <a:extLst>
              <a:ext uri="{FF2B5EF4-FFF2-40B4-BE49-F238E27FC236}">
                <a16:creationId xmlns:a16="http://schemas.microsoft.com/office/drawing/2014/main" id="{8A316E5E-24EB-42DD-81EE-11E6CEB22E5D}"/>
              </a:ext>
            </a:extLst>
          </p:cNvPr>
          <p:cNvSpPr/>
          <p:nvPr/>
        </p:nvSpPr>
        <p:spPr>
          <a:xfrm>
            <a:off x="3808601" y="647348"/>
            <a:ext cx="961107" cy="6871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1400" dirty="0"/>
              <a:t> </a:t>
            </a:r>
            <a:r>
              <a:rPr lang="en-US" altLang="ko-KR" sz="1400" dirty="0"/>
              <a:t>Yes</a:t>
            </a:r>
            <a:r>
              <a:rPr lang="ko-KR" altLang="en-US" sz="1400" dirty="0"/>
              <a:t> </a:t>
            </a:r>
            <a:br>
              <a:rPr lang="en-US" altLang="ko-KR" sz="1400" dirty="0"/>
            </a:br>
            <a:r>
              <a:rPr lang="en-US" altLang="ko-KR" sz="1400" dirty="0"/>
              <a:t> No</a:t>
            </a:r>
            <a:endParaRPr lang="ko-KR" altLang="en-US" sz="1400" dirty="0"/>
          </a:p>
        </p:txBody>
      </p:sp>
      <p:sp>
        <p:nvSpPr>
          <p:cNvPr id="22" name="TextBox 21">
            <a:extLst>
              <a:ext uri="{FF2B5EF4-FFF2-40B4-BE49-F238E27FC236}">
                <a16:creationId xmlns:a16="http://schemas.microsoft.com/office/drawing/2014/main" id="{DA64E941-492C-4C07-A696-5948639C8B8A}"/>
              </a:ext>
            </a:extLst>
          </p:cNvPr>
          <p:cNvSpPr txBox="1"/>
          <p:nvPr/>
        </p:nvSpPr>
        <p:spPr>
          <a:xfrm>
            <a:off x="1909163" y="1705760"/>
            <a:ext cx="1843069" cy="369332"/>
          </a:xfrm>
          <a:prstGeom prst="rect">
            <a:avLst/>
          </a:prstGeom>
          <a:noFill/>
        </p:spPr>
        <p:txBody>
          <a:bodyPr wrap="none" rtlCol="0">
            <a:spAutoFit/>
          </a:bodyPr>
          <a:lstStyle/>
          <a:p>
            <a:r>
              <a:rPr lang="en-US" altLang="ko-KR" dirty="0"/>
              <a:t>Additional work</a:t>
            </a:r>
            <a:endParaRPr lang="ko-KR" altLang="en-US" dirty="0"/>
          </a:p>
        </p:txBody>
      </p:sp>
      <p:sp>
        <p:nvSpPr>
          <p:cNvPr id="24" name="직사각형 23">
            <a:extLst>
              <a:ext uri="{FF2B5EF4-FFF2-40B4-BE49-F238E27FC236}">
                <a16:creationId xmlns:a16="http://schemas.microsoft.com/office/drawing/2014/main" id="{E27A8974-F115-452B-8388-29EE7858EDF7}"/>
              </a:ext>
            </a:extLst>
          </p:cNvPr>
          <p:cNvSpPr/>
          <p:nvPr/>
        </p:nvSpPr>
        <p:spPr>
          <a:xfrm>
            <a:off x="4488109" y="1690379"/>
            <a:ext cx="180363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t>--Select--</a:t>
            </a:r>
            <a:endParaRPr lang="ko-KR" altLang="en-US" dirty="0"/>
          </a:p>
        </p:txBody>
      </p:sp>
      <p:sp>
        <p:nvSpPr>
          <p:cNvPr id="27" name="직사각형 26">
            <a:extLst>
              <a:ext uri="{FF2B5EF4-FFF2-40B4-BE49-F238E27FC236}">
                <a16:creationId xmlns:a16="http://schemas.microsoft.com/office/drawing/2014/main" id="{EDB12412-B47D-4E61-BAD4-2722D39D3BC7}"/>
              </a:ext>
            </a:extLst>
          </p:cNvPr>
          <p:cNvSpPr/>
          <p:nvPr/>
        </p:nvSpPr>
        <p:spPr>
          <a:xfrm>
            <a:off x="4362273" y="2147576"/>
            <a:ext cx="87245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t>Other</a:t>
            </a:r>
            <a:endParaRPr lang="ko-KR" altLang="en-US" dirty="0"/>
          </a:p>
        </p:txBody>
      </p:sp>
      <p:cxnSp>
        <p:nvCxnSpPr>
          <p:cNvPr id="29" name="직선 화살표 연결선 28">
            <a:extLst>
              <a:ext uri="{FF2B5EF4-FFF2-40B4-BE49-F238E27FC236}">
                <a16:creationId xmlns:a16="http://schemas.microsoft.com/office/drawing/2014/main" id="{85694B06-627A-4246-9BBB-E73B270A709C}"/>
              </a:ext>
            </a:extLst>
          </p:cNvPr>
          <p:cNvCxnSpPr/>
          <p:nvPr/>
        </p:nvCxnSpPr>
        <p:spPr>
          <a:xfrm>
            <a:off x="5360565" y="2323749"/>
            <a:ext cx="7354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직사각형 30">
            <a:extLst>
              <a:ext uri="{FF2B5EF4-FFF2-40B4-BE49-F238E27FC236}">
                <a16:creationId xmlns:a16="http://schemas.microsoft.com/office/drawing/2014/main" id="{96A72FA0-E060-49BE-8D4F-356A2930CC0B}"/>
              </a:ext>
            </a:extLst>
          </p:cNvPr>
          <p:cNvSpPr/>
          <p:nvPr/>
        </p:nvSpPr>
        <p:spPr>
          <a:xfrm>
            <a:off x="6221835" y="2147576"/>
            <a:ext cx="2259435"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dirty="0" err="1"/>
              <a:t>선택시</a:t>
            </a:r>
            <a:r>
              <a:rPr lang="ko-KR" altLang="en-US" dirty="0"/>
              <a:t> 입력 칸 생성</a:t>
            </a:r>
          </a:p>
        </p:txBody>
      </p:sp>
      <p:sp>
        <p:nvSpPr>
          <p:cNvPr id="32" name="TextBox 31">
            <a:extLst>
              <a:ext uri="{FF2B5EF4-FFF2-40B4-BE49-F238E27FC236}">
                <a16:creationId xmlns:a16="http://schemas.microsoft.com/office/drawing/2014/main" id="{C10587E6-2911-49AC-AF85-871B1AD18C00}"/>
              </a:ext>
            </a:extLst>
          </p:cNvPr>
          <p:cNvSpPr txBox="1"/>
          <p:nvPr/>
        </p:nvSpPr>
        <p:spPr>
          <a:xfrm>
            <a:off x="1909163" y="3182001"/>
            <a:ext cx="1774525" cy="369332"/>
          </a:xfrm>
          <a:prstGeom prst="rect">
            <a:avLst/>
          </a:prstGeom>
          <a:noFill/>
        </p:spPr>
        <p:txBody>
          <a:bodyPr wrap="none" rtlCol="0">
            <a:spAutoFit/>
          </a:bodyPr>
          <a:lstStyle/>
          <a:p>
            <a:r>
              <a:rPr lang="en-US" altLang="ko-KR" dirty="0"/>
              <a:t>Special storage</a:t>
            </a:r>
            <a:endParaRPr lang="ko-KR" altLang="en-US" dirty="0"/>
          </a:p>
        </p:txBody>
      </p:sp>
      <p:sp>
        <p:nvSpPr>
          <p:cNvPr id="34" name="직사각형 33">
            <a:extLst>
              <a:ext uri="{FF2B5EF4-FFF2-40B4-BE49-F238E27FC236}">
                <a16:creationId xmlns:a16="http://schemas.microsoft.com/office/drawing/2014/main" id="{67B70D93-6B94-4935-AFC1-33190BF95630}"/>
              </a:ext>
            </a:extLst>
          </p:cNvPr>
          <p:cNvSpPr/>
          <p:nvPr/>
        </p:nvSpPr>
        <p:spPr>
          <a:xfrm>
            <a:off x="3642333" y="3180821"/>
            <a:ext cx="180363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t>--Select--</a:t>
            </a:r>
            <a:endParaRPr lang="ko-KR" altLang="en-US" dirty="0"/>
          </a:p>
        </p:txBody>
      </p:sp>
      <p:sp>
        <p:nvSpPr>
          <p:cNvPr id="38" name="직사각형 37">
            <a:extLst>
              <a:ext uri="{FF2B5EF4-FFF2-40B4-BE49-F238E27FC236}">
                <a16:creationId xmlns:a16="http://schemas.microsoft.com/office/drawing/2014/main" id="{492016F3-4F25-4BA6-BF29-0A0913A59807}"/>
              </a:ext>
            </a:extLst>
          </p:cNvPr>
          <p:cNvSpPr/>
          <p:nvPr/>
        </p:nvSpPr>
        <p:spPr>
          <a:xfrm>
            <a:off x="3642333" y="3703224"/>
            <a:ext cx="84577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t>Other</a:t>
            </a:r>
            <a:endParaRPr lang="ko-KR" altLang="en-US" dirty="0"/>
          </a:p>
        </p:txBody>
      </p:sp>
      <p:cxnSp>
        <p:nvCxnSpPr>
          <p:cNvPr id="39" name="직선 화살표 연결선 38">
            <a:extLst>
              <a:ext uri="{FF2B5EF4-FFF2-40B4-BE49-F238E27FC236}">
                <a16:creationId xmlns:a16="http://schemas.microsoft.com/office/drawing/2014/main" id="{FC60B755-A29F-4905-A86A-A4743B8263CA}"/>
              </a:ext>
            </a:extLst>
          </p:cNvPr>
          <p:cNvCxnSpPr/>
          <p:nvPr/>
        </p:nvCxnSpPr>
        <p:spPr>
          <a:xfrm>
            <a:off x="4514791" y="3879397"/>
            <a:ext cx="7354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직사각형 39">
            <a:extLst>
              <a:ext uri="{FF2B5EF4-FFF2-40B4-BE49-F238E27FC236}">
                <a16:creationId xmlns:a16="http://schemas.microsoft.com/office/drawing/2014/main" id="{85BA1834-872A-4C21-8F7D-BD5D7FC973E9}"/>
              </a:ext>
            </a:extLst>
          </p:cNvPr>
          <p:cNvSpPr/>
          <p:nvPr/>
        </p:nvSpPr>
        <p:spPr>
          <a:xfrm>
            <a:off x="5376061" y="3703224"/>
            <a:ext cx="2259435"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dirty="0" err="1"/>
              <a:t>선택시</a:t>
            </a:r>
            <a:r>
              <a:rPr lang="ko-KR" altLang="en-US" dirty="0"/>
              <a:t> 입력 칸 생성</a:t>
            </a:r>
          </a:p>
        </p:txBody>
      </p:sp>
      <p:sp>
        <p:nvSpPr>
          <p:cNvPr id="28" name="직사각형 27">
            <a:extLst>
              <a:ext uri="{FF2B5EF4-FFF2-40B4-BE49-F238E27FC236}">
                <a16:creationId xmlns:a16="http://schemas.microsoft.com/office/drawing/2014/main" id="{0BC89D6B-BB4C-445F-9A9C-1C3208D05B2B}"/>
              </a:ext>
            </a:extLst>
          </p:cNvPr>
          <p:cNvSpPr/>
          <p:nvPr/>
        </p:nvSpPr>
        <p:spPr>
          <a:xfrm>
            <a:off x="4861421" y="4594789"/>
            <a:ext cx="1963023" cy="369332"/>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Adding products</a:t>
            </a:r>
            <a:endParaRPr lang="ko-KR" altLang="en-US" dirty="0"/>
          </a:p>
        </p:txBody>
      </p:sp>
      <p:cxnSp>
        <p:nvCxnSpPr>
          <p:cNvPr id="30" name="직선 연결선 29">
            <a:extLst>
              <a:ext uri="{FF2B5EF4-FFF2-40B4-BE49-F238E27FC236}">
                <a16:creationId xmlns:a16="http://schemas.microsoft.com/office/drawing/2014/main" id="{359A03FC-8D6D-4534-8841-36197C483F71}"/>
              </a:ext>
            </a:extLst>
          </p:cNvPr>
          <p:cNvCxnSpPr>
            <a:cxnSpLocks/>
          </p:cNvCxnSpPr>
          <p:nvPr/>
        </p:nvCxnSpPr>
        <p:spPr>
          <a:xfrm>
            <a:off x="1577130" y="6065234"/>
            <a:ext cx="9672507"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직사각형 32">
            <a:extLst>
              <a:ext uri="{FF2B5EF4-FFF2-40B4-BE49-F238E27FC236}">
                <a16:creationId xmlns:a16="http://schemas.microsoft.com/office/drawing/2014/main" id="{A7773C02-85A7-4E22-BFC3-66ED866EFBCB}"/>
              </a:ext>
            </a:extLst>
          </p:cNvPr>
          <p:cNvSpPr/>
          <p:nvPr/>
        </p:nvSpPr>
        <p:spPr>
          <a:xfrm>
            <a:off x="4006113" y="6220801"/>
            <a:ext cx="2866318"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Send a quotation request</a:t>
            </a:r>
            <a:endParaRPr lang="ko-KR" altLang="en-US" dirty="0"/>
          </a:p>
        </p:txBody>
      </p:sp>
      <p:sp>
        <p:nvSpPr>
          <p:cNvPr id="41" name="직사각형 40">
            <a:extLst>
              <a:ext uri="{FF2B5EF4-FFF2-40B4-BE49-F238E27FC236}">
                <a16:creationId xmlns:a16="http://schemas.microsoft.com/office/drawing/2014/main" id="{F5414811-EFF3-483C-B416-C2E0A65E764A}"/>
              </a:ext>
            </a:extLst>
          </p:cNvPr>
          <p:cNvSpPr/>
          <p:nvPr/>
        </p:nvSpPr>
        <p:spPr>
          <a:xfrm>
            <a:off x="7055142" y="6224995"/>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Cancel</a:t>
            </a:r>
          </a:p>
        </p:txBody>
      </p:sp>
      <p:sp>
        <p:nvSpPr>
          <p:cNvPr id="49" name="직사각형 48">
            <a:extLst>
              <a:ext uri="{FF2B5EF4-FFF2-40B4-BE49-F238E27FC236}">
                <a16:creationId xmlns:a16="http://schemas.microsoft.com/office/drawing/2014/main" id="{2D4C079F-BA24-4D95-AA31-1135B61E6591}"/>
              </a:ext>
            </a:extLst>
          </p:cNvPr>
          <p:cNvSpPr/>
          <p:nvPr/>
        </p:nvSpPr>
        <p:spPr>
          <a:xfrm>
            <a:off x="5508714" y="831215"/>
            <a:ext cx="1649732" cy="3558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t>Package type</a:t>
            </a:r>
            <a:endParaRPr lang="ko-KR" altLang="en-US" dirty="0"/>
          </a:p>
        </p:txBody>
      </p:sp>
      <p:cxnSp>
        <p:nvCxnSpPr>
          <p:cNvPr id="50" name="직선 화살표 연결선 49">
            <a:extLst>
              <a:ext uri="{FF2B5EF4-FFF2-40B4-BE49-F238E27FC236}">
                <a16:creationId xmlns:a16="http://schemas.microsoft.com/office/drawing/2014/main" id="{1DA00DE8-0BDD-4DD3-9DC4-EBC49DFCE861}"/>
              </a:ext>
            </a:extLst>
          </p:cNvPr>
          <p:cNvCxnSpPr>
            <a:cxnSpLocks/>
            <a:stCxn id="51" idx="1"/>
            <a:endCxn id="49" idx="3"/>
          </p:cNvCxnSpPr>
          <p:nvPr/>
        </p:nvCxnSpPr>
        <p:spPr>
          <a:xfrm flipH="1">
            <a:off x="7158446" y="829717"/>
            <a:ext cx="3014499" cy="1794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F5A66BE-D3E8-4B9F-B863-5168B4207B97}"/>
              </a:ext>
            </a:extLst>
          </p:cNvPr>
          <p:cNvSpPr txBox="1"/>
          <p:nvPr/>
        </p:nvSpPr>
        <p:spPr>
          <a:xfrm>
            <a:off x="10172945" y="60275"/>
            <a:ext cx="1859505" cy="1538883"/>
          </a:xfrm>
          <a:prstGeom prst="rect">
            <a:avLst/>
          </a:prstGeom>
          <a:noFill/>
          <a:ln>
            <a:solidFill>
              <a:schemeClr val="tx1"/>
            </a:solidFill>
          </a:ln>
        </p:spPr>
        <p:txBody>
          <a:bodyPr wrap="square" rtlCol="0">
            <a:spAutoFit/>
          </a:bodyPr>
          <a:lstStyle/>
          <a:p>
            <a:r>
              <a:rPr lang="ko-KR" altLang="en-US" sz="1400" dirty="0"/>
              <a:t>예 </a:t>
            </a:r>
            <a:r>
              <a:rPr lang="ko-KR" altLang="en-US" sz="1400" dirty="0" err="1"/>
              <a:t>선택시</a:t>
            </a:r>
            <a:r>
              <a:rPr lang="ko-KR" altLang="en-US" sz="1400" dirty="0"/>
              <a:t> 활성화 스크롤 표시</a:t>
            </a:r>
            <a:endParaRPr lang="en-US" altLang="ko-KR" sz="1400" dirty="0"/>
          </a:p>
          <a:p>
            <a:r>
              <a:rPr lang="en-US" altLang="ko-KR" sz="1400" dirty="0"/>
              <a:t>---Select---</a:t>
            </a:r>
          </a:p>
          <a:p>
            <a:r>
              <a:rPr lang="en-US" altLang="ko-KR" sz="1200" dirty="0"/>
              <a:t>box packaging</a:t>
            </a:r>
          </a:p>
          <a:p>
            <a:r>
              <a:rPr lang="en-US" altLang="ko-KR" sz="1200" dirty="0"/>
              <a:t>Poly bag packaging</a:t>
            </a:r>
          </a:p>
          <a:p>
            <a:r>
              <a:rPr lang="en-US" altLang="ko-KR" sz="1200" dirty="0"/>
              <a:t>Compression packing</a:t>
            </a:r>
          </a:p>
          <a:p>
            <a:r>
              <a:rPr lang="en-US" altLang="ko-KR" sz="1400" dirty="0"/>
              <a:t>Others</a:t>
            </a:r>
            <a:r>
              <a:rPr lang="ko-KR" altLang="en-US" sz="1400" dirty="0"/>
              <a:t> </a:t>
            </a:r>
            <a:r>
              <a:rPr lang="en-US" altLang="ko-KR" sz="1400" dirty="0"/>
              <a:t>-&gt; TXT</a:t>
            </a:r>
            <a:endParaRPr lang="ko-KR" altLang="en-US" sz="1400" dirty="0"/>
          </a:p>
        </p:txBody>
      </p:sp>
      <p:cxnSp>
        <p:nvCxnSpPr>
          <p:cNvPr id="52" name="직선 화살표 연결선 51">
            <a:extLst>
              <a:ext uri="{FF2B5EF4-FFF2-40B4-BE49-F238E27FC236}">
                <a16:creationId xmlns:a16="http://schemas.microsoft.com/office/drawing/2014/main" id="{365B69F0-EEA5-4191-A7F9-E05A33696F85}"/>
              </a:ext>
            </a:extLst>
          </p:cNvPr>
          <p:cNvCxnSpPr>
            <a:cxnSpLocks/>
          </p:cNvCxnSpPr>
          <p:nvPr/>
        </p:nvCxnSpPr>
        <p:spPr>
          <a:xfrm flipH="1" flipV="1">
            <a:off x="7341879" y="3544986"/>
            <a:ext cx="1675848" cy="4972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9A55715-F33E-49D8-B140-3101D86406E4}"/>
              </a:ext>
            </a:extLst>
          </p:cNvPr>
          <p:cNvSpPr txBox="1"/>
          <p:nvPr/>
        </p:nvSpPr>
        <p:spPr>
          <a:xfrm>
            <a:off x="9039711" y="3314289"/>
            <a:ext cx="1859505" cy="1877437"/>
          </a:xfrm>
          <a:prstGeom prst="rect">
            <a:avLst/>
          </a:prstGeom>
          <a:noFill/>
          <a:ln>
            <a:solidFill>
              <a:schemeClr val="tx1"/>
            </a:solidFill>
          </a:ln>
        </p:spPr>
        <p:txBody>
          <a:bodyPr wrap="square" rtlCol="0">
            <a:spAutoFit/>
          </a:bodyPr>
          <a:lstStyle/>
          <a:p>
            <a:r>
              <a:rPr lang="en-US" altLang="ko-KR" sz="1400" dirty="0"/>
              <a:t>Refrigerated cargo</a:t>
            </a:r>
          </a:p>
          <a:p>
            <a:r>
              <a:rPr lang="en-US" altLang="ko-KR" sz="1400" dirty="0"/>
              <a:t>Frozen goods</a:t>
            </a:r>
          </a:p>
          <a:p>
            <a:r>
              <a:rPr lang="en-US" altLang="ko-KR" sz="1400" dirty="0"/>
              <a:t>Dangerous cargo</a:t>
            </a:r>
          </a:p>
          <a:p>
            <a:r>
              <a:rPr lang="en-US" altLang="ko-KR" sz="1400" dirty="0"/>
              <a:t>Long cargo</a:t>
            </a:r>
          </a:p>
          <a:p>
            <a:r>
              <a:rPr lang="en-US" altLang="ko-KR" sz="1400" dirty="0"/>
              <a:t>Clean cargo</a:t>
            </a:r>
          </a:p>
          <a:p>
            <a:r>
              <a:rPr lang="en-US" altLang="ko-KR" sz="1400" dirty="0"/>
              <a:t>Liquid cargo</a:t>
            </a:r>
          </a:p>
          <a:p>
            <a:r>
              <a:rPr lang="en-US" altLang="ko-KR" sz="1400" dirty="0"/>
              <a:t>Others</a:t>
            </a:r>
          </a:p>
          <a:p>
            <a:r>
              <a:rPr lang="en-US" altLang="ko-KR" dirty="0"/>
              <a:t>----Select----</a:t>
            </a:r>
            <a:endParaRPr lang="ko-KR" altLang="en-US" dirty="0"/>
          </a:p>
        </p:txBody>
      </p:sp>
      <p:cxnSp>
        <p:nvCxnSpPr>
          <p:cNvPr id="54" name="직선 화살표 연결선 53">
            <a:extLst>
              <a:ext uri="{FF2B5EF4-FFF2-40B4-BE49-F238E27FC236}">
                <a16:creationId xmlns:a16="http://schemas.microsoft.com/office/drawing/2014/main" id="{444F7C00-5922-403D-8515-3C1F13D94301}"/>
              </a:ext>
            </a:extLst>
          </p:cNvPr>
          <p:cNvCxnSpPr>
            <a:cxnSpLocks/>
          </p:cNvCxnSpPr>
          <p:nvPr/>
        </p:nvCxnSpPr>
        <p:spPr>
          <a:xfrm flipV="1">
            <a:off x="1898171" y="2059711"/>
            <a:ext cx="2464101" cy="9047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B39AC89A-8C27-49EF-994F-1967C30651BF}"/>
              </a:ext>
            </a:extLst>
          </p:cNvPr>
          <p:cNvSpPr txBox="1"/>
          <p:nvPr/>
        </p:nvSpPr>
        <p:spPr>
          <a:xfrm>
            <a:off x="27674" y="2168548"/>
            <a:ext cx="1859505" cy="1508105"/>
          </a:xfrm>
          <a:prstGeom prst="rect">
            <a:avLst/>
          </a:prstGeom>
          <a:noFill/>
          <a:ln>
            <a:solidFill>
              <a:schemeClr val="tx1"/>
            </a:solidFill>
          </a:ln>
        </p:spPr>
        <p:txBody>
          <a:bodyPr wrap="square" rtlCol="0">
            <a:spAutoFit/>
          </a:bodyPr>
          <a:lstStyle/>
          <a:p>
            <a:r>
              <a:rPr lang="en-US" altLang="ko-KR" dirty="0"/>
              <a:t>----Select----</a:t>
            </a:r>
            <a:endParaRPr lang="ko-KR" altLang="en-US" dirty="0"/>
          </a:p>
          <a:p>
            <a:r>
              <a:rPr lang="en-US" altLang="ko-KR" sz="1400" dirty="0"/>
              <a:t>OPP bag packaging</a:t>
            </a:r>
          </a:p>
          <a:p>
            <a:r>
              <a:rPr lang="en-US" altLang="ko-KR" sz="1400" dirty="0"/>
              <a:t>Sticker working</a:t>
            </a:r>
          </a:p>
          <a:p>
            <a:r>
              <a:rPr lang="en-US" altLang="ko-KR" sz="1400" dirty="0"/>
              <a:t>Detachable attachment</a:t>
            </a:r>
          </a:p>
          <a:p>
            <a:r>
              <a:rPr lang="en-US" altLang="ko-KR" dirty="0"/>
              <a:t>Others</a:t>
            </a:r>
            <a:r>
              <a:rPr lang="ko-KR" altLang="en-US" dirty="0"/>
              <a:t> </a:t>
            </a:r>
            <a:r>
              <a:rPr lang="en-US" altLang="ko-KR" sz="1200" dirty="0">
                <a:sym typeface="Wingdings" pitchFamily="2" charset="2"/>
              </a:rPr>
              <a:t> TXT</a:t>
            </a:r>
            <a:endParaRPr lang="en-US" altLang="ko-KR" sz="1200" dirty="0"/>
          </a:p>
        </p:txBody>
      </p:sp>
      <p:sp>
        <p:nvSpPr>
          <p:cNvPr id="3" name="타원 2"/>
          <p:cNvSpPr/>
          <p:nvPr/>
        </p:nvSpPr>
        <p:spPr>
          <a:xfrm>
            <a:off x="4861418" y="708454"/>
            <a:ext cx="246041" cy="2455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v</a:t>
            </a:r>
            <a:endParaRPr lang="ko-KR" altLang="en-US" dirty="0"/>
          </a:p>
        </p:txBody>
      </p:sp>
      <p:cxnSp>
        <p:nvCxnSpPr>
          <p:cNvPr id="5" name="직선 화살표 연결선 4"/>
          <p:cNvCxnSpPr/>
          <p:nvPr/>
        </p:nvCxnSpPr>
        <p:spPr>
          <a:xfrm flipV="1">
            <a:off x="5250226" y="576649"/>
            <a:ext cx="4719237" cy="2545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직선 화살표 연결선 6"/>
          <p:cNvCxnSpPr/>
          <p:nvPr/>
        </p:nvCxnSpPr>
        <p:spPr>
          <a:xfrm flipH="1" flipV="1">
            <a:off x="7341879" y="4042192"/>
            <a:ext cx="1884499" cy="10982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직사각형 34"/>
          <p:cNvSpPr/>
          <p:nvPr/>
        </p:nvSpPr>
        <p:spPr>
          <a:xfrm>
            <a:off x="1705232" y="300989"/>
            <a:ext cx="7092779" cy="4184821"/>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974476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사각형: 둥근 모서리 4">
            <a:extLst>
              <a:ext uri="{FF2B5EF4-FFF2-40B4-BE49-F238E27FC236}">
                <a16:creationId xmlns:a16="http://schemas.microsoft.com/office/drawing/2014/main" id="{CD3D8ECD-9A7D-41BF-AE9F-1D2D7EB4CF14}"/>
              </a:ext>
            </a:extLst>
          </p:cNvPr>
          <p:cNvSpPr/>
          <p:nvPr/>
        </p:nvSpPr>
        <p:spPr>
          <a:xfrm>
            <a:off x="5256216" y="146913"/>
            <a:ext cx="2105637" cy="6291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a:extLst>
              <a:ext uri="{FF2B5EF4-FFF2-40B4-BE49-F238E27FC236}">
                <a16:creationId xmlns:a16="http://schemas.microsoft.com/office/drawing/2014/main" id="{4DDB708B-512C-4D37-8254-E3FCB8D18198}"/>
              </a:ext>
            </a:extLst>
          </p:cNvPr>
          <p:cNvSpPr txBox="1"/>
          <p:nvPr/>
        </p:nvSpPr>
        <p:spPr>
          <a:xfrm>
            <a:off x="4379053" y="1702965"/>
            <a:ext cx="958917" cy="369332"/>
          </a:xfrm>
          <a:prstGeom prst="rect">
            <a:avLst/>
          </a:prstGeom>
          <a:noFill/>
        </p:spPr>
        <p:txBody>
          <a:bodyPr wrap="none" rtlCol="0">
            <a:spAutoFit/>
          </a:bodyPr>
          <a:lstStyle/>
          <a:p>
            <a:r>
              <a:rPr lang="en-US" altLang="ko-KR" dirty="0"/>
              <a:t>Manual</a:t>
            </a:r>
            <a:endParaRPr lang="ko-KR" altLang="en-US" dirty="0"/>
          </a:p>
        </p:txBody>
      </p:sp>
      <p:sp>
        <p:nvSpPr>
          <p:cNvPr id="3" name="직사각형 2"/>
          <p:cNvSpPr/>
          <p:nvPr/>
        </p:nvSpPr>
        <p:spPr>
          <a:xfrm>
            <a:off x="1531905" y="2245292"/>
            <a:ext cx="9564130" cy="3974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PDF </a:t>
            </a:r>
            <a:r>
              <a:rPr lang="ko-KR" altLang="en-US" dirty="0"/>
              <a:t>파일 다운로드 </a:t>
            </a:r>
            <a:r>
              <a:rPr lang="ko-KR" altLang="en-US" dirty="0" err="1"/>
              <a:t>하겠끔</a:t>
            </a:r>
            <a:r>
              <a:rPr lang="en-US" altLang="ko-KR" dirty="0"/>
              <a:t>….</a:t>
            </a:r>
            <a:br>
              <a:rPr lang="en-US" altLang="ko-KR" dirty="0"/>
            </a:br>
            <a:r>
              <a:rPr lang="en-US" altLang="ko-KR" dirty="0"/>
              <a:t>(</a:t>
            </a:r>
            <a:r>
              <a:rPr lang="ko-KR" altLang="en-US" dirty="0"/>
              <a:t>이용고객</a:t>
            </a:r>
            <a:r>
              <a:rPr lang="en-US" altLang="ko-KR" dirty="0"/>
              <a:t>)(</a:t>
            </a:r>
            <a:r>
              <a:rPr lang="ko-KR" altLang="en-US" dirty="0"/>
              <a:t>물류고객</a:t>
            </a:r>
            <a:r>
              <a:rPr lang="en-US" altLang="ko-KR" dirty="0"/>
              <a:t>)  </a:t>
            </a:r>
            <a:r>
              <a:rPr lang="ko-KR" altLang="en-US" dirty="0"/>
              <a:t>나누어서 보여짐</a:t>
            </a:r>
          </a:p>
        </p:txBody>
      </p:sp>
      <p:sp>
        <p:nvSpPr>
          <p:cNvPr id="8" name="TextBox 7">
            <a:extLst>
              <a:ext uri="{FF2B5EF4-FFF2-40B4-BE49-F238E27FC236}">
                <a16:creationId xmlns:a16="http://schemas.microsoft.com/office/drawing/2014/main" id="{5F6C791A-0FB0-45A0-8816-4926FC812C0E}"/>
              </a:ext>
            </a:extLst>
          </p:cNvPr>
          <p:cNvSpPr txBox="1"/>
          <p:nvPr/>
        </p:nvSpPr>
        <p:spPr>
          <a:xfrm>
            <a:off x="293187" y="276834"/>
            <a:ext cx="11161966" cy="369332"/>
          </a:xfrm>
          <a:prstGeom prst="rect">
            <a:avLst/>
          </a:prstGeom>
          <a:noFill/>
        </p:spPr>
        <p:txBody>
          <a:bodyPr wrap="none" rtlCol="0">
            <a:spAutoFit/>
          </a:bodyPr>
          <a:lstStyle/>
          <a:p>
            <a:r>
              <a:rPr lang="ko-KR" altLang="en-US" dirty="0"/>
              <a:t> </a:t>
            </a:r>
            <a:r>
              <a:rPr lang="en-US" altLang="ko-KR" dirty="0"/>
              <a:t>Home</a:t>
            </a:r>
            <a:r>
              <a:rPr lang="ko-KR" altLang="en-US" dirty="0"/>
              <a:t>           </a:t>
            </a:r>
            <a:r>
              <a:rPr lang="en-US" altLang="ko-KR" dirty="0"/>
              <a:t>Our service</a:t>
            </a:r>
            <a:r>
              <a:rPr lang="ko-KR" altLang="en-US" dirty="0"/>
              <a:t>        </a:t>
            </a:r>
            <a:r>
              <a:rPr lang="en-US" altLang="ko-KR" dirty="0"/>
              <a:t>Fulfillment</a:t>
            </a:r>
            <a:r>
              <a:rPr lang="ko-KR" altLang="en-US" dirty="0"/>
              <a:t>          </a:t>
            </a:r>
            <a:r>
              <a:rPr lang="en-US" altLang="ko-KR" dirty="0"/>
              <a:t>How to use</a:t>
            </a:r>
            <a:r>
              <a:rPr lang="ko-KR" altLang="en-US" dirty="0"/>
              <a:t>        </a:t>
            </a:r>
            <a:r>
              <a:rPr lang="en-US" altLang="ko-KR" dirty="0"/>
              <a:t>Dashboard            Help &amp; Contact</a:t>
            </a:r>
            <a:endParaRPr lang="ko-KR" altLang="en-US" dirty="0"/>
          </a:p>
        </p:txBody>
      </p:sp>
    </p:spTree>
    <p:extLst>
      <p:ext uri="{BB962C8B-B14F-4D97-AF65-F5344CB8AC3E}">
        <p14:creationId xmlns:p14="http://schemas.microsoft.com/office/powerpoint/2010/main" val="888913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72D08922-C275-4EB7-9812-BF9D5B2442D6}"/>
              </a:ext>
            </a:extLst>
          </p:cNvPr>
          <p:cNvPicPr>
            <a:picLocks noChangeAspect="1"/>
          </p:cNvPicPr>
          <p:nvPr/>
        </p:nvPicPr>
        <p:blipFill>
          <a:blip r:embed="rId2"/>
          <a:stretch>
            <a:fillRect/>
          </a:stretch>
        </p:blipFill>
        <p:spPr>
          <a:xfrm>
            <a:off x="1107346" y="1280898"/>
            <a:ext cx="9826305" cy="4998262"/>
          </a:xfrm>
          <a:prstGeom prst="rect">
            <a:avLst/>
          </a:prstGeom>
        </p:spPr>
      </p:pic>
      <p:sp>
        <p:nvSpPr>
          <p:cNvPr id="6" name="사각형: 둥근 모서리 5">
            <a:extLst>
              <a:ext uri="{FF2B5EF4-FFF2-40B4-BE49-F238E27FC236}">
                <a16:creationId xmlns:a16="http://schemas.microsoft.com/office/drawing/2014/main" id="{C13C47C0-191D-44C7-81B1-48D50C99355A}"/>
              </a:ext>
            </a:extLst>
          </p:cNvPr>
          <p:cNvSpPr/>
          <p:nvPr/>
        </p:nvSpPr>
        <p:spPr>
          <a:xfrm>
            <a:off x="7071923" y="146913"/>
            <a:ext cx="1593904" cy="6291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 name="직선 화살표 연결선 2"/>
          <p:cNvCxnSpPr/>
          <p:nvPr/>
        </p:nvCxnSpPr>
        <p:spPr>
          <a:xfrm flipH="1">
            <a:off x="5593492" y="646166"/>
            <a:ext cx="1878227" cy="3753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907957" y="646166"/>
            <a:ext cx="2996592" cy="646331"/>
          </a:xfrm>
          <a:prstGeom prst="rect">
            <a:avLst/>
          </a:prstGeom>
          <a:solidFill>
            <a:schemeClr val="accent2">
              <a:lumMod val="20000"/>
              <a:lumOff val="80000"/>
            </a:schemeClr>
          </a:solidFill>
        </p:spPr>
        <p:txBody>
          <a:bodyPr wrap="square" rtlCol="0">
            <a:spAutoFit/>
          </a:bodyPr>
          <a:lstStyle/>
          <a:p>
            <a:r>
              <a:rPr lang="ko-KR" altLang="en-US" dirty="0"/>
              <a:t>제조사</a:t>
            </a:r>
            <a:r>
              <a:rPr lang="en-US" altLang="ko-KR" dirty="0"/>
              <a:t>, </a:t>
            </a:r>
            <a:r>
              <a:rPr lang="ko-KR" altLang="en-US" dirty="0"/>
              <a:t>이용고객만 사용하는 공간</a:t>
            </a:r>
          </a:p>
        </p:txBody>
      </p:sp>
      <p:sp>
        <p:nvSpPr>
          <p:cNvPr id="7" name="TextBox 6">
            <a:extLst>
              <a:ext uri="{FF2B5EF4-FFF2-40B4-BE49-F238E27FC236}">
                <a16:creationId xmlns:a16="http://schemas.microsoft.com/office/drawing/2014/main" id="{1CF65DCF-1310-498A-9F7C-8415E0D457A5}"/>
              </a:ext>
            </a:extLst>
          </p:cNvPr>
          <p:cNvSpPr txBox="1"/>
          <p:nvPr/>
        </p:nvSpPr>
        <p:spPr>
          <a:xfrm>
            <a:off x="293187" y="276834"/>
            <a:ext cx="11161966" cy="369332"/>
          </a:xfrm>
          <a:prstGeom prst="rect">
            <a:avLst/>
          </a:prstGeom>
          <a:noFill/>
        </p:spPr>
        <p:txBody>
          <a:bodyPr wrap="none" rtlCol="0">
            <a:spAutoFit/>
          </a:bodyPr>
          <a:lstStyle/>
          <a:p>
            <a:r>
              <a:rPr lang="ko-KR" altLang="en-US" dirty="0"/>
              <a:t> </a:t>
            </a:r>
            <a:r>
              <a:rPr lang="en-US" altLang="ko-KR" dirty="0"/>
              <a:t>Home</a:t>
            </a:r>
            <a:r>
              <a:rPr lang="ko-KR" altLang="en-US" dirty="0"/>
              <a:t>           </a:t>
            </a:r>
            <a:r>
              <a:rPr lang="en-US" altLang="ko-KR" dirty="0"/>
              <a:t>Our service</a:t>
            </a:r>
            <a:r>
              <a:rPr lang="ko-KR" altLang="en-US" dirty="0"/>
              <a:t>        </a:t>
            </a:r>
            <a:r>
              <a:rPr lang="en-US" altLang="ko-KR" dirty="0"/>
              <a:t>Fulfillment</a:t>
            </a:r>
            <a:r>
              <a:rPr lang="ko-KR" altLang="en-US" dirty="0"/>
              <a:t>          </a:t>
            </a:r>
            <a:r>
              <a:rPr lang="en-US" altLang="ko-KR" dirty="0"/>
              <a:t>How to use</a:t>
            </a:r>
            <a:r>
              <a:rPr lang="ko-KR" altLang="en-US" dirty="0"/>
              <a:t>        </a:t>
            </a:r>
            <a:r>
              <a:rPr lang="en-US" altLang="ko-KR" dirty="0"/>
              <a:t>Dashboard            Help &amp; Contact</a:t>
            </a:r>
            <a:endParaRPr lang="ko-KR" altLang="en-US" dirty="0"/>
          </a:p>
        </p:txBody>
      </p:sp>
    </p:spTree>
    <p:extLst>
      <p:ext uri="{BB962C8B-B14F-4D97-AF65-F5344CB8AC3E}">
        <p14:creationId xmlns:p14="http://schemas.microsoft.com/office/powerpoint/2010/main" val="1083484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5AC841D8-8B7B-4478-B47C-53032B5FD88D}"/>
              </a:ext>
            </a:extLst>
          </p:cNvPr>
          <p:cNvPicPr>
            <a:picLocks noChangeAspect="1"/>
          </p:cNvPicPr>
          <p:nvPr/>
        </p:nvPicPr>
        <p:blipFill>
          <a:blip r:embed="rId2"/>
          <a:stretch>
            <a:fillRect/>
          </a:stretch>
        </p:blipFill>
        <p:spPr>
          <a:xfrm>
            <a:off x="1439804" y="903259"/>
            <a:ext cx="2466975" cy="5286375"/>
          </a:xfrm>
          <a:prstGeom prst="rect">
            <a:avLst/>
          </a:prstGeom>
        </p:spPr>
      </p:pic>
      <p:sp>
        <p:nvSpPr>
          <p:cNvPr id="6" name="TextBox 5">
            <a:extLst>
              <a:ext uri="{FF2B5EF4-FFF2-40B4-BE49-F238E27FC236}">
                <a16:creationId xmlns:a16="http://schemas.microsoft.com/office/drawing/2014/main" id="{0C88CF95-03EE-4113-805C-7124229E5449}"/>
              </a:ext>
            </a:extLst>
          </p:cNvPr>
          <p:cNvSpPr txBox="1"/>
          <p:nvPr/>
        </p:nvSpPr>
        <p:spPr>
          <a:xfrm>
            <a:off x="4681056" y="989901"/>
            <a:ext cx="1518407" cy="1569660"/>
          </a:xfrm>
          <a:prstGeom prst="rect">
            <a:avLst/>
          </a:prstGeom>
          <a:noFill/>
        </p:spPr>
        <p:txBody>
          <a:bodyPr wrap="square" rtlCol="0">
            <a:spAutoFit/>
          </a:bodyPr>
          <a:lstStyle/>
          <a:p>
            <a:r>
              <a:rPr lang="en-US" altLang="ko-KR" sz="1600" dirty="0"/>
              <a:t>Dash Board</a:t>
            </a:r>
          </a:p>
          <a:p>
            <a:r>
              <a:rPr lang="en-US" altLang="ko-KR" sz="1600" dirty="0"/>
              <a:t>Quotation</a:t>
            </a:r>
          </a:p>
          <a:p>
            <a:r>
              <a:rPr lang="en-US" altLang="ko-KR" sz="1600" dirty="0"/>
              <a:t>Logistics</a:t>
            </a:r>
          </a:p>
          <a:p>
            <a:r>
              <a:rPr lang="en-US" altLang="ko-KR" sz="1600" dirty="0"/>
              <a:t>Inventory</a:t>
            </a:r>
          </a:p>
          <a:p>
            <a:r>
              <a:rPr lang="en-US" altLang="ko-KR" sz="1600" dirty="0"/>
              <a:t>Delivery</a:t>
            </a:r>
          </a:p>
          <a:p>
            <a:r>
              <a:rPr lang="en-US" altLang="ko-KR" sz="1600" dirty="0"/>
              <a:t>Billing</a:t>
            </a:r>
          </a:p>
        </p:txBody>
      </p:sp>
      <p:cxnSp>
        <p:nvCxnSpPr>
          <p:cNvPr id="8" name="직선 화살표 연결선 7">
            <a:extLst>
              <a:ext uri="{FF2B5EF4-FFF2-40B4-BE49-F238E27FC236}">
                <a16:creationId xmlns:a16="http://schemas.microsoft.com/office/drawing/2014/main" id="{FFAF5E3F-36DD-41FC-A5DD-6A1CCE9E36BE}"/>
              </a:ext>
            </a:extLst>
          </p:cNvPr>
          <p:cNvCxnSpPr/>
          <p:nvPr/>
        </p:nvCxnSpPr>
        <p:spPr>
          <a:xfrm flipH="1">
            <a:off x="3906779" y="2197916"/>
            <a:ext cx="6568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AAF2933-389D-4A5A-A5AD-291EC19DE392}"/>
              </a:ext>
            </a:extLst>
          </p:cNvPr>
          <p:cNvSpPr txBox="1"/>
          <p:nvPr/>
        </p:nvSpPr>
        <p:spPr>
          <a:xfrm>
            <a:off x="8900721" y="497428"/>
            <a:ext cx="2346091" cy="4708981"/>
          </a:xfrm>
          <a:prstGeom prst="rect">
            <a:avLst/>
          </a:prstGeom>
          <a:noFill/>
        </p:spPr>
        <p:txBody>
          <a:bodyPr wrap="none" rtlCol="0">
            <a:spAutoFit/>
          </a:bodyPr>
          <a:lstStyle/>
          <a:p>
            <a:endParaRPr lang="en-US" altLang="ko-KR" sz="1500" dirty="0"/>
          </a:p>
          <a:p>
            <a:r>
              <a:rPr lang="en-US" altLang="ko-KR" sz="1500" dirty="0"/>
              <a:t>Quotation</a:t>
            </a:r>
          </a:p>
          <a:p>
            <a:r>
              <a:rPr lang="en-US" altLang="ko-KR" sz="1500" dirty="0"/>
              <a:t>   - Request status</a:t>
            </a:r>
          </a:p>
          <a:p>
            <a:r>
              <a:rPr lang="en-US" altLang="ko-KR" sz="1500" dirty="0"/>
              <a:t>   - Quotation record</a:t>
            </a:r>
          </a:p>
          <a:p>
            <a:r>
              <a:rPr lang="en-US" altLang="ko-KR" sz="1500" dirty="0"/>
              <a:t>Logistics</a:t>
            </a:r>
          </a:p>
          <a:p>
            <a:r>
              <a:rPr lang="en-US" altLang="ko-KR" sz="1500" dirty="0"/>
              <a:t>   - Logistics status</a:t>
            </a:r>
          </a:p>
          <a:p>
            <a:r>
              <a:rPr lang="en-US" altLang="ko-KR" sz="1500" dirty="0"/>
              <a:t>   - Arrival status</a:t>
            </a:r>
          </a:p>
          <a:p>
            <a:r>
              <a:rPr lang="en-US" altLang="ko-KR" sz="1500" dirty="0"/>
              <a:t>Inventory</a:t>
            </a:r>
          </a:p>
          <a:p>
            <a:r>
              <a:rPr lang="en-US" altLang="ko-KR" sz="1500" dirty="0"/>
              <a:t>   - Warehouse in use</a:t>
            </a:r>
          </a:p>
          <a:p>
            <a:r>
              <a:rPr lang="en-US" altLang="ko-KR" sz="1500" dirty="0"/>
              <a:t>   - Product Information</a:t>
            </a:r>
          </a:p>
          <a:p>
            <a:r>
              <a:rPr lang="en-US" altLang="ko-KR" sz="1500" dirty="0"/>
              <a:t>   - Return / Exchange</a:t>
            </a:r>
          </a:p>
          <a:p>
            <a:r>
              <a:rPr lang="en-US" altLang="ko-KR" sz="1500" dirty="0"/>
              <a:t>   - Retransfer / Disposal</a:t>
            </a:r>
          </a:p>
          <a:p>
            <a:r>
              <a:rPr lang="en-US" altLang="ko-KR" sz="1500" dirty="0"/>
              <a:t>      • Record</a:t>
            </a:r>
          </a:p>
          <a:p>
            <a:r>
              <a:rPr lang="en-US" altLang="ko-KR" sz="1500" dirty="0"/>
              <a:t>      • request</a:t>
            </a:r>
          </a:p>
          <a:p>
            <a:r>
              <a:rPr lang="en-US" altLang="ko-KR" sz="1500" dirty="0"/>
              <a:t>Delivery</a:t>
            </a:r>
          </a:p>
          <a:p>
            <a:r>
              <a:rPr lang="en-US" altLang="ko-KR" sz="1500" dirty="0"/>
              <a:t>   - Request status</a:t>
            </a:r>
          </a:p>
          <a:p>
            <a:r>
              <a:rPr lang="en-US" altLang="ko-KR" sz="1500" dirty="0"/>
              <a:t>   - Delivery history</a:t>
            </a:r>
          </a:p>
          <a:p>
            <a:r>
              <a:rPr lang="en-US" altLang="ko-KR" sz="1500" dirty="0"/>
              <a:t>Billing</a:t>
            </a:r>
          </a:p>
          <a:p>
            <a:r>
              <a:rPr lang="en-US" altLang="ko-KR" sz="1500" dirty="0"/>
              <a:t>   - Invoice</a:t>
            </a:r>
          </a:p>
          <a:p>
            <a:r>
              <a:rPr lang="en-US" altLang="ko-KR" sz="1500" dirty="0"/>
              <a:t>   - Payment history</a:t>
            </a:r>
          </a:p>
        </p:txBody>
      </p:sp>
      <p:cxnSp>
        <p:nvCxnSpPr>
          <p:cNvPr id="11" name="직선 화살표 연결선 10">
            <a:extLst>
              <a:ext uri="{FF2B5EF4-FFF2-40B4-BE49-F238E27FC236}">
                <a16:creationId xmlns:a16="http://schemas.microsoft.com/office/drawing/2014/main" id="{1FEA22F9-5971-446F-8A48-D75281B3BFC1}"/>
              </a:ext>
            </a:extLst>
          </p:cNvPr>
          <p:cNvCxnSpPr>
            <a:cxnSpLocks/>
          </p:cNvCxnSpPr>
          <p:nvPr/>
        </p:nvCxnSpPr>
        <p:spPr>
          <a:xfrm>
            <a:off x="6316910" y="2282562"/>
            <a:ext cx="2407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79CAABD-8C3F-4875-AF11-46F4ECF94F7F}"/>
              </a:ext>
            </a:extLst>
          </p:cNvPr>
          <p:cNvSpPr txBox="1"/>
          <p:nvPr/>
        </p:nvSpPr>
        <p:spPr>
          <a:xfrm>
            <a:off x="6761527" y="2004969"/>
            <a:ext cx="1370888" cy="276999"/>
          </a:xfrm>
          <a:prstGeom prst="rect">
            <a:avLst/>
          </a:prstGeom>
          <a:noFill/>
        </p:spPr>
        <p:txBody>
          <a:bodyPr wrap="none" rtlCol="0">
            <a:spAutoFit/>
          </a:bodyPr>
          <a:lstStyle/>
          <a:p>
            <a:r>
              <a:rPr lang="ko-KR" altLang="en-US" sz="1200" dirty="0"/>
              <a:t>메뉴 </a:t>
            </a:r>
            <a:r>
              <a:rPr lang="ko-KR" altLang="en-US" sz="1200" dirty="0" err="1"/>
              <a:t>클릭시</a:t>
            </a:r>
            <a:r>
              <a:rPr lang="ko-KR" altLang="en-US" sz="1200" dirty="0"/>
              <a:t> 항목</a:t>
            </a:r>
          </a:p>
        </p:txBody>
      </p:sp>
      <p:sp>
        <p:nvSpPr>
          <p:cNvPr id="10" name="TextBox 9">
            <a:extLst>
              <a:ext uri="{FF2B5EF4-FFF2-40B4-BE49-F238E27FC236}">
                <a16:creationId xmlns:a16="http://schemas.microsoft.com/office/drawing/2014/main" id="{0C88CF95-03EE-4113-805C-7124229E5449}"/>
              </a:ext>
            </a:extLst>
          </p:cNvPr>
          <p:cNvSpPr txBox="1"/>
          <p:nvPr/>
        </p:nvSpPr>
        <p:spPr>
          <a:xfrm>
            <a:off x="1914087" y="1097592"/>
            <a:ext cx="1518407" cy="3139321"/>
          </a:xfrm>
          <a:prstGeom prst="rect">
            <a:avLst/>
          </a:prstGeom>
          <a:solidFill>
            <a:schemeClr val="accent2">
              <a:lumMod val="20000"/>
              <a:lumOff val="80000"/>
            </a:schemeClr>
          </a:solidFill>
        </p:spPr>
        <p:txBody>
          <a:bodyPr wrap="square" rtlCol="0">
            <a:spAutoFit/>
          </a:bodyPr>
          <a:lstStyle/>
          <a:p>
            <a:r>
              <a:rPr lang="ko-KR" altLang="en-US" dirty="0"/>
              <a:t>이용현황</a:t>
            </a:r>
            <a:br>
              <a:rPr lang="en-US" altLang="ko-KR" dirty="0"/>
            </a:br>
            <a:endParaRPr lang="en-US" altLang="ko-KR" dirty="0"/>
          </a:p>
          <a:p>
            <a:r>
              <a:rPr lang="ko-KR" altLang="en-US" dirty="0"/>
              <a:t>견적</a:t>
            </a:r>
            <a:endParaRPr lang="en-US" altLang="ko-KR" dirty="0"/>
          </a:p>
          <a:p>
            <a:br>
              <a:rPr lang="en-US" altLang="ko-KR" dirty="0"/>
            </a:br>
            <a:r>
              <a:rPr lang="ko-KR" altLang="en-US" dirty="0"/>
              <a:t>물류</a:t>
            </a:r>
            <a:endParaRPr lang="en-US" altLang="ko-KR" dirty="0"/>
          </a:p>
          <a:p>
            <a:br>
              <a:rPr lang="en-US" altLang="ko-KR" dirty="0"/>
            </a:br>
            <a:r>
              <a:rPr lang="ko-KR" altLang="en-US" dirty="0"/>
              <a:t>재고관리</a:t>
            </a:r>
            <a:endParaRPr lang="en-US" altLang="ko-KR" dirty="0"/>
          </a:p>
          <a:p>
            <a:br>
              <a:rPr lang="en-US" altLang="ko-KR" dirty="0"/>
            </a:br>
            <a:r>
              <a:rPr lang="ko-KR" altLang="en-US" dirty="0"/>
              <a:t>배송</a:t>
            </a:r>
            <a:endParaRPr lang="en-US" altLang="ko-KR" dirty="0"/>
          </a:p>
          <a:p>
            <a:br>
              <a:rPr lang="en-US" altLang="ko-KR" dirty="0"/>
            </a:br>
            <a:r>
              <a:rPr lang="ko-KR" altLang="en-US" dirty="0"/>
              <a:t>결제</a:t>
            </a:r>
            <a:endParaRPr lang="en-US" altLang="ko-KR" dirty="0"/>
          </a:p>
        </p:txBody>
      </p:sp>
    </p:spTree>
    <p:extLst>
      <p:ext uri="{BB962C8B-B14F-4D97-AF65-F5344CB8AC3E}">
        <p14:creationId xmlns:p14="http://schemas.microsoft.com/office/powerpoint/2010/main" val="21483947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6D476D-B59D-4A94-88A1-17A86203F697}"/>
              </a:ext>
            </a:extLst>
          </p:cNvPr>
          <p:cNvSpPr txBox="1"/>
          <p:nvPr/>
        </p:nvSpPr>
        <p:spPr>
          <a:xfrm>
            <a:off x="5566716" y="364009"/>
            <a:ext cx="1430200" cy="369332"/>
          </a:xfrm>
          <a:prstGeom prst="rect">
            <a:avLst/>
          </a:prstGeom>
          <a:noFill/>
        </p:spPr>
        <p:txBody>
          <a:bodyPr wrap="none" rtlCol="0">
            <a:spAutoFit/>
          </a:bodyPr>
          <a:lstStyle/>
          <a:p>
            <a:r>
              <a:rPr lang="en-US" altLang="ko-KR" dirty="0"/>
              <a:t>State of use</a:t>
            </a:r>
            <a:endParaRPr lang="ko-KR" altLang="en-US" dirty="0"/>
          </a:p>
        </p:txBody>
      </p:sp>
      <p:sp>
        <p:nvSpPr>
          <p:cNvPr id="2" name="직사각형 1">
            <a:extLst>
              <a:ext uri="{FF2B5EF4-FFF2-40B4-BE49-F238E27FC236}">
                <a16:creationId xmlns:a16="http://schemas.microsoft.com/office/drawing/2014/main" id="{FF5B8401-8EF9-4198-B8B1-B69AB0EF6259}"/>
              </a:ext>
            </a:extLst>
          </p:cNvPr>
          <p:cNvSpPr/>
          <p:nvPr/>
        </p:nvSpPr>
        <p:spPr>
          <a:xfrm>
            <a:off x="1478422" y="828942"/>
            <a:ext cx="1935402" cy="1666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t>Quotation</a:t>
            </a:r>
          </a:p>
          <a:p>
            <a:pPr algn="ctr"/>
            <a:endParaRPr lang="en-US" altLang="ko-KR" sz="1400" dirty="0"/>
          </a:p>
          <a:p>
            <a:pPr algn="ctr"/>
            <a:r>
              <a:rPr lang="en-US" altLang="ko-KR" sz="1400" dirty="0"/>
              <a:t>Request quotation 0</a:t>
            </a:r>
          </a:p>
          <a:p>
            <a:pPr algn="ctr"/>
            <a:r>
              <a:rPr lang="en-US" altLang="ko-KR" sz="1400" dirty="0"/>
              <a:t>Received</a:t>
            </a:r>
            <a:r>
              <a:rPr lang="ko-KR" altLang="en-US" sz="1400" dirty="0"/>
              <a:t> </a:t>
            </a:r>
            <a:r>
              <a:rPr lang="en-US" altLang="ko-KR" sz="1400" dirty="0"/>
              <a:t>quotation</a:t>
            </a:r>
            <a:r>
              <a:rPr lang="ko-KR" altLang="en-US" sz="1400" dirty="0"/>
              <a:t> </a:t>
            </a:r>
            <a:r>
              <a:rPr lang="en-US" altLang="ko-KR" sz="1400" dirty="0"/>
              <a:t>0</a:t>
            </a:r>
            <a:endParaRPr lang="ko-KR" altLang="en-US" sz="1400" dirty="0"/>
          </a:p>
        </p:txBody>
      </p:sp>
      <p:sp>
        <p:nvSpPr>
          <p:cNvPr id="5" name="직사각형 4">
            <a:extLst>
              <a:ext uri="{FF2B5EF4-FFF2-40B4-BE49-F238E27FC236}">
                <a16:creationId xmlns:a16="http://schemas.microsoft.com/office/drawing/2014/main" id="{C8C79F08-F653-4C51-B65D-88190C7B5BF9}"/>
              </a:ext>
            </a:extLst>
          </p:cNvPr>
          <p:cNvSpPr/>
          <p:nvPr/>
        </p:nvSpPr>
        <p:spPr>
          <a:xfrm>
            <a:off x="3921095" y="828941"/>
            <a:ext cx="1935402" cy="1666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t>Logistics</a:t>
            </a:r>
          </a:p>
          <a:p>
            <a:pPr algn="ctr"/>
            <a:endParaRPr lang="en-US" altLang="ko-KR" sz="1400" dirty="0"/>
          </a:p>
          <a:p>
            <a:pPr algn="ctr"/>
            <a:r>
              <a:rPr lang="en-US" altLang="ko-KR" sz="1400" dirty="0"/>
              <a:t>Dispatched 1</a:t>
            </a:r>
          </a:p>
          <a:p>
            <a:pPr algn="ctr"/>
            <a:r>
              <a:rPr lang="en-US" altLang="ko-KR" sz="1400" dirty="0"/>
              <a:t>Arrived</a:t>
            </a:r>
            <a:r>
              <a:rPr lang="ko-KR" altLang="en-US" sz="1400" dirty="0"/>
              <a:t> </a:t>
            </a:r>
            <a:r>
              <a:rPr lang="en-US" altLang="ko-KR" sz="1400" dirty="0"/>
              <a:t>0</a:t>
            </a:r>
            <a:endParaRPr lang="ko-KR" altLang="en-US" sz="1400" dirty="0"/>
          </a:p>
        </p:txBody>
      </p:sp>
      <p:sp>
        <p:nvSpPr>
          <p:cNvPr id="6" name="직사각형 5">
            <a:extLst>
              <a:ext uri="{FF2B5EF4-FFF2-40B4-BE49-F238E27FC236}">
                <a16:creationId xmlns:a16="http://schemas.microsoft.com/office/drawing/2014/main" id="{9FDA08A8-BDD6-4D52-A4EC-4A412B14B8C0}"/>
              </a:ext>
            </a:extLst>
          </p:cNvPr>
          <p:cNvSpPr/>
          <p:nvPr/>
        </p:nvSpPr>
        <p:spPr>
          <a:xfrm>
            <a:off x="6476287" y="828940"/>
            <a:ext cx="1935402" cy="1666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t>Warehouse in use</a:t>
            </a:r>
          </a:p>
          <a:p>
            <a:pPr algn="ctr"/>
            <a:endParaRPr lang="en-US" altLang="ko-KR" sz="1400" dirty="0"/>
          </a:p>
          <a:p>
            <a:pPr algn="ctr"/>
            <a:r>
              <a:rPr lang="en-US" altLang="ko-KR" sz="1400" dirty="0"/>
              <a:t>Country</a:t>
            </a:r>
            <a:r>
              <a:rPr lang="ko-KR" altLang="en-US" sz="1400" dirty="0"/>
              <a:t> </a:t>
            </a:r>
            <a:r>
              <a:rPr lang="en-US" altLang="ko-KR" sz="1400" dirty="0"/>
              <a:t>2</a:t>
            </a:r>
          </a:p>
          <a:p>
            <a:pPr algn="ctr"/>
            <a:r>
              <a:rPr lang="en-US" altLang="ko-KR" sz="1400" dirty="0"/>
              <a:t>Warehouse</a:t>
            </a:r>
            <a:r>
              <a:rPr lang="ko-KR" altLang="en-US" sz="1400" dirty="0"/>
              <a:t> </a:t>
            </a:r>
            <a:r>
              <a:rPr lang="en-US" altLang="ko-KR" sz="1400" dirty="0"/>
              <a:t>3</a:t>
            </a:r>
            <a:endParaRPr lang="ko-KR" altLang="en-US" sz="1400" dirty="0"/>
          </a:p>
        </p:txBody>
      </p:sp>
      <p:sp>
        <p:nvSpPr>
          <p:cNvPr id="7" name="직사각형 6">
            <a:extLst>
              <a:ext uri="{FF2B5EF4-FFF2-40B4-BE49-F238E27FC236}">
                <a16:creationId xmlns:a16="http://schemas.microsoft.com/office/drawing/2014/main" id="{783D9177-41B3-4660-8BEA-25B9F0CE4E23}"/>
              </a:ext>
            </a:extLst>
          </p:cNvPr>
          <p:cNvSpPr/>
          <p:nvPr/>
        </p:nvSpPr>
        <p:spPr>
          <a:xfrm>
            <a:off x="9031479" y="828939"/>
            <a:ext cx="1935402" cy="1666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t>Inventory</a:t>
            </a:r>
          </a:p>
          <a:p>
            <a:pPr algn="ctr"/>
            <a:endParaRPr lang="en-US" altLang="ko-KR" sz="1400" dirty="0"/>
          </a:p>
          <a:p>
            <a:pPr algn="ctr"/>
            <a:r>
              <a:rPr lang="en-US" altLang="ko-KR" sz="1400" dirty="0"/>
              <a:t>Product 12</a:t>
            </a:r>
          </a:p>
          <a:p>
            <a:pPr algn="ctr"/>
            <a:r>
              <a:rPr lang="en-US" altLang="ko-KR" sz="1400" dirty="0"/>
              <a:t>Total</a:t>
            </a:r>
            <a:r>
              <a:rPr lang="ko-KR" altLang="en-US" sz="1400" dirty="0"/>
              <a:t> </a:t>
            </a:r>
            <a:r>
              <a:rPr lang="en-US" altLang="ko-KR" sz="1400" dirty="0"/>
              <a:t>912</a:t>
            </a:r>
            <a:endParaRPr lang="ko-KR" altLang="en-US" sz="1400" dirty="0"/>
          </a:p>
        </p:txBody>
      </p:sp>
      <p:sp>
        <p:nvSpPr>
          <p:cNvPr id="8" name="직사각형 7">
            <a:extLst>
              <a:ext uri="{FF2B5EF4-FFF2-40B4-BE49-F238E27FC236}">
                <a16:creationId xmlns:a16="http://schemas.microsoft.com/office/drawing/2014/main" id="{26D522A6-AC98-4CBF-A4DD-773E728FA624}"/>
              </a:ext>
            </a:extLst>
          </p:cNvPr>
          <p:cNvSpPr/>
          <p:nvPr/>
        </p:nvSpPr>
        <p:spPr>
          <a:xfrm>
            <a:off x="1478422" y="2750321"/>
            <a:ext cx="1935402" cy="1666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Return / Exchange</a:t>
            </a:r>
          </a:p>
          <a:p>
            <a:pPr algn="ctr"/>
            <a:endParaRPr lang="en-US" altLang="ko-KR" dirty="0"/>
          </a:p>
          <a:p>
            <a:pPr algn="ctr"/>
            <a:r>
              <a:rPr lang="en-US" altLang="ko-KR" dirty="0"/>
              <a:t>Return</a:t>
            </a:r>
            <a:r>
              <a:rPr lang="ko-KR" altLang="en-US" dirty="0"/>
              <a:t> </a:t>
            </a:r>
            <a:r>
              <a:rPr lang="en-US" altLang="ko-KR" dirty="0"/>
              <a:t>0</a:t>
            </a:r>
          </a:p>
          <a:p>
            <a:pPr algn="ctr"/>
            <a:r>
              <a:rPr lang="en-US" altLang="ko-KR" dirty="0"/>
              <a:t>Exchanged</a:t>
            </a:r>
            <a:r>
              <a:rPr lang="ko-KR" altLang="en-US" dirty="0"/>
              <a:t> </a:t>
            </a:r>
            <a:r>
              <a:rPr lang="en-US" altLang="ko-KR" dirty="0"/>
              <a:t>0</a:t>
            </a:r>
            <a:endParaRPr lang="ko-KR" altLang="en-US" dirty="0"/>
          </a:p>
        </p:txBody>
      </p:sp>
      <p:sp>
        <p:nvSpPr>
          <p:cNvPr id="9" name="직사각형 8">
            <a:extLst>
              <a:ext uri="{FF2B5EF4-FFF2-40B4-BE49-F238E27FC236}">
                <a16:creationId xmlns:a16="http://schemas.microsoft.com/office/drawing/2014/main" id="{13854BEA-764C-4F99-9F13-572FBD32BFA2}"/>
              </a:ext>
            </a:extLst>
          </p:cNvPr>
          <p:cNvSpPr/>
          <p:nvPr/>
        </p:nvSpPr>
        <p:spPr>
          <a:xfrm>
            <a:off x="3921095" y="2750321"/>
            <a:ext cx="1935402" cy="1666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t>Retransfer / disposal</a:t>
            </a:r>
          </a:p>
          <a:p>
            <a:pPr algn="ctr"/>
            <a:endParaRPr lang="en-US" altLang="ko-KR" sz="1400" dirty="0"/>
          </a:p>
          <a:p>
            <a:pPr algn="ctr"/>
            <a:r>
              <a:rPr lang="en-US" altLang="ko-KR" sz="1400" dirty="0"/>
              <a:t>Request</a:t>
            </a:r>
            <a:r>
              <a:rPr lang="ko-KR" altLang="en-US" sz="1400" dirty="0"/>
              <a:t> </a:t>
            </a:r>
            <a:r>
              <a:rPr lang="en-US" altLang="ko-KR" sz="1400" dirty="0"/>
              <a:t>0</a:t>
            </a:r>
          </a:p>
          <a:p>
            <a:pPr algn="ctr"/>
            <a:r>
              <a:rPr lang="en-US" altLang="ko-KR" sz="1400" dirty="0"/>
              <a:t>Progress</a:t>
            </a:r>
            <a:r>
              <a:rPr lang="ko-KR" altLang="en-US" sz="1400" dirty="0"/>
              <a:t> </a:t>
            </a:r>
            <a:r>
              <a:rPr lang="en-US" altLang="ko-KR" sz="1400" dirty="0"/>
              <a:t>0</a:t>
            </a:r>
            <a:endParaRPr lang="ko-KR" altLang="en-US" dirty="0"/>
          </a:p>
        </p:txBody>
      </p:sp>
      <p:sp>
        <p:nvSpPr>
          <p:cNvPr id="10" name="직사각형 9">
            <a:extLst>
              <a:ext uri="{FF2B5EF4-FFF2-40B4-BE49-F238E27FC236}">
                <a16:creationId xmlns:a16="http://schemas.microsoft.com/office/drawing/2014/main" id="{763D46F0-2C75-4451-AEB5-535BF60E39BB}"/>
              </a:ext>
            </a:extLst>
          </p:cNvPr>
          <p:cNvSpPr/>
          <p:nvPr/>
        </p:nvSpPr>
        <p:spPr>
          <a:xfrm>
            <a:off x="6476287" y="2750320"/>
            <a:ext cx="1935402" cy="1666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t>Delivery</a:t>
            </a:r>
          </a:p>
          <a:p>
            <a:pPr algn="ctr"/>
            <a:endParaRPr lang="en-US" altLang="ko-KR" sz="1400" dirty="0"/>
          </a:p>
          <a:p>
            <a:pPr algn="ctr"/>
            <a:r>
              <a:rPr lang="en-US" altLang="ko-KR" sz="1400" dirty="0"/>
              <a:t>Delivery request 2</a:t>
            </a:r>
          </a:p>
          <a:p>
            <a:pPr algn="ctr"/>
            <a:r>
              <a:rPr lang="en-US" altLang="ko-KR" sz="1400" dirty="0"/>
              <a:t>Release</a:t>
            </a:r>
            <a:r>
              <a:rPr lang="ko-KR" altLang="en-US" sz="1400" dirty="0"/>
              <a:t> </a:t>
            </a:r>
            <a:r>
              <a:rPr lang="en-US" altLang="ko-KR" sz="1400" dirty="0"/>
              <a:t>complete</a:t>
            </a:r>
            <a:r>
              <a:rPr lang="ko-KR" altLang="en-US" sz="1400" dirty="0"/>
              <a:t> </a:t>
            </a:r>
            <a:r>
              <a:rPr lang="en-US" altLang="ko-KR" sz="1400" dirty="0"/>
              <a:t>9</a:t>
            </a:r>
            <a:r>
              <a:rPr lang="ko-KR" altLang="en-US" sz="1400" dirty="0"/>
              <a:t> </a:t>
            </a:r>
          </a:p>
        </p:txBody>
      </p:sp>
      <p:sp>
        <p:nvSpPr>
          <p:cNvPr id="11" name="직사각형 10">
            <a:extLst>
              <a:ext uri="{FF2B5EF4-FFF2-40B4-BE49-F238E27FC236}">
                <a16:creationId xmlns:a16="http://schemas.microsoft.com/office/drawing/2014/main" id="{1B3FACAA-ED3A-4755-8D60-D32C6C6622DE}"/>
              </a:ext>
            </a:extLst>
          </p:cNvPr>
          <p:cNvSpPr/>
          <p:nvPr/>
        </p:nvSpPr>
        <p:spPr>
          <a:xfrm>
            <a:off x="9031479" y="2750320"/>
            <a:ext cx="1935402" cy="1666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Payment</a:t>
            </a:r>
          </a:p>
          <a:p>
            <a:pPr algn="ctr"/>
            <a:endParaRPr lang="en-US" altLang="ko-KR" dirty="0"/>
          </a:p>
          <a:p>
            <a:pPr algn="ctr"/>
            <a:r>
              <a:rPr lang="en-US" altLang="ko-KR" dirty="0"/>
              <a:t>Billing 0</a:t>
            </a:r>
            <a:endParaRPr lang="ko-KR" altLang="en-US" dirty="0"/>
          </a:p>
        </p:txBody>
      </p:sp>
      <p:sp>
        <p:nvSpPr>
          <p:cNvPr id="3" name="직사각형 2">
            <a:extLst>
              <a:ext uri="{FF2B5EF4-FFF2-40B4-BE49-F238E27FC236}">
                <a16:creationId xmlns:a16="http://schemas.microsoft.com/office/drawing/2014/main" id="{33DE3B23-C63D-4F38-AF86-3B56C98BF73E}"/>
              </a:ext>
            </a:extLst>
          </p:cNvPr>
          <p:cNvSpPr/>
          <p:nvPr/>
        </p:nvSpPr>
        <p:spPr>
          <a:xfrm>
            <a:off x="1478422" y="4614730"/>
            <a:ext cx="4378075" cy="2067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t>Delivery progress status</a:t>
            </a:r>
            <a:r>
              <a:rPr lang="ko-KR" altLang="en-US" sz="1400" dirty="0"/>
              <a:t> </a:t>
            </a:r>
            <a:r>
              <a:rPr lang="en-US" altLang="ko-KR" sz="1400" dirty="0"/>
              <a:t>(Graph of last two weeks)</a:t>
            </a:r>
          </a:p>
          <a:p>
            <a:pPr algn="ctr"/>
            <a:endParaRPr lang="en-US" altLang="ko-KR" dirty="0"/>
          </a:p>
          <a:p>
            <a:pPr algn="ctr"/>
            <a:endParaRPr lang="en-US" altLang="ko-KR" dirty="0"/>
          </a:p>
          <a:p>
            <a:pPr algn="ctr"/>
            <a:endParaRPr lang="en-US" altLang="ko-KR" dirty="0"/>
          </a:p>
          <a:p>
            <a:pPr algn="ctr"/>
            <a:endParaRPr lang="ko-KR" altLang="en-US" dirty="0"/>
          </a:p>
        </p:txBody>
      </p:sp>
      <p:sp>
        <p:nvSpPr>
          <p:cNvPr id="12" name="직사각형 11">
            <a:extLst>
              <a:ext uri="{FF2B5EF4-FFF2-40B4-BE49-F238E27FC236}">
                <a16:creationId xmlns:a16="http://schemas.microsoft.com/office/drawing/2014/main" id="{BD612764-9004-4056-85CE-4B54AE7FEFAA}"/>
              </a:ext>
            </a:extLst>
          </p:cNvPr>
          <p:cNvSpPr/>
          <p:nvPr/>
        </p:nvSpPr>
        <p:spPr>
          <a:xfrm>
            <a:off x="6476287" y="4614730"/>
            <a:ext cx="4490594" cy="2067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Warehouse in use</a:t>
            </a:r>
          </a:p>
          <a:p>
            <a:pPr algn="ctr"/>
            <a:endParaRPr lang="en-US" altLang="ko-KR" dirty="0"/>
          </a:p>
          <a:p>
            <a:pPr algn="ctr"/>
            <a:r>
              <a:rPr lang="en-US" altLang="ko-KR" dirty="0"/>
              <a:t>ABC Logistic, United States</a:t>
            </a:r>
          </a:p>
          <a:p>
            <a:pPr algn="ctr"/>
            <a:r>
              <a:rPr lang="en-US" altLang="ko-KR" dirty="0"/>
              <a:t>DEF Warehouse, United States</a:t>
            </a:r>
          </a:p>
          <a:p>
            <a:pPr algn="ctr"/>
            <a:r>
              <a:rPr lang="en-US" altLang="ko-KR" dirty="0"/>
              <a:t>GHI Delivery, Australia</a:t>
            </a:r>
          </a:p>
          <a:p>
            <a:pPr algn="ctr"/>
            <a:endParaRPr lang="en-US" altLang="ko-KR" dirty="0"/>
          </a:p>
          <a:p>
            <a:pPr algn="ctr"/>
            <a:endParaRPr lang="ko-KR" altLang="en-US" dirty="0"/>
          </a:p>
        </p:txBody>
      </p:sp>
      <p:sp>
        <p:nvSpPr>
          <p:cNvPr id="13" name="사각형: 둥근 모서리 5">
            <a:extLst>
              <a:ext uri="{FF2B5EF4-FFF2-40B4-BE49-F238E27FC236}">
                <a16:creationId xmlns:a16="http://schemas.microsoft.com/office/drawing/2014/main" id="{C13C47C0-191D-44C7-81B1-48D50C99355A}"/>
              </a:ext>
            </a:extLst>
          </p:cNvPr>
          <p:cNvSpPr/>
          <p:nvPr/>
        </p:nvSpPr>
        <p:spPr>
          <a:xfrm>
            <a:off x="6528225" y="-222419"/>
            <a:ext cx="1593904" cy="6291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TextBox 15">
            <a:extLst>
              <a:ext uri="{FF2B5EF4-FFF2-40B4-BE49-F238E27FC236}">
                <a16:creationId xmlns:a16="http://schemas.microsoft.com/office/drawing/2014/main" id="{0C88CF95-03EE-4113-805C-7124229E5449}"/>
              </a:ext>
            </a:extLst>
          </p:cNvPr>
          <p:cNvSpPr txBox="1"/>
          <p:nvPr/>
        </p:nvSpPr>
        <p:spPr>
          <a:xfrm>
            <a:off x="-343081" y="1097592"/>
            <a:ext cx="1518407" cy="3139321"/>
          </a:xfrm>
          <a:prstGeom prst="rect">
            <a:avLst/>
          </a:prstGeom>
          <a:solidFill>
            <a:schemeClr val="accent1">
              <a:lumMod val="20000"/>
              <a:lumOff val="80000"/>
            </a:schemeClr>
          </a:solidFill>
        </p:spPr>
        <p:txBody>
          <a:bodyPr wrap="square" rtlCol="0">
            <a:spAutoFit/>
          </a:bodyPr>
          <a:lstStyle/>
          <a:p>
            <a:r>
              <a:rPr lang="ko-KR" altLang="en-US" dirty="0"/>
              <a:t>이용현황</a:t>
            </a:r>
            <a:br>
              <a:rPr lang="en-US" altLang="ko-KR" dirty="0"/>
            </a:br>
            <a:endParaRPr lang="en-US" altLang="ko-KR" dirty="0"/>
          </a:p>
          <a:p>
            <a:r>
              <a:rPr lang="ko-KR" altLang="en-US" dirty="0"/>
              <a:t>견적</a:t>
            </a:r>
            <a:endParaRPr lang="en-US" altLang="ko-KR" dirty="0"/>
          </a:p>
          <a:p>
            <a:br>
              <a:rPr lang="en-US" altLang="ko-KR" dirty="0"/>
            </a:br>
            <a:r>
              <a:rPr lang="ko-KR" altLang="en-US" dirty="0"/>
              <a:t>물류</a:t>
            </a:r>
            <a:endParaRPr lang="en-US" altLang="ko-KR" dirty="0"/>
          </a:p>
          <a:p>
            <a:br>
              <a:rPr lang="en-US" altLang="ko-KR" dirty="0"/>
            </a:br>
            <a:r>
              <a:rPr lang="ko-KR" altLang="en-US" dirty="0"/>
              <a:t>재고관리</a:t>
            </a:r>
            <a:endParaRPr lang="en-US" altLang="ko-KR" dirty="0"/>
          </a:p>
          <a:p>
            <a:br>
              <a:rPr lang="en-US" altLang="ko-KR" dirty="0"/>
            </a:br>
            <a:r>
              <a:rPr lang="ko-KR" altLang="en-US" dirty="0"/>
              <a:t>배송</a:t>
            </a:r>
            <a:endParaRPr lang="en-US" altLang="ko-KR" dirty="0"/>
          </a:p>
          <a:p>
            <a:br>
              <a:rPr lang="en-US" altLang="ko-KR" dirty="0"/>
            </a:br>
            <a:r>
              <a:rPr lang="ko-KR" altLang="en-US" dirty="0"/>
              <a:t>결제</a:t>
            </a:r>
            <a:endParaRPr lang="en-US" altLang="ko-KR" dirty="0"/>
          </a:p>
        </p:txBody>
      </p:sp>
      <p:sp>
        <p:nvSpPr>
          <p:cNvPr id="18" name="TextBox 17">
            <a:extLst>
              <a:ext uri="{FF2B5EF4-FFF2-40B4-BE49-F238E27FC236}">
                <a16:creationId xmlns:a16="http://schemas.microsoft.com/office/drawing/2014/main" id="{ED3B6CEC-5E1B-4999-B06A-72625EF048C1}"/>
              </a:ext>
            </a:extLst>
          </p:cNvPr>
          <p:cNvSpPr txBox="1"/>
          <p:nvPr/>
        </p:nvSpPr>
        <p:spPr>
          <a:xfrm>
            <a:off x="-343081" y="-75609"/>
            <a:ext cx="11161966" cy="369332"/>
          </a:xfrm>
          <a:prstGeom prst="rect">
            <a:avLst/>
          </a:prstGeom>
          <a:noFill/>
        </p:spPr>
        <p:txBody>
          <a:bodyPr wrap="none" rtlCol="0">
            <a:spAutoFit/>
          </a:bodyPr>
          <a:lstStyle/>
          <a:p>
            <a:r>
              <a:rPr lang="ko-KR" altLang="en-US" dirty="0"/>
              <a:t> </a:t>
            </a:r>
            <a:r>
              <a:rPr lang="en-US" altLang="ko-KR" dirty="0"/>
              <a:t>Home</a:t>
            </a:r>
            <a:r>
              <a:rPr lang="ko-KR" altLang="en-US" dirty="0"/>
              <a:t>           </a:t>
            </a:r>
            <a:r>
              <a:rPr lang="en-US" altLang="ko-KR" dirty="0"/>
              <a:t>Our service</a:t>
            </a:r>
            <a:r>
              <a:rPr lang="ko-KR" altLang="en-US" dirty="0"/>
              <a:t>        </a:t>
            </a:r>
            <a:r>
              <a:rPr lang="en-US" altLang="ko-KR" dirty="0"/>
              <a:t>Fulfillment</a:t>
            </a:r>
            <a:r>
              <a:rPr lang="ko-KR" altLang="en-US" dirty="0"/>
              <a:t>          </a:t>
            </a:r>
            <a:r>
              <a:rPr lang="en-US" altLang="ko-KR" dirty="0"/>
              <a:t>How to use</a:t>
            </a:r>
            <a:r>
              <a:rPr lang="ko-KR" altLang="en-US" dirty="0"/>
              <a:t>        </a:t>
            </a:r>
            <a:r>
              <a:rPr lang="en-US" altLang="ko-KR" dirty="0"/>
              <a:t>Dashboard            Help &amp; Contact</a:t>
            </a:r>
            <a:endParaRPr lang="ko-KR" altLang="en-US" dirty="0"/>
          </a:p>
        </p:txBody>
      </p:sp>
    </p:spTree>
    <p:extLst>
      <p:ext uri="{BB962C8B-B14F-4D97-AF65-F5344CB8AC3E}">
        <p14:creationId xmlns:p14="http://schemas.microsoft.com/office/powerpoint/2010/main" val="3505799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75FA2C-EC86-4042-8F5C-C77451A58AA4}"/>
              </a:ext>
            </a:extLst>
          </p:cNvPr>
          <p:cNvSpPr txBox="1"/>
          <p:nvPr/>
        </p:nvSpPr>
        <p:spPr>
          <a:xfrm>
            <a:off x="5772834" y="117876"/>
            <a:ext cx="1241045" cy="369332"/>
          </a:xfrm>
          <a:prstGeom prst="rect">
            <a:avLst/>
          </a:prstGeom>
          <a:noFill/>
        </p:spPr>
        <p:txBody>
          <a:bodyPr wrap="none" rtlCol="0">
            <a:spAutoFit/>
          </a:bodyPr>
          <a:lstStyle/>
          <a:p>
            <a:r>
              <a:rPr lang="en-US" altLang="ko-KR" dirty="0"/>
              <a:t>Quotation</a:t>
            </a:r>
            <a:endParaRPr lang="ko-KR" altLang="en-US" dirty="0"/>
          </a:p>
        </p:txBody>
      </p:sp>
      <p:sp>
        <p:nvSpPr>
          <p:cNvPr id="5" name="TextBox 4">
            <a:extLst>
              <a:ext uri="{FF2B5EF4-FFF2-40B4-BE49-F238E27FC236}">
                <a16:creationId xmlns:a16="http://schemas.microsoft.com/office/drawing/2014/main" id="{68362EAA-86B2-4735-8A07-23EE2C3E040B}"/>
              </a:ext>
            </a:extLst>
          </p:cNvPr>
          <p:cNvSpPr txBox="1"/>
          <p:nvPr/>
        </p:nvSpPr>
        <p:spPr>
          <a:xfrm>
            <a:off x="721453" y="780176"/>
            <a:ext cx="3173332" cy="369332"/>
          </a:xfrm>
          <a:prstGeom prst="rect">
            <a:avLst/>
          </a:prstGeom>
          <a:noFill/>
        </p:spPr>
        <p:txBody>
          <a:bodyPr wrap="square" rtlCol="0">
            <a:spAutoFit/>
          </a:bodyPr>
          <a:lstStyle/>
          <a:p>
            <a:r>
              <a:rPr lang="en-US" altLang="ko-KR" dirty="0"/>
              <a:t>Quotation request status</a:t>
            </a:r>
            <a:endParaRPr lang="ko-KR" altLang="en-US" dirty="0"/>
          </a:p>
        </p:txBody>
      </p:sp>
      <p:cxnSp>
        <p:nvCxnSpPr>
          <p:cNvPr id="7" name="직선 연결선 6">
            <a:extLst>
              <a:ext uri="{FF2B5EF4-FFF2-40B4-BE49-F238E27FC236}">
                <a16:creationId xmlns:a16="http://schemas.microsoft.com/office/drawing/2014/main" id="{437829CE-EECA-483A-AF0C-89CD9061D459}"/>
              </a:ext>
            </a:extLst>
          </p:cNvPr>
          <p:cNvCxnSpPr/>
          <p:nvPr/>
        </p:nvCxnSpPr>
        <p:spPr>
          <a:xfrm>
            <a:off x="587229" y="1233182"/>
            <a:ext cx="10939244"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6B60C2A-58C8-40EB-B852-D925D7C63904}"/>
              </a:ext>
            </a:extLst>
          </p:cNvPr>
          <p:cNvSpPr txBox="1"/>
          <p:nvPr/>
        </p:nvSpPr>
        <p:spPr>
          <a:xfrm>
            <a:off x="1484661" y="1316857"/>
            <a:ext cx="1170641" cy="307777"/>
          </a:xfrm>
          <a:prstGeom prst="rect">
            <a:avLst/>
          </a:prstGeom>
          <a:noFill/>
        </p:spPr>
        <p:txBody>
          <a:bodyPr wrap="none" rtlCol="0">
            <a:spAutoFit/>
          </a:bodyPr>
          <a:lstStyle/>
          <a:p>
            <a:r>
              <a:rPr lang="en-US" altLang="ko-KR" sz="1400" dirty="0"/>
              <a:t>Issuing date</a:t>
            </a:r>
            <a:endParaRPr lang="ko-KR" altLang="en-US" sz="1400" dirty="0"/>
          </a:p>
        </p:txBody>
      </p:sp>
      <p:sp>
        <p:nvSpPr>
          <p:cNvPr id="10" name="TextBox 9">
            <a:extLst>
              <a:ext uri="{FF2B5EF4-FFF2-40B4-BE49-F238E27FC236}">
                <a16:creationId xmlns:a16="http://schemas.microsoft.com/office/drawing/2014/main" id="{7CEBCBA9-6560-4A35-A82B-E347BB801F64}"/>
              </a:ext>
            </a:extLst>
          </p:cNvPr>
          <p:cNvSpPr txBox="1"/>
          <p:nvPr/>
        </p:nvSpPr>
        <p:spPr>
          <a:xfrm>
            <a:off x="2570993" y="1316857"/>
            <a:ext cx="1604798" cy="307777"/>
          </a:xfrm>
          <a:prstGeom prst="rect">
            <a:avLst/>
          </a:prstGeom>
          <a:noFill/>
        </p:spPr>
        <p:txBody>
          <a:bodyPr wrap="none" rtlCol="0">
            <a:spAutoFit/>
          </a:bodyPr>
          <a:lstStyle/>
          <a:p>
            <a:r>
              <a:rPr lang="en-US" altLang="ko-KR" sz="1400" dirty="0"/>
              <a:t>Warehouse name</a:t>
            </a:r>
            <a:endParaRPr lang="ko-KR" altLang="en-US" sz="1400" dirty="0"/>
          </a:p>
        </p:txBody>
      </p:sp>
      <p:sp>
        <p:nvSpPr>
          <p:cNvPr id="11" name="TextBox 10">
            <a:extLst>
              <a:ext uri="{FF2B5EF4-FFF2-40B4-BE49-F238E27FC236}">
                <a16:creationId xmlns:a16="http://schemas.microsoft.com/office/drawing/2014/main" id="{48BEA202-A71E-43D4-90FA-DC80EB613AED}"/>
              </a:ext>
            </a:extLst>
          </p:cNvPr>
          <p:cNvSpPr txBox="1"/>
          <p:nvPr/>
        </p:nvSpPr>
        <p:spPr>
          <a:xfrm>
            <a:off x="4248698" y="1316857"/>
            <a:ext cx="836896" cy="307777"/>
          </a:xfrm>
          <a:prstGeom prst="rect">
            <a:avLst/>
          </a:prstGeom>
          <a:noFill/>
        </p:spPr>
        <p:txBody>
          <a:bodyPr wrap="none" rtlCol="0">
            <a:spAutoFit/>
          </a:bodyPr>
          <a:lstStyle/>
          <a:p>
            <a:r>
              <a:rPr lang="en-US" altLang="ko-KR" sz="1400" dirty="0"/>
              <a:t>Country</a:t>
            </a:r>
            <a:endParaRPr lang="ko-KR" altLang="en-US" sz="1400" dirty="0"/>
          </a:p>
        </p:txBody>
      </p:sp>
      <p:sp>
        <p:nvSpPr>
          <p:cNvPr id="12" name="TextBox 11">
            <a:extLst>
              <a:ext uri="{FF2B5EF4-FFF2-40B4-BE49-F238E27FC236}">
                <a16:creationId xmlns:a16="http://schemas.microsoft.com/office/drawing/2014/main" id="{F0846FDF-7664-4D4F-90E5-43277ECD9261}"/>
              </a:ext>
            </a:extLst>
          </p:cNvPr>
          <p:cNvSpPr txBox="1"/>
          <p:nvPr/>
        </p:nvSpPr>
        <p:spPr>
          <a:xfrm>
            <a:off x="5337203" y="1316857"/>
            <a:ext cx="1759008" cy="338554"/>
          </a:xfrm>
          <a:prstGeom prst="rect">
            <a:avLst/>
          </a:prstGeom>
          <a:noFill/>
        </p:spPr>
        <p:txBody>
          <a:bodyPr wrap="none" rtlCol="0">
            <a:spAutoFit/>
          </a:bodyPr>
          <a:lstStyle/>
          <a:p>
            <a:r>
              <a:rPr lang="en-US" altLang="ko-KR" sz="1600" dirty="0"/>
              <a:t>Request quantity</a:t>
            </a:r>
            <a:endParaRPr lang="ko-KR" altLang="en-US" sz="1600" dirty="0"/>
          </a:p>
        </p:txBody>
      </p:sp>
      <p:sp>
        <p:nvSpPr>
          <p:cNvPr id="15" name="TextBox 14">
            <a:extLst>
              <a:ext uri="{FF2B5EF4-FFF2-40B4-BE49-F238E27FC236}">
                <a16:creationId xmlns:a16="http://schemas.microsoft.com/office/drawing/2014/main" id="{71DBB3CB-1171-4A93-9ECC-B8EC8268709C}"/>
              </a:ext>
            </a:extLst>
          </p:cNvPr>
          <p:cNvSpPr txBox="1"/>
          <p:nvPr/>
        </p:nvSpPr>
        <p:spPr>
          <a:xfrm>
            <a:off x="919192" y="1761586"/>
            <a:ext cx="290464" cy="323165"/>
          </a:xfrm>
          <a:prstGeom prst="rect">
            <a:avLst/>
          </a:prstGeom>
          <a:noFill/>
        </p:spPr>
        <p:txBody>
          <a:bodyPr wrap="none" rtlCol="0">
            <a:spAutoFit/>
          </a:bodyPr>
          <a:lstStyle/>
          <a:p>
            <a:r>
              <a:rPr lang="en-US" altLang="ko-KR" sz="1500" dirty="0"/>
              <a:t>1</a:t>
            </a:r>
            <a:endParaRPr lang="ko-KR" altLang="en-US" sz="1500" dirty="0"/>
          </a:p>
        </p:txBody>
      </p:sp>
      <p:sp>
        <p:nvSpPr>
          <p:cNvPr id="16" name="TextBox 15">
            <a:extLst>
              <a:ext uri="{FF2B5EF4-FFF2-40B4-BE49-F238E27FC236}">
                <a16:creationId xmlns:a16="http://schemas.microsoft.com/office/drawing/2014/main" id="{62F14CF8-C5D9-4B85-ADFC-1429801D8B2D}"/>
              </a:ext>
            </a:extLst>
          </p:cNvPr>
          <p:cNvSpPr txBox="1"/>
          <p:nvPr/>
        </p:nvSpPr>
        <p:spPr>
          <a:xfrm>
            <a:off x="1459494" y="1761586"/>
            <a:ext cx="1249060" cy="323165"/>
          </a:xfrm>
          <a:prstGeom prst="rect">
            <a:avLst/>
          </a:prstGeom>
          <a:noFill/>
        </p:spPr>
        <p:txBody>
          <a:bodyPr wrap="none" rtlCol="0">
            <a:spAutoFit/>
          </a:bodyPr>
          <a:lstStyle/>
          <a:p>
            <a:r>
              <a:rPr lang="en-US" altLang="ko-KR" sz="1500" dirty="0"/>
              <a:t>2019. 04. 30</a:t>
            </a:r>
            <a:endParaRPr lang="ko-KR" altLang="en-US" sz="1500" dirty="0"/>
          </a:p>
        </p:txBody>
      </p:sp>
      <p:sp>
        <p:nvSpPr>
          <p:cNvPr id="17" name="TextBox 16">
            <a:extLst>
              <a:ext uri="{FF2B5EF4-FFF2-40B4-BE49-F238E27FC236}">
                <a16:creationId xmlns:a16="http://schemas.microsoft.com/office/drawing/2014/main" id="{C857A787-782F-4355-B944-DA7E3F47BBA0}"/>
              </a:ext>
            </a:extLst>
          </p:cNvPr>
          <p:cNvSpPr txBox="1"/>
          <p:nvPr/>
        </p:nvSpPr>
        <p:spPr>
          <a:xfrm>
            <a:off x="2713648" y="1761586"/>
            <a:ext cx="1273105" cy="323165"/>
          </a:xfrm>
          <a:prstGeom prst="rect">
            <a:avLst/>
          </a:prstGeom>
          <a:noFill/>
        </p:spPr>
        <p:txBody>
          <a:bodyPr wrap="none" rtlCol="0">
            <a:spAutoFit/>
          </a:bodyPr>
          <a:lstStyle/>
          <a:p>
            <a:r>
              <a:rPr lang="en-US" altLang="ko-KR" sz="1500" dirty="0"/>
              <a:t>ABC Logistic</a:t>
            </a:r>
            <a:endParaRPr lang="ko-KR" altLang="en-US" sz="1500" dirty="0"/>
          </a:p>
        </p:txBody>
      </p:sp>
      <p:sp>
        <p:nvSpPr>
          <p:cNvPr id="18" name="TextBox 17">
            <a:extLst>
              <a:ext uri="{FF2B5EF4-FFF2-40B4-BE49-F238E27FC236}">
                <a16:creationId xmlns:a16="http://schemas.microsoft.com/office/drawing/2014/main" id="{E516A88F-9334-46FC-B5FC-E4FEF8A80AF8}"/>
              </a:ext>
            </a:extLst>
          </p:cNvPr>
          <p:cNvSpPr txBox="1"/>
          <p:nvPr/>
        </p:nvSpPr>
        <p:spPr>
          <a:xfrm>
            <a:off x="3997028" y="1761586"/>
            <a:ext cx="1340175" cy="323165"/>
          </a:xfrm>
          <a:prstGeom prst="rect">
            <a:avLst/>
          </a:prstGeom>
          <a:noFill/>
        </p:spPr>
        <p:txBody>
          <a:bodyPr wrap="none" rtlCol="0">
            <a:spAutoFit/>
          </a:bodyPr>
          <a:lstStyle/>
          <a:p>
            <a:r>
              <a:rPr lang="en-US" altLang="ko-KR" sz="1500" dirty="0"/>
              <a:t>United States</a:t>
            </a:r>
            <a:endParaRPr lang="ko-KR" altLang="en-US" sz="1500" dirty="0"/>
          </a:p>
        </p:txBody>
      </p:sp>
      <p:sp>
        <p:nvSpPr>
          <p:cNvPr id="19" name="TextBox 18">
            <a:extLst>
              <a:ext uri="{FF2B5EF4-FFF2-40B4-BE49-F238E27FC236}">
                <a16:creationId xmlns:a16="http://schemas.microsoft.com/office/drawing/2014/main" id="{0D160061-4AF2-41E1-AF77-3E73886BED6F}"/>
              </a:ext>
            </a:extLst>
          </p:cNvPr>
          <p:cNvSpPr txBox="1"/>
          <p:nvPr/>
        </p:nvSpPr>
        <p:spPr>
          <a:xfrm>
            <a:off x="5842012" y="1761586"/>
            <a:ext cx="290464" cy="323165"/>
          </a:xfrm>
          <a:prstGeom prst="rect">
            <a:avLst/>
          </a:prstGeom>
          <a:noFill/>
        </p:spPr>
        <p:txBody>
          <a:bodyPr wrap="none" rtlCol="0">
            <a:spAutoFit/>
          </a:bodyPr>
          <a:lstStyle/>
          <a:p>
            <a:r>
              <a:rPr lang="en-US" altLang="ko-KR" sz="1500" dirty="0"/>
              <a:t>5</a:t>
            </a:r>
            <a:endParaRPr lang="ko-KR" altLang="en-US" sz="1500" dirty="0"/>
          </a:p>
        </p:txBody>
      </p:sp>
      <p:cxnSp>
        <p:nvCxnSpPr>
          <p:cNvPr id="28" name="직선 연결선 27">
            <a:extLst>
              <a:ext uri="{FF2B5EF4-FFF2-40B4-BE49-F238E27FC236}">
                <a16:creationId xmlns:a16="http://schemas.microsoft.com/office/drawing/2014/main" id="{2ABF7AF9-2FEB-4E2B-A570-6539E789DF5F}"/>
              </a:ext>
            </a:extLst>
          </p:cNvPr>
          <p:cNvCxnSpPr/>
          <p:nvPr/>
        </p:nvCxnSpPr>
        <p:spPr>
          <a:xfrm>
            <a:off x="6168745" y="2332662"/>
            <a:ext cx="0" cy="187907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3" name="직사각형 22">
            <a:extLst>
              <a:ext uri="{FF2B5EF4-FFF2-40B4-BE49-F238E27FC236}">
                <a16:creationId xmlns:a16="http://schemas.microsoft.com/office/drawing/2014/main" id="{5D4F6A56-D503-4102-A33B-EF2B3032B57E}"/>
              </a:ext>
            </a:extLst>
          </p:cNvPr>
          <p:cNvSpPr/>
          <p:nvPr/>
        </p:nvSpPr>
        <p:spPr>
          <a:xfrm>
            <a:off x="412199" y="1417526"/>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25">
            <a:extLst>
              <a:ext uri="{FF2B5EF4-FFF2-40B4-BE49-F238E27FC236}">
                <a16:creationId xmlns:a16="http://schemas.microsoft.com/office/drawing/2014/main" id="{D1B23D5A-8E62-4667-AF9D-1B47FF3CD534}"/>
              </a:ext>
            </a:extLst>
          </p:cNvPr>
          <p:cNvSpPr/>
          <p:nvPr/>
        </p:nvSpPr>
        <p:spPr>
          <a:xfrm>
            <a:off x="412412" y="1839069"/>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TextBox 19">
            <a:extLst>
              <a:ext uri="{FF2B5EF4-FFF2-40B4-BE49-F238E27FC236}">
                <a16:creationId xmlns:a16="http://schemas.microsoft.com/office/drawing/2014/main" id="{D0CADAE1-8EC7-4CC1-8A16-530F42BA0971}"/>
              </a:ext>
            </a:extLst>
          </p:cNvPr>
          <p:cNvSpPr txBox="1"/>
          <p:nvPr/>
        </p:nvSpPr>
        <p:spPr>
          <a:xfrm>
            <a:off x="6984021" y="1304114"/>
            <a:ext cx="1614481" cy="369332"/>
          </a:xfrm>
          <a:prstGeom prst="rect">
            <a:avLst/>
          </a:prstGeom>
          <a:noFill/>
        </p:spPr>
        <p:txBody>
          <a:bodyPr wrap="none" rtlCol="0">
            <a:spAutoFit/>
          </a:bodyPr>
          <a:lstStyle/>
          <a:p>
            <a:r>
              <a:rPr lang="en-US" altLang="ko-KR" dirty="0"/>
              <a:t>Total quantity</a:t>
            </a:r>
            <a:endParaRPr lang="ko-KR" altLang="en-US" dirty="0"/>
          </a:p>
        </p:txBody>
      </p:sp>
      <p:sp>
        <p:nvSpPr>
          <p:cNvPr id="21" name="TextBox 20">
            <a:extLst>
              <a:ext uri="{FF2B5EF4-FFF2-40B4-BE49-F238E27FC236}">
                <a16:creationId xmlns:a16="http://schemas.microsoft.com/office/drawing/2014/main" id="{68E8E47E-C16D-4B5F-BCF4-79971CF495AA}"/>
              </a:ext>
            </a:extLst>
          </p:cNvPr>
          <p:cNvSpPr txBox="1"/>
          <p:nvPr/>
        </p:nvSpPr>
        <p:spPr>
          <a:xfrm>
            <a:off x="7076591" y="1761586"/>
            <a:ext cx="502061" cy="323165"/>
          </a:xfrm>
          <a:prstGeom prst="rect">
            <a:avLst/>
          </a:prstGeom>
          <a:noFill/>
        </p:spPr>
        <p:txBody>
          <a:bodyPr wrap="none" rtlCol="0">
            <a:spAutoFit/>
          </a:bodyPr>
          <a:lstStyle/>
          <a:p>
            <a:r>
              <a:rPr lang="en-US" altLang="ko-KR" sz="1500" dirty="0"/>
              <a:t>130</a:t>
            </a:r>
            <a:endParaRPr lang="ko-KR" altLang="en-US" sz="1500" dirty="0"/>
          </a:p>
        </p:txBody>
      </p:sp>
      <p:cxnSp>
        <p:nvCxnSpPr>
          <p:cNvPr id="31" name="직선 화살표 연결선 30">
            <a:extLst>
              <a:ext uri="{FF2B5EF4-FFF2-40B4-BE49-F238E27FC236}">
                <a16:creationId xmlns:a16="http://schemas.microsoft.com/office/drawing/2014/main" id="{913D75E7-C80D-4EF0-BA92-4EC5E6D4A918}"/>
              </a:ext>
            </a:extLst>
          </p:cNvPr>
          <p:cNvCxnSpPr>
            <a:cxnSpLocks/>
            <a:stCxn id="32" idx="0"/>
          </p:cNvCxnSpPr>
          <p:nvPr/>
        </p:nvCxnSpPr>
        <p:spPr>
          <a:xfrm flipV="1">
            <a:off x="1771334" y="2193864"/>
            <a:ext cx="653084" cy="10245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3398D1B-3DD0-4463-BC41-31C4D0A4E18C}"/>
              </a:ext>
            </a:extLst>
          </p:cNvPr>
          <p:cNvSpPr txBox="1"/>
          <p:nvPr/>
        </p:nvSpPr>
        <p:spPr>
          <a:xfrm>
            <a:off x="883747" y="3218430"/>
            <a:ext cx="1775174" cy="1200329"/>
          </a:xfrm>
          <a:prstGeom prst="rect">
            <a:avLst/>
          </a:prstGeom>
          <a:noFill/>
          <a:ln>
            <a:solidFill>
              <a:schemeClr val="tx1"/>
            </a:solidFill>
          </a:ln>
        </p:spPr>
        <p:txBody>
          <a:bodyPr wrap="square" rtlCol="0">
            <a:spAutoFit/>
          </a:bodyPr>
          <a:lstStyle/>
          <a:p>
            <a:r>
              <a:rPr lang="ko-KR" altLang="en-US" dirty="0"/>
              <a:t>활성화</a:t>
            </a:r>
            <a:endParaRPr lang="en-US" altLang="ko-KR" dirty="0"/>
          </a:p>
          <a:p>
            <a:r>
              <a:rPr lang="ko-KR" altLang="en-US" dirty="0"/>
              <a:t>견적서 </a:t>
            </a:r>
            <a:r>
              <a:rPr lang="ko-KR" altLang="en-US" dirty="0" err="1"/>
              <a:t>확인창</a:t>
            </a:r>
            <a:r>
              <a:rPr lang="ko-KR" altLang="en-US" dirty="0"/>
              <a:t> 이동</a:t>
            </a:r>
            <a:endParaRPr lang="en-US" altLang="ko-KR" dirty="0"/>
          </a:p>
          <a:p>
            <a:r>
              <a:rPr lang="en-US" altLang="ko-KR" dirty="0"/>
              <a:t>P37</a:t>
            </a:r>
            <a:endParaRPr lang="ko-KR" altLang="en-US" dirty="0"/>
          </a:p>
        </p:txBody>
      </p:sp>
      <p:sp>
        <p:nvSpPr>
          <p:cNvPr id="33" name="직사각형 32">
            <a:extLst>
              <a:ext uri="{FF2B5EF4-FFF2-40B4-BE49-F238E27FC236}">
                <a16:creationId xmlns:a16="http://schemas.microsoft.com/office/drawing/2014/main" id="{B3A83C4D-3BF5-4C6E-B23B-EFBA60C421F0}"/>
              </a:ext>
            </a:extLst>
          </p:cNvPr>
          <p:cNvSpPr/>
          <p:nvPr/>
        </p:nvSpPr>
        <p:spPr>
          <a:xfrm>
            <a:off x="723273" y="1700002"/>
            <a:ext cx="11410416" cy="49386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 name="직선 화살표 연결선 2"/>
          <p:cNvCxnSpPr>
            <a:endCxn id="21" idx="0"/>
          </p:cNvCxnSpPr>
          <p:nvPr/>
        </p:nvCxnSpPr>
        <p:spPr>
          <a:xfrm flipH="1">
            <a:off x="7327622" y="964842"/>
            <a:ext cx="135859" cy="7967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B2EE002-1060-45C2-BF82-39FDA54134D8}"/>
              </a:ext>
            </a:extLst>
          </p:cNvPr>
          <p:cNvSpPr txBox="1"/>
          <p:nvPr/>
        </p:nvSpPr>
        <p:spPr>
          <a:xfrm>
            <a:off x="6462086" y="593035"/>
            <a:ext cx="2002789" cy="369332"/>
          </a:xfrm>
          <a:prstGeom prst="rect">
            <a:avLst/>
          </a:prstGeom>
          <a:solidFill>
            <a:schemeClr val="accent2">
              <a:lumMod val="20000"/>
              <a:lumOff val="80000"/>
            </a:schemeClr>
          </a:solidFill>
        </p:spPr>
        <p:txBody>
          <a:bodyPr wrap="square" rtlCol="0">
            <a:spAutoFit/>
          </a:bodyPr>
          <a:lstStyle/>
          <a:p>
            <a:r>
              <a:rPr lang="ko-KR" altLang="en-US" dirty="0"/>
              <a:t>예상수량의 총합</a:t>
            </a:r>
          </a:p>
        </p:txBody>
      </p:sp>
      <p:sp>
        <p:nvSpPr>
          <p:cNvPr id="24" name="TextBox 23">
            <a:extLst>
              <a:ext uri="{FF2B5EF4-FFF2-40B4-BE49-F238E27FC236}">
                <a16:creationId xmlns:a16="http://schemas.microsoft.com/office/drawing/2014/main" id="{4076C7EB-DD92-41F4-AC3D-E009D5485F9D}"/>
              </a:ext>
            </a:extLst>
          </p:cNvPr>
          <p:cNvSpPr txBox="1"/>
          <p:nvPr/>
        </p:nvSpPr>
        <p:spPr>
          <a:xfrm>
            <a:off x="836784" y="1321226"/>
            <a:ext cx="470000" cy="307777"/>
          </a:xfrm>
          <a:prstGeom prst="rect">
            <a:avLst/>
          </a:prstGeom>
          <a:noFill/>
        </p:spPr>
        <p:txBody>
          <a:bodyPr wrap="none" rtlCol="0">
            <a:spAutoFit/>
          </a:bodyPr>
          <a:lstStyle/>
          <a:p>
            <a:r>
              <a:rPr lang="en-US" altLang="ko-KR" sz="1400" dirty="0"/>
              <a:t>No.</a:t>
            </a:r>
            <a:endParaRPr lang="ko-KR" altLang="en-US" sz="1400" dirty="0"/>
          </a:p>
        </p:txBody>
      </p:sp>
    </p:spTree>
    <p:extLst>
      <p:ext uri="{BB962C8B-B14F-4D97-AF65-F5344CB8AC3E}">
        <p14:creationId xmlns:p14="http://schemas.microsoft.com/office/powerpoint/2010/main" val="23116044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E3898B-AEDA-477E-9E58-D594946524BD}"/>
              </a:ext>
            </a:extLst>
          </p:cNvPr>
          <p:cNvSpPr txBox="1"/>
          <p:nvPr/>
        </p:nvSpPr>
        <p:spPr>
          <a:xfrm>
            <a:off x="4883168" y="117876"/>
            <a:ext cx="2951001" cy="369332"/>
          </a:xfrm>
          <a:prstGeom prst="rect">
            <a:avLst/>
          </a:prstGeom>
          <a:noFill/>
        </p:spPr>
        <p:txBody>
          <a:bodyPr wrap="none" rtlCol="0">
            <a:spAutoFit/>
          </a:bodyPr>
          <a:lstStyle/>
          <a:p>
            <a:r>
              <a:rPr lang="en-US" altLang="ko-KR" dirty="0"/>
              <a:t>Quote request detail page</a:t>
            </a:r>
            <a:endParaRPr lang="ko-KR" altLang="en-US" dirty="0"/>
          </a:p>
        </p:txBody>
      </p:sp>
      <p:sp>
        <p:nvSpPr>
          <p:cNvPr id="2" name="직사각형 1">
            <a:extLst>
              <a:ext uri="{FF2B5EF4-FFF2-40B4-BE49-F238E27FC236}">
                <a16:creationId xmlns:a16="http://schemas.microsoft.com/office/drawing/2014/main" id="{9F0FDC49-9866-4E5A-AFA8-24BC51A73C83}"/>
              </a:ext>
            </a:extLst>
          </p:cNvPr>
          <p:cNvSpPr/>
          <p:nvPr/>
        </p:nvSpPr>
        <p:spPr>
          <a:xfrm>
            <a:off x="687897" y="679508"/>
            <a:ext cx="4832058" cy="5066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Quote request</a:t>
            </a:r>
          </a:p>
          <a:p>
            <a:pPr algn="ctr"/>
            <a:endParaRPr lang="en-US" altLang="ko-KR" dirty="0"/>
          </a:p>
          <a:p>
            <a:pPr algn="ctr"/>
            <a:endParaRPr lang="en-US" altLang="ko-KR" dirty="0"/>
          </a:p>
          <a:p>
            <a:pPr algn="ctr"/>
            <a:r>
              <a:rPr lang="ko-KR" altLang="en-US" dirty="0"/>
              <a:t>견적 요청 발송 내용 표시</a:t>
            </a:r>
            <a:endParaRPr lang="en-US" altLang="ko-KR" dirty="0"/>
          </a:p>
          <a:p>
            <a:pPr algn="ctr"/>
            <a:endParaRPr lang="en-US" altLang="ko-KR" dirty="0"/>
          </a:p>
          <a:p>
            <a:pPr algn="ctr"/>
            <a:endParaRPr lang="en-US" altLang="ko-KR" dirty="0"/>
          </a:p>
          <a:p>
            <a:pPr algn="ctr"/>
            <a:endParaRPr lang="en-US" altLang="ko-KR" dirty="0"/>
          </a:p>
          <a:p>
            <a:pPr algn="ctr"/>
            <a:endParaRPr lang="en-US" altLang="ko-KR" dirty="0"/>
          </a:p>
          <a:p>
            <a:pPr algn="ctr"/>
            <a:endParaRPr lang="en-US" altLang="ko-KR" dirty="0"/>
          </a:p>
          <a:p>
            <a:pPr algn="ctr"/>
            <a:endParaRPr lang="ko-KR" altLang="en-US" dirty="0"/>
          </a:p>
        </p:txBody>
      </p:sp>
      <p:cxnSp>
        <p:nvCxnSpPr>
          <p:cNvPr id="5" name="직선 연결선 4">
            <a:extLst>
              <a:ext uri="{FF2B5EF4-FFF2-40B4-BE49-F238E27FC236}">
                <a16:creationId xmlns:a16="http://schemas.microsoft.com/office/drawing/2014/main" id="{472B9D56-311B-4C32-8336-DA18A14EBF11}"/>
              </a:ext>
            </a:extLst>
          </p:cNvPr>
          <p:cNvCxnSpPr>
            <a:cxnSpLocks/>
          </p:cNvCxnSpPr>
          <p:nvPr/>
        </p:nvCxnSpPr>
        <p:spPr>
          <a:xfrm flipV="1">
            <a:off x="6096000" y="830511"/>
            <a:ext cx="11185" cy="3959604"/>
          </a:xfrm>
          <a:prstGeom prst="line">
            <a:avLst/>
          </a:prstGeom>
        </p:spPr>
        <p:style>
          <a:lnRef idx="1">
            <a:schemeClr val="accent1"/>
          </a:lnRef>
          <a:fillRef idx="0">
            <a:schemeClr val="accent1"/>
          </a:fillRef>
          <a:effectRef idx="0">
            <a:schemeClr val="accent1"/>
          </a:effectRef>
          <a:fontRef idx="minor">
            <a:schemeClr val="tx1"/>
          </a:fontRef>
        </p:style>
      </p:cxnSp>
      <p:sp>
        <p:nvSpPr>
          <p:cNvPr id="7" name="직사각형 6">
            <a:extLst>
              <a:ext uri="{FF2B5EF4-FFF2-40B4-BE49-F238E27FC236}">
                <a16:creationId xmlns:a16="http://schemas.microsoft.com/office/drawing/2014/main" id="{E791903B-B399-4903-8A11-954CBBAF794D}"/>
              </a:ext>
            </a:extLst>
          </p:cNvPr>
          <p:cNvSpPr/>
          <p:nvPr/>
        </p:nvSpPr>
        <p:spPr>
          <a:xfrm>
            <a:off x="6694416" y="679508"/>
            <a:ext cx="4832058" cy="5066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Quotation</a:t>
            </a:r>
          </a:p>
          <a:p>
            <a:pPr algn="ctr"/>
            <a:endParaRPr lang="en-US" altLang="ko-KR" dirty="0"/>
          </a:p>
          <a:p>
            <a:pPr algn="ctr"/>
            <a:endParaRPr lang="en-US" altLang="ko-KR" dirty="0"/>
          </a:p>
          <a:p>
            <a:pPr algn="ctr"/>
            <a:r>
              <a:rPr lang="ko-KR" altLang="en-US" dirty="0" err="1"/>
              <a:t>미도착</a:t>
            </a:r>
            <a:r>
              <a:rPr lang="ko-KR" altLang="en-US" dirty="0"/>
              <a:t> 시 메시지 표시</a:t>
            </a:r>
            <a:endParaRPr lang="en-US" altLang="ko-KR" dirty="0"/>
          </a:p>
          <a:p>
            <a:pPr algn="ctr"/>
            <a:endParaRPr lang="en-US" altLang="ko-KR" dirty="0"/>
          </a:p>
          <a:p>
            <a:pPr algn="ctr"/>
            <a:r>
              <a:rPr lang="en-US" altLang="ko-KR" dirty="0"/>
              <a:t>‘We have not received a quote yet.’</a:t>
            </a:r>
          </a:p>
          <a:p>
            <a:pPr algn="ctr"/>
            <a:endParaRPr lang="en-US" altLang="ko-KR" dirty="0"/>
          </a:p>
          <a:p>
            <a:pPr algn="ctr"/>
            <a:endParaRPr lang="en-US" altLang="ko-KR" dirty="0"/>
          </a:p>
          <a:p>
            <a:pPr algn="ctr"/>
            <a:endParaRPr lang="en-US" altLang="ko-KR" dirty="0"/>
          </a:p>
          <a:p>
            <a:pPr algn="ctr"/>
            <a:endParaRPr lang="en-US" altLang="ko-KR" dirty="0"/>
          </a:p>
          <a:p>
            <a:pPr algn="ctr"/>
            <a:endParaRPr lang="ko-KR" altLang="en-US" dirty="0"/>
          </a:p>
        </p:txBody>
      </p:sp>
      <p:sp>
        <p:nvSpPr>
          <p:cNvPr id="9" name="직사각형 8">
            <a:extLst>
              <a:ext uri="{FF2B5EF4-FFF2-40B4-BE49-F238E27FC236}">
                <a16:creationId xmlns:a16="http://schemas.microsoft.com/office/drawing/2014/main" id="{97626884-512B-4BA5-ACE7-5234CBE8CA8C}"/>
              </a:ext>
            </a:extLst>
          </p:cNvPr>
          <p:cNvSpPr/>
          <p:nvPr/>
        </p:nvSpPr>
        <p:spPr>
          <a:xfrm>
            <a:off x="4176512" y="6256640"/>
            <a:ext cx="1210958"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Accept</a:t>
            </a:r>
            <a:endParaRPr lang="ko-KR" altLang="en-US" dirty="0"/>
          </a:p>
        </p:txBody>
      </p:sp>
      <p:sp>
        <p:nvSpPr>
          <p:cNvPr id="10" name="직사각형 9">
            <a:extLst>
              <a:ext uri="{FF2B5EF4-FFF2-40B4-BE49-F238E27FC236}">
                <a16:creationId xmlns:a16="http://schemas.microsoft.com/office/drawing/2014/main" id="{F0ED648D-4AF0-43EF-AD2D-C0EDFB3F166A}"/>
              </a:ext>
            </a:extLst>
          </p:cNvPr>
          <p:cNvSpPr/>
          <p:nvPr/>
        </p:nvSpPr>
        <p:spPr>
          <a:xfrm>
            <a:off x="7062326" y="6256640"/>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Back</a:t>
            </a:r>
            <a:endParaRPr lang="ko-KR" altLang="en-US" dirty="0"/>
          </a:p>
        </p:txBody>
      </p:sp>
      <p:sp>
        <p:nvSpPr>
          <p:cNvPr id="11" name="직사각형 10">
            <a:extLst>
              <a:ext uri="{FF2B5EF4-FFF2-40B4-BE49-F238E27FC236}">
                <a16:creationId xmlns:a16="http://schemas.microsoft.com/office/drawing/2014/main" id="{ABDC6C54-A26A-4C6F-B86F-F22AE40BE94C}"/>
              </a:ext>
            </a:extLst>
          </p:cNvPr>
          <p:cNvSpPr/>
          <p:nvPr/>
        </p:nvSpPr>
        <p:spPr>
          <a:xfrm>
            <a:off x="5632961" y="6256640"/>
            <a:ext cx="1210958"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Reject</a:t>
            </a:r>
            <a:endParaRPr lang="ko-KR" altLang="en-US" dirty="0"/>
          </a:p>
        </p:txBody>
      </p:sp>
      <p:sp>
        <p:nvSpPr>
          <p:cNvPr id="12" name="직사각형 11">
            <a:extLst>
              <a:ext uri="{FF2B5EF4-FFF2-40B4-BE49-F238E27FC236}">
                <a16:creationId xmlns:a16="http://schemas.microsoft.com/office/drawing/2014/main" id="{F3694BE9-0920-4110-9B7A-6E10AF3DA1B6}"/>
              </a:ext>
            </a:extLst>
          </p:cNvPr>
          <p:cNvSpPr/>
          <p:nvPr/>
        </p:nvSpPr>
        <p:spPr>
          <a:xfrm>
            <a:off x="3942826" y="6178492"/>
            <a:ext cx="3108315" cy="5616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3" name="직선 화살표 연결선 12">
            <a:extLst>
              <a:ext uri="{FF2B5EF4-FFF2-40B4-BE49-F238E27FC236}">
                <a16:creationId xmlns:a16="http://schemas.microsoft.com/office/drawing/2014/main" id="{B6BB8598-99C8-4307-97B1-B0B3D783D670}"/>
              </a:ext>
            </a:extLst>
          </p:cNvPr>
          <p:cNvCxnSpPr>
            <a:cxnSpLocks/>
            <a:endCxn id="12" idx="1"/>
          </p:cNvCxnSpPr>
          <p:nvPr/>
        </p:nvCxnSpPr>
        <p:spPr>
          <a:xfrm>
            <a:off x="3215453" y="6256641"/>
            <a:ext cx="727373" cy="202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BC58A8D-559B-4D67-BBD7-906C923497F4}"/>
              </a:ext>
            </a:extLst>
          </p:cNvPr>
          <p:cNvSpPr txBox="1"/>
          <p:nvPr/>
        </p:nvSpPr>
        <p:spPr>
          <a:xfrm>
            <a:off x="1417739" y="5933474"/>
            <a:ext cx="1797714" cy="646331"/>
          </a:xfrm>
          <a:prstGeom prst="rect">
            <a:avLst/>
          </a:prstGeom>
          <a:noFill/>
          <a:ln>
            <a:solidFill>
              <a:schemeClr val="tx1"/>
            </a:solidFill>
          </a:ln>
        </p:spPr>
        <p:txBody>
          <a:bodyPr wrap="square" rtlCol="0">
            <a:spAutoFit/>
          </a:bodyPr>
          <a:lstStyle/>
          <a:p>
            <a:r>
              <a:rPr lang="ko-KR" altLang="en-US" dirty="0"/>
              <a:t>견적서 도착 시 생성</a:t>
            </a:r>
          </a:p>
        </p:txBody>
      </p:sp>
      <p:cxnSp>
        <p:nvCxnSpPr>
          <p:cNvPr id="16" name="직선 화살표 연결선 15">
            <a:extLst>
              <a:ext uri="{FF2B5EF4-FFF2-40B4-BE49-F238E27FC236}">
                <a16:creationId xmlns:a16="http://schemas.microsoft.com/office/drawing/2014/main" id="{6D5E7F31-4E9F-4DE0-B3C4-0FF8B5E63A2F}"/>
              </a:ext>
            </a:extLst>
          </p:cNvPr>
          <p:cNvCxnSpPr>
            <a:cxnSpLocks/>
            <a:stCxn id="17" idx="0"/>
          </p:cNvCxnSpPr>
          <p:nvPr/>
        </p:nvCxnSpPr>
        <p:spPr>
          <a:xfrm flipV="1">
            <a:off x="10497260" y="5741584"/>
            <a:ext cx="31622" cy="195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AF3056C-C9B4-4264-B22E-CEB660C58BD6}"/>
              </a:ext>
            </a:extLst>
          </p:cNvPr>
          <p:cNvSpPr txBox="1"/>
          <p:nvPr/>
        </p:nvSpPr>
        <p:spPr>
          <a:xfrm>
            <a:off x="9598403" y="5937330"/>
            <a:ext cx="1797714" cy="646331"/>
          </a:xfrm>
          <a:prstGeom prst="rect">
            <a:avLst/>
          </a:prstGeom>
          <a:noFill/>
          <a:ln>
            <a:solidFill>
              <a:schemeClr val="tx1"/>
            </a:solidFill>
          </a:ln>
        </p:spPr>
        <p:txBody>
          <a:bodyPr wrap="square" rtlCol="0">
            <a:spAutoFit/>
          </a:bodyPr>
          <a:lstStyle/>
          <a:p>
            <a:r>
              <a:rPr lang="ko-KR" altLang="en-US" dirty="0"/>
              <a:t>견적서 양식 </a:t>
            </a:r>
            <a:r>
              <a:rPr lang="en-US" altLang="ko-KR" dirty="0"/>
              <a:t>38P </a:t>
            </a:r>
            <a:r>
              <a:rPr lang="ko-KR" altLang="en-US" dirty="0"/>
              <a:t>참고</a:t>
            </a:r>
          </a:p>
        </p:txBody>
      </p:sp>
      <p:cxnSp>
        <p:nvCxnSpPr>
          <p:cNvPr id="6" name="직선 화살표 연결선 5"/>
          <p:cNvCxnSpPr/>
          <p:nvPr/>
        </p:nvCxnSpPr>
        <p:spPr>
          <a:xfrm flipV="1">
            <a:off x="4883168" y="5314786"/>
            <a:ext cx="2059535" cy="9144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8" name="타원 7"/>
          <p:cNvSpPr/>
          <p:nvPr/>
        </p:nvSpPr>
        <p:spPr>
          <a:xfrm>
            <a:off x="6942703" y="4633596"/>
            <a:ext cx="1708179" cy="104934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err="1">
                <a:solidFill>
                  <a:schemeClr val="tx1"/>
                </a:solidFill>
              </a:rPr>
              <a:t>견적관련된</a:t>
            </a:r>
            <a:endParaRPr lang="ko-KR" altLang="en-US" dirty="0">
              <a:solidFill>
                <a:schemeClr val="tx1"/>
              </a:solidFill>
            </a:endParaRPr>
          </a:p>
        </p:txBody>
      </p:sp>
    </p:spTree>
    <p:extLst>
      <p:ext uri="{BB962C8B-B14F-4D97-AF65-F5344CB8AC3E}">
        <p14:creationId xmlns:p14="http://schemas.microsoft.com/office/powerpoint/2010/main" val="1704550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EDD53A13-CD16-4532-95C1-C690FC444E01}"/>
              </a:ext>
            </a:extLst>
          </p:cNvPr>
          <p:cNvSpPr/>
          <p:nvPr/>
        </p:nvSpPr>
        <p:spPr>
          <a:xfrm>
            <a:off x="0" y="3717636"/>
            <a:ext cx="8118764" cy="2327564"/>
          </a:xfrm>
          <a:prstGeom prst="rect">
            <a:avLst/>
          </a:prstGeom>
          <a:noFill/>
          <a:ln>
            <a:noFill/>
          </a:ln>
          <a:effectLst>
            <a:outerShdw blurRad="50800" dist="50800" dir="54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rPr>
              <a:t>Global Fulfillment service open platform,</a:t>
            </a:r>
            <a:r>
              <a:rPr kumimoji="0" lang="en-US" altLang="ko-KR" sz="4000" b="1"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rPr>
              <a:t> BUSK Fulfillment!</a:t>
            </a:r>
          </a:p>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altLang="ko-KR" sz="4000" b="1"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rPr>
              <a:t>It is an open platform to facilitate the use of local fulfillment service for companies to step into overseas markets.</a:t>
            </a:r>
          </a:p>
        </p:txBody>
      </p:sp>
      <p:sp>
        <p:nvSpPr>
          <p:cNvPr id="3" name="직사각형 2">
            <a:extLst>
              <a:ext uri="{FF2B5EF4-FFF2-40B4-BE49-F238E27FC236}">
                <a16:creationId xmlns:a16="http://schemas.microsoft.com/office/drawing/2014/main" id="{F75C0747-633B-4CA6-91A0-168916C1BF0D}"/>
              </a:ext>
            </a:extLst>
          </p:cNvPr>
          <p:cNvSpPr/>
          <p:nvPr/>
        </p:nvSpPr>
        <p:spPr>
          <a:xfrm>
            <a:off x="0" y="2840854"/>
            <a:ext cx="736847" cy="372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rPr>
              <a:t>1-3</a:t>
            </a:r>
            <a:endParaRPr kumimoji="0" lang="ko-KR" altLang="en-US" sz="1800" b="0"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26767085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55B0FF-CDC2-42E3-8D98-5D4153AAD3A2}"/>
              </a:ext>
            </a:extLst>
          </p:cNvPr>
          <p:cNvSpPr txBox="1"/>
          <p:nvPr/>
        </p:nvSpPr>
        <p:spPr>
          <a:xfrm>
            <a:off x="5772834" y="117876"/>
            <a:ext cx="877163" cy="369332"/>
          </a:xfrm>
          <a:prstGeom prst="rect">
            <a:avLst/>
          </a:prstGeom>
          <a:noFill/>
        </p:spPr>
        <p:txBody>
          <a:bodyPr wrap="none" rtlCol="0">
            <a:spAutoFit/>
          </a:bodyPr>
          <a:lstStyle/>
          <a:p>
            <a:r>
              <a:rPr lang="ko-KR" altLang="en-US" dirty="0"/>
              <a:t>견적서</a:t>
            </a:r>
          </a:p>
        </p:txBody>
      </p:sp>
      <p:sp>
        <p:nvSpPr>
          <p:cNvPr id="3" name="직사각형 2">
            <a:extLst>
              <a:ext uri="{FF2B5EF4-FFF2-40B4-BE49-F238E27FC236}">
                <a16:creationId xmlns:a16="http://schemas.microsoft.com/office/drawing/2014/main" id="{33C61594-13AC-4D46-8235-6C688704F47D}"/>
              </a:ext>
            </a:extLst>
          </p:cNvPr>
          <p:cNvSpPr/>
          <p:nvPr/>
        </p:nvSpPr>
        <p:spPr>
          <a:xfrm>
            <a:off x="903214" y="683380"/>
            <a:ext cx="5192786" cy="51172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a:extLst>
              <a:ext uri="{FF2B5EF4-FFF2-40B4-BE49-F238E27FC236}">
                <a16:creationId xmlns:a16="http://schemas.microsoft.com/office/drawing/2014/main" id="{4DF46976-F150-488E-80E5-06DA9F24D2C4}"/>
              </a:ext>
            </a:extLst>
          </p:cNvPr>
          <p:cNvSpPr txBox="1"/>
          <p:nvPr/>
        </p:nvSpPr>
        <p:spPr>
          <a:xfrm>
            <a:off x="1026253" y="1317635"/>
            <a:ext cx="3075484" cy="369332"/>
          </a:xfrm>
          <a:prstGeom prst="rect">
            <a:avLst/>
          </a:prstGeom>
          <a:noFill/>
        </p:spPr>
        <p:txBody>
          <a:bodyPr wrap="square" rtlCol="0">
            <a:spAutoFit/>
          </a:bodyPr>
          <a:lstStyle/>
          <a:p>
            <a:r>
              <a:rPr lang="en-US" altLang="ko-KR" dirty="0"/>
              <a:t>Customer information</a:t>
            </a:r>
            <a:endParaRPr lang="ko-KR" altLang="en-US" dirty="0"/>
          </a:p>
        </p:txBody>
      </p:sp>
      <p:sp>
        <p:nvSpPr>
          <p:cNvPr id="7" name="직사각형 6">
            <a:extLst>
              <a:ext uri="{FF2B5EF4-FFF2-40B4-BE49-F238E27FC236}">
                <a16:creationId xmlns:a16="http://schemas.microsoft.com/office/drawing/2014/main" id="{992E42B7-5C63-4E33-90F3-68B601566DEA}"/>
              </a:ext>
            </a:extLst>
          </p:cNvPr>
          <p:cNvSpPr/>
          <p:nvPr/>
        </p:nvSpPr>
        <p:spPr>
          <a:xfrm>
            <a:off x="1020660" y="1627811"/>
            <a:ext cx="4966283" cy="7753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Basic Information</a:t>
            </a:r>
          </a:p>
          <a:p>
            <a:pPr algn="ctr"/>
            <a:r>
              <a:rPr lang="en-US" altLang="ko-KR" dirty="0"/>
              <a:t>Company name, address, contact, person in charge</a:t>
            </a:r>
            <a:endParaRPr lang="ko-KR" altLang="en-US" dirty="0"/>
          </a:p>
        </p:txBody>
      </p:sp>
      <p:sp>
        <p:nvSpPr>
          <p:cNvPr id="8" name="TextBox 7">
            <a:extLst>
              <a:ext uri="{FF2B5EF4-FFF2-40B4-BE49-F238E27FC236}">
                <a16:creationId xmlns:a16="http://schemas.microsoft.com/office/drawing/2014/main" id="{394DE91B-58C1-41CB-B81D-0A182994D19D}"/>
              </a:ext>
            </a:extLst>
          </p:cNvPr>
          <p:cNvSpPr txBox="1"/>
          <p:nvPr/>
        </p:nvSpPr>
        <p:spPr>
          <a:xfrm>
            <a:off x="1028876" y="2483488"/>
            <a:ext cx="3401380" cy="369332"/>
          </a:xfrm>
          <a:prstGeom prst="rect">
            <a:avLst/>
          </a:prstGeom>
          <a:noFill/>
        </p:spPr>
        <p:txBody>
          <a:bodyPr wrap="none" rtlCol="0">
            <a:spAutoFit/>
          </a:bodyPr>
          <a:lstStyle/>
          <a:p>
            <a:r>
              <a:rPr lang="en-US" altLang="ko-KR" dirty="0"/>
              <a:t>Logistics company information</a:t>
            </a:r>
            <a:endParaRPr lang="ko-KR" altLang="en-US" dirty="0"/>
          </a:p>
        </p:txBody>
      </p:sp>
      <p:sp>
        <p:nvSpPr>
          <p:cNvPr id="12" name="TextBox 11">
            <a:extLst>
              <a:ext uri="{FF2B5EF4-FFF2-40B4-BE49-F238E27FC236}">
                <a16:creationId xmlns:a16="http://schemas.microsoft.com/office/drawing/2014/main" id="{85990A52-970F-47F0-A67E-58F9B599EED9}"/>
              </a:ext>
            </a:extLst>
          </p:cNvPr>
          <p:cNvSpPr txBox="1"/>
          <p:nvPr/>
        </p:nvSpPr>
        <p:spPr>
          <a:xfrm>
            <a:off x="981250" y="762183"/>
            <a:ext cx="3573710" cy="369332"/>
          </a:xfrm>
          <a:prstGeom prst="rect">
            <a:avLst/>
          </a:prstGeom>
          <a:noFill/>
        </p:spPr>
        <p:txBody>
          <a:bodyPr wrap="square" rtlCol="0">
            <a:spAutoFit/>
          </a:bodyPr>
          <a:lstStyle/>
          <a:p>
            <a:r>
              <a:rPr lang="en-US" altLang="ko-KR" dirty="0"/>
              <a:t>Quotation</a:t>
            </a:r>
            <a:r>
              <a:rPr lang="ko-KR" altLang="en-US" dirty="0"/>
              <a:t> </a:t>
            </a:r>
            <a:r>
              <a:rPr lang="en-US" altLang="ko-KR" dirty="0"/>
              <a:t>No.</a:t>
            </a:r>
            <a:r>
              <a:rPr lang="ko-KR" altLang="en-US" dirty="0"/>
              <a:t> </a:t>
            </a:r>
            <a:r>
              <a:rPr lang="en-US" altLang="ko-KR" dirty="0"/>
              <a:t>: </a:t>
            </a:r>
            <a:endParaRPr lang="ko-KR" altLang="en-US" dirty="0"/>
          </a:p>
        </p:txBody>
      </p:sp>
      <p:sp>
        <p:nvSpPr>
          <p:cNvPr id="13" name="직사각형 12">
            <a:extLst>
              <a:ext uri="{FF2B5EF4-FFF2-40B4-BE49-F238E27FC236}">
                <a16:creationId xmlns:a16="http://schemas.microsoft.com/office/drawing/2014/main" id="{49F8923F-6DD4-4F68-828A-5AFC69E9CEC4}"/>
              </a:ext>
            </a:extLst>
          </p:cNvPr>
          <p:cNvSpPr/>
          <p:nvPr/>
        </p:nvSpPr>
        <p:spPr>
          <a:xfrm>
            <a:off x="2603987" y="786917"/>
            <a:ext cx="1816059" cy="299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t>직접 입력</a:t>
            </a:r>
          </a:p>
        </p:txBody>
      </p:sp>
      <p:sp>
        <p:nvSpPr>
          <p:cNvPr id="14" name="직사각형 13">
            <a:extLst>
              <a:ext uri="{FF2B5EF4-FFF2-40B4-BE49-F238E27FC236}">
                <a16:creationId xmlns:a16="http://schemas.microsoft.com/office/drawing/2014/main" id="{BB48ED24-CBCC-4A06-945C-8DDF4F5214F9}"/>
              </a:ext>
            </a:extLst>
          </p:cNvPr>
          <p:cNvSpPr/>
          <p:nvPr/>
        </p:nvSpPr>
        <p:spPr>
          <a:xfrm>
            <a:off x="6483197" y="667291"/>
            <a:ext cx="5192786" cy="53601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a:extLst>
              <a:ext uri="{FF2B5EF4-FFF2-40B4-BE49-F238E27FC236}">
                <a16:creationId xmlns:a16="http://schemas.microsoft.com/office/drawing/2014/main" id="{CDFC74F9-5C37-4229-91C9-D3DB29F1FBFC}"/>
              </a:ext>
            </a:extLst>
          </p:cNvPr>
          <p:cNvSpPr/>
          <p:nvPr/>
        </p:nvSpPr>
        <p:spPr>
          <a:xfrm>
            <a:off x="1016465" y="3753198"/>
            <a:ext cx="4966283" cy="1291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Product 1.</a:t>
            </a:r>
            <a:br>
              <a:rPr lang="en-US" altLang="ko-KR" dirty="0"/>
            </a:br>
            <a:r>
              <a:rPr lang="en-US" altLang="ko-KR" dirty="0"/>
              <a:t>[</a:t>
            </a:r>
            <a:r>
              <a:rPr lang="ko-KR" altLang="en-US" dirty="0"/>
              <a:t>제품정보</a:t>
            </a:r>
            <a:r>
              <a:rPr lang="en-US" altLang="ko-KR" dirty="0"/>
              <a:t>]</a:t>
            </a:r>
            <a:endParaRPr lang="ko-KR" altLang="en-US" dirty="0"/>
          </a:p>
        </p:txBody>
      </p:sp>
      <p:sp>
        <p:nvSpPr>
          <p:cNvPr id="18" name="TextBox 17">
            <a:extLst>
              <a:ext uri="{FF2B5EF4-FFF2-40B4-BE49-F238E27FC236}">
                <a16:creationId xmlns:a16="http://schemas.microsoft.com/office/drawing/2014/main" id="{2F196111-8DB7-4567-8E7F-D44FBE618FB0}"/>
              </a:ext>
            </a:extLst>
          </p:cNvPr>
          <p:cNvSpPr txBox="1"/>
          <p:nvPr/>
        </p:nvSpPr>
        <p:spPr>
          <a:xfrm>
            <a:off x="860519" y="5163582"/>
            <a:ext cx="1402948" cy="246221"/>
          </a:xfrm>
          <a:prstGeom prst="rect">
            <a:avLst/>
          </a:prstGeom>
          <a:noFill/>
        </p:spPr>
        <p:txBody>
          <a:bodyPr wrap="none" rtlCol="0">
            <a:spAutoFit/>
          </a:bodyPr>
          <a:lstStyle/>
          <a:p>
            <a:r>
              <a:rPr lang="en-US" altLang="ko-KR" sz="1000" dirty="0"/>
              <a:t>Warehousing Service</a:t>
            </a:r>
            <a:endParaRPr lang="ko-KR" altLang="en-US" sz="1000" dirty="0"/>
          </a:p>
        </p:txBody>
      </p:sp>
      <p:sp>
        <p:nvSpPr>
          <p:cNvPr id="19" name="직사각형 18">
            <a:extLst>
              <a:ext uri="{FF2B5EF4-FFF2-40B4-BE49-F238E27FC236}">
                <a16:creationId xmlns:a16="http://schemas.microsoft.com/office/drawing/2014/main" id="{B168F906-68A3-4221-BAFC-625CD8DB005D}"/>
              </a:ext>
            </a:extLst>
          </p:cNvPr>
          <p:cNvSpPr/>
          <p:nvPr/>
        </p:nvSpPr>
        <p:spPr>
          <a:xfrm>
            <a:off x="6608859" y="2902976"/>
            <a:ext cx="4966283" cy="1291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Product</a:t>
            </a:r>
            <a:r>
              <a:rPr lang="ko-KR" altLang="en-US" dirty="0"/>
              <a:t> </a:t>
            </a:r>
            <a:r>
              <a:rPr lang="en-US" altLang="ko-KR" dirty="0"/>
              <a:t>2.</a:t>
            </a:r>
            <a:endParaRPr lang="ko-KR" altLang="en-US" dirty="0"/>
          </a:p>
        </p:txBody>
      </p:sp>
      <p:cxnSp>
        <p:nvCxnSpPr>
          <p:cNvPr id="21" name="직선 연결선 20">
            <a:extLst>
              <a:ext uri="{FF2B5EF4-FFF2-40B4-BE49-F238E27FC236}">
                <a16:creationId xmlns:a16="http://schemas.microsoft.com/office/drawing/2014/main" id="{FCA04419-7956-4FD1-BF1E-2D23A5F21FCB}"/>
              </a:ext>
            </a:extLst>
          </p:cNvPr>
          <p:cNvCxnSpPr>
            <a:cxnSpLocks/>
          </p:cNvCxnSpPr>
          <p:nvPr/>
        </p:nvCxnSpPr>
        <p:spPr>
          <a:xfrm>
            <a:off x="8876321" y="2210217"/>
            <a:ext cx="0" cy="587694"/>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4" name="직사각형 23">
            <a:extLst>
              <a:ext uri="{FF2B5EF4-FFF2-40B4-BE49-F238E27FC236}">
                <a16:creationId xmlns:a16="http://schemas.microsoft.com/office/drawing/2014/main" id="{035CCAD0-8F27-4472-8179-A9B48772E8A6}"/>
              </a:ext>
            </a:extLst>
          </p:cNvPr>
          <p:cNvSpPr/>
          <p:nvPr/>
        </p:nvSpPr>
        <p:spPr>
          <a:xfrm>
            <a:off x="1028876" y="2875663"/>
            <a:ext cx="4966283" cy="7753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t>Basic Information</a:t>
            </a:r>
          </a:p>
          <a:p>
            <a:pPr algn="ctr"/>
            <a:r>
              <a:rPr lang="en-US" altLang="ko-KR" sz="1600" dirty="0"/>
              <a:t>Company name, address, contact, person in charge</a:t>
            </a:r>
            <a:endParaRPr lang="ko-KR" altLang="en-US" sz="1600" dirty="0"/>
          </a:p>
          <a:p>
            <a:pPr algn="ctr"/>
            <a:endParaRPr lang="ko-KR" altLang="en-US" sz="1600" dirty="0"/>
          </a:p>
        </p:txBody>
      </p:sp>
      <p:sp>
        <p:nvSpPr>
          <p:cNvPr id="25" name="TextBox 24">
            <a:extLst>
              <a:ext uri="{FF2B5EF4-FFF2-40B4-BE49-F238E27FC236}">
                <a16:creationId xmlns:a16="http://schemas.microsoft.com/office/drawing/2014/main" id="{F6048A43-218E-4F6A-9399-6377C699E8EB}"/>
              </a:ext>
            </a:extLst>
          </p:cNvPr>
          <p:cNvSpPr txBox="1"/>
          <p:nvPr/>
        </p:nvSpPr>
        <p:spPr>
          <a:xfrm>
            <a:off x="2268417" y="5145884"/>
            <a:ext cx="905441" cy="276999"/>
          </a:xfrm>
          <a:prstGeom prst="rect">
            <a:avLst/>
          </a:prstGeom>
          <a:noFill/>
        </p:spPr>
        <p:txBody>
          <a:bodyPr wrap="none" rtlCol="0">
            <a:spAutoFit/>
          </a:bodyPr>
          <a:lstStyle/>
          <a:p>
            <a:r>
              <a:rPr lang="en-US" altLang="ko-KR" sz="1200" dirty="0"/>
              <a:t>Unloading</a:t>
            </a:r>
            <a:endParaRPr lang="ko-KR" altLang="en-US" sz="1200" dirty="0"/>
          </a:p>
        </p:txBody>
      </p:sp>
      <p:sp>
        <p:nvSpPr>
          <p:cNvPr id="26" name="TextBox 25">
            <a:extLst>
              <a:ext uri="{FF2B5EF4-FFF2-40B4-BE49-F238E27FC236}">
                <a16:creationId xmlns:a16="http://schemas.microsoft.com/office/drawing/2014/main" id="{CA729B4D-55D8-41DB-9A4C-C105CB09F680}"/>
              </a:ext>
            </a:extLst>
          </p:cNvPr>
          <p:cNvSpPr txBox="1"/>
          <p:nvPr/>
        </p:nvSpPr>
        <p:spPr>
          <a:xfrm>
            <a:off x="3607299" y="5102775"/>
            <a:ext cx="1446550" cy="276999"/>
          </a:xfrm>
          <a:prstGeom prst="rect">
            <a:avLst/>
          </a:prstGeom>
          <a:noFill/>
        </p:spPr>
        <p:txBody>
          <a:bodyPr wrap="none" rtlCol="0">
            <a:spAutoFit/>
          </a:bodyPr>
          <a:lstStyle/>
          <a:p>
            <a:r>
              <a:rPr lang="en-US" altLang="ko-KR" sz="1200" dirty="0"/>
              <a:t>U$ 12.00 / Carton</a:t>
            </a:r>
            <a:endParaRPr lang="ko-KR" altLang="en-US" sz="1200" dirty="0"/>
          </a:p>
        </p:txBody>
      </p:sp>
      <p:sp>
        <p:nvSpPr>
          <p:cNvPr id="27" name="TextBox 26">
            <a:extLst>
              <a:ext uri="{FF2B5EF4-FFF2-40B4-BE49-F238E27FC236}">
                <a16:creationId xmlns:a16="http://schemas.microsoft.com/office/drawing/2014/main" id="{0DDB635F-57B9-48C1-9B2B-B77CD33575A9}"/>
              </a:ext>
            </a:extLst>
          </p:cNvPr>
          <p:cNvSpPr txBox="1"/>
          <p:nvPr/>
        </p:nvSpPr>
        <p:spPr>
          <a:xfrm>
            <a:off x="2268416" y="5422883"/>
            <a:ext cx="1367682" cy="276999"/>
          </a:xfrm>
          <a:prstGeom prst="rect">
            <a:avLst/>
          </a:prstGeom>
          <a:noFill/>
        </p:spPr>
        <p:txBody>
          <a:bodyPr wrap="none" rtlCol="0">
            <a:spAutoFit/>
          </a:bodyPr>
          <a:lstStyle/>
          <a:p>
            <a:r>
              <a:rPr lang="en-US" altLang="ko-KR" sz="1200" dirty="0"/>
              <a:t>Visual inspection</a:t>
            </a:r>
            <a:endParaRPr lang="ko-KR" altLang="en-US" sz="1200" dirty="0"/>
          </a:p>
        </p:txBody>
      </p:sp>
      <p:sp>
        <p:nvSpPr>
          <p:cNvPr id="28" name="TextBox 27">
            <a:extLst>
              <a:ext uri="{FF2B5EF4-FFF2-40B4-BE49-F238E27FC236}">
                <a16:creationId xmlns:a16="http://schemas.microsoft.com/office/drawing/2014/main" id="{3993FAB2-AE5F-4932-9DBC-FAEC08B15B12}"/>
              </a:ext>
            </a:extLst>
          </p:cNvPr>
          <p:cNvSpPr txBox="1"/>
          <p:nvPr/>
        </p:nvSpPr>
        <p:spPr>
          <a:xfrm>
            <a:off x="3607299" y="5396588"/>
            <a:ext cx="1178528" cy="276999"/>
          </a:xfrm>
          <a:prstGeom prst="rect">
            <a:avLst/>
          </a:prstGeom>
          <a:noFill/>
        </p:spPr>
        <p:txBody>
          <a:bodyPr wrap="none" rtlCol="0">
            <a:spAutoFit/>
          </a:bodyPr>
          <a:lstStyle/>
          <a:p>
            <a:r>
              <a:rPr lang="en-US" altLang="ko-KR" sz="1200" dirty="0"/>
              <a:t>U$ 0.30 / Unit</a:t>
            </a:r>
            <a:endParaRPr lang="ko-KR" altLang="en-US" sz="1200" dirty="0"/>
          </a:p>
        </p:txBody>
      </p:sp>
      <p:sp>
        <p:nvSpPr>
          <p:cNvPr id="29" name="TextBox 28">
            <a:extLst>
              <a:ext uri="{FF2B5EF4-FFF2-40B4-BE49-F238E27FC236}">
                <a16:creationId xmlns:a16="http://schemas.microsoft.com/office/drawing/2014/main" id="{B91B50E6-9CE2-4404-81FE-C444D7A77EAE}"/>
              </a:ext>
            </a:extLst>
          </p:cNvPr>
          <p:cNvSpPr txBox="1"/>
          <p:nvPr/>
        </p:nvSpPr>
        <p:spPr>
          <a:xfrm>
            <a:off x="6581357" y="765038"/>
            <a:ext cx="982770" cy="276999"/>
          </a:xfrm>
          <a:prstGeom prst="rect">
            <a:avLst/>
          </a:prstGeom>
          <a:noFill/>
        </p:spPr>
        <p:txBody>
          <a:bodyPr wrap="none" rtlCol="0">
            <a:spAutoFit/>
          </a:bodyPr>
          <a:lstStyle/>
          <a:p>
            <a:r>
              <a:rPr lang="en-US" altLang="ko-KR" sz="1200" dirty="0"/>
              <a:t>Storage fee</a:t>
            </a:r>
            <a:endParaRPr lang="ko-KR" altLang="en-US" sz="1200" dirty="0"/>
          </a:p>
        </p:txBody>
      </p:sp>
      <p:sp>
        <p:nvSpPr>
          <p:cNvPr id="30" name="TextBox 29">
            <a:extLst>
              <a:ext uri="{FF2B5EF4-FFF2-40B4-BE49-F238E27FC236}">
                <a16:creationId xmlns:a16="http://schemas.microsoft.com/office/drawing/2014/main" id="{5BD71DA5-8488-4203-84FF-78DE576A78F5}"/>
              </a:ext>
            </a:extLst>
          </p:cNvPr>
          <p:cNvSpPr txBox="1"/>
          <p:nvPr/>
        </p:nvSpPr>
        <p:spPr>
          <a:xfrm>
            <a:off x="7516186" y="763637"/>
            <a:ext cx="1002197" cy="246221"/>
          </a:xfrm>
          <a:prstGeom prst="rect">
            <a:avLst/>
          </a:prstGeom>
          <a:noFill/>
        </p:spPr>
        <p:txBody>
          <a:bodyPr wrap="none" rtlCol="0">
            <a:spAutoFit/>
          </a:bodyPr>
          <a:lstStyle/>
          <a:p>
            <a:r>
              <a:rPr lang="en-US" altLang="ko-KR" sz="1000" dirty="0"/>
              <a:t>General cargo</a:t>
            </a:r>
            <a:endParaRPr lang="ko-KR" altLang="en-US" sz="1000" dirty="0"/>
          </a:p>
        </p:txBody>
      </p:sp>
      <p:sp>
        <p:nvSpPr>
          <p:cNvPr id="31" name="TextBox 30">
            <a:extLst>
              <a:ext uri="{FF2B5EF4-FFF2-40B4-BE49-F238E27FC236}">
                <a16:creationId xmlns:a16="http://schemas.microsoft.com/office/drawing/2014/main" id="{DDF425CE-5B20-4644-8B52-0E3B2CEEB6E4}"/>
              </a:ext>
            </a:extLst>
          </p:cNvPr>
          <p:cNvSpPr txBox="1"/>
          <p:nvPr/>
        </p:nvSpPr>
        <p:spPr>
          <a:xfrm>
            <a:off x="8455371" y="763637"/>
            <a:ext cx="1779974" cy="276999"/>
          </a:xfrm>
          <a:prstGeom prst="rect">
            <a:avLst/>
          </a:prstGeom>
          <a:noFill/>
        </p:spPr>
        <p:txBody>
          <a:bodyPr wrap="none" rtlCol="0">
            <a:spAutoFit/>
          </a:bodyPr>
          <a:lstStyle/>
          <a:p>
            <a:r>
              <a:rPr lang="en-US" altLang="ko-KR" sz="1200" dirty="0"/>
              <a:t>U$ 1.20 / Carton / day</a:t>
            </a:r>
            <a:endParaRPr lang="ko-KR" altLang="en-US" sz="1200" dirty="0"/>
          </a:p>
        </p:txBody>
      </p:sp>
      <p:sp>
        <p:nvSpPr>
          <p:cNvPr id="39" name="TextBox 38">
            <a:extLst>
              <a:ext uri="{FF2B5EF4-FFF2-40B4-BE49-F238E27FC236}">
                <a16:creationId xmlns:a16="http://schemas.microsoft.com/office/drawing/2014/main" id="{E0760542-19C6-4FC6-9DA0-B70B24292505}"/>
              </a:ext>
            </a:extLst>
          </p:cNvPr>
          <p:cNvSpPr txBox="1"/>
          <p:nvPr/>
        </p:nvSpPr>
        <p:spPr>
          <a:xfrm>
            <a:off x="6581357" y="1042037"/>
            <a:ext cx="1250718" cy="246221"/>
          </a:xfrm>
          <a:prstGeom prst="rect">
            <a:avLst/>
          </a:prstGeom>
          <a:noFill/>
        </p:spPr>
        <p:txBody>
          <a:bodyPr wrap="square" rtlCol="0">
            <a:spAutoFit/>
          </a:bodyPr>
          <a:lstStyle/>
          <a:p>
            <a:r>
              <a:rPr lang="en-US" altLang="ko-KR" sz="1000" dirty="0"/>
              <a:t>Repackage</a:t>
            </a:r>
            <a:endParaRPr lang="ko-KR" altLang="en-US" sz="1000" dirty="0"/>
          </a:p>
        </p:txBody>
      </p:sp>
      <p:sp>
        <p:nvSpPr>
          <p:cNvPr id="40" name="TextBox 39">
            <a:extLst>
              <a:ext uri="{FF2B5EF4-FFF2-40B4-BE49-F238E27FC236}">
                <a16:creationId xmlns:a16="http://schemas.microsoft.com/office/drawing/2014/main" id="{CD755EE3-76E4-4A24-B225-0D7DA4DCB12F}"/>
              </a:ext>
            </a:extLst>
          </p:cNvPr>
          <p:cNvSpPr txBox="1"/>
          <p:nvPr/>
        </p:nvSpPr>
        <p:spPr>
          <a:xfrm>
            <a:off x="7516186" y="1040636"/>
            <a:ext cx="1039067" cy="246221"/>
          </a:xfrm>
          <a:prstGeom prst="rect">
            <a:avLst/>
          </a:prstGeom>
          <a:noFill/>
        </p:spPr>
        <p:txBody>
          <a:bodyPr wrap="none" rtlCol="0">
            <a:spAutoFit/>
          </a:bodyPr>
          <a:lstStyle/>
          <a:p>
            <a:r>
              <a:rPr lang="en-US" altLang="ko-KR" sz="1000" dirty="0"/>
              <a:t>box packaging</a:t>
            </a:r>
            <a:endParaRPr lang="ko-KR" altLang="en-US" sz="1000" dirty="0"/>
          </a:p>
        </p:txBody>
      </p:sp>
      <p:sp>
        <p:nvSpPr>
          <p:cNvPr id="41" name="TextBox 40">
            <a:extLst>
              <a:ext uri="{FF2B5EF4-FFF2-40B4-BE49-F238E27FC236}">
                <a16:creationId xmlns:a16="http://schemas.microsoft.com/office/drawing/2014/main" id="{6367DBDB-1716-4B1E-AAE8-B8D6E7DB8EA3}"/>
              </a:ext>
            </a:extLst>
          </p:cNvPr>
          <p:cNvSpPr txBox="1"/>
          <p:nvPr/>
        </p:nvSpPr>
        <p:spPr>
          <a:xfrm>
            <a:off x="9906668" y="1040636"/>
            <a:ext cx="1146019" cy="276999"/>
          </a:xfrm>
          <a:prstGeom prst="rect">
            <a:avLst/>
          </a:prstGeom>
          <a:noFill/>
        </p:spPr>
        <p:txBody>
          <a:bodyPr wrap="none" rtlCol="0">
            <a:spAutoFit/>
          </a:bodyPr>
          <a:lstStyle/>
          <a:p>
            <a:r>
              <a:rPr lang="en-US" altLang="ko-KR" sz="1200" dirty="0"/>
              <a:t>U$ 0.90 / box</a:t>
            </a:r>
            <a:endParaRPr lang="ko-KR" altLang="en-US" sz="1200" dirty="0"/>
          </a:p>
        </p:txBody>
      </p:sp>
      <p:sp>
        <p:nvSpPr>
          <p:cNvPr id="42" name="TextBox 41">
            <a:extLst>
              <a:ext uri="{FF2B5EF4-FFF2-40B4-BE49-F238E27FC236}">
                <a16:creationId xmlns:a16="http://schemas.microsoft.com/office/drawing/2014/main" id="{4FF22DCD-9A99-4863-A368-3DF5AD4D3934}"/>
              </a:ext>
            </a:extLst>
          </p:cNvPr>
          <p:cNvSpPr txBox="1"/>
          <p:nvPr/>
        </p:nvSpPr>
        <p:spPr>
          <a:xfrm>
            <a:off x="8463134" y="1040636"/>
            <a:ext cx="1266693" cy="276999"/>
          </a:xfrm>
          <a:prstGeom prst="rect">
            <a:avLst/>
          </a:prstGeom>
          <a:noFill/>
        </p:spPr>
        <p:txBody>
          <a:bodyPr wrap="none" rtlCol="0">
            <a:spAutoFit/>
          </a:bodyPr>
          <a:lstStyle/>
          <a:p>
            <a:r>
              <a:rPr lang="en-US" altLang="ko-KR" sz="1200" dirty="0"/>
              <a:t>12 x 7.5 x 8 cm</a:t>
            </a:r>
            <a:endParaRPr lang="ko-KR" altLang="en-US" sz="1200" dirty="0"/>
          </a:p>
        </p:txBody>
      </p:sp>
      <p:sp>
        <p:nvSpPr>
          <p:cNvPr id="44" name="TextBox 43">
            <a:extLst>
              <a:ext uri="{FF2B5EF4-FFF2-40B4-BE49-F238E27FC236}">
                <a16:creationId xmlns:a16="http://schemas.microsoft.com/office/drawing/2014/main" id="{8BF9340E-4958-4552-9B6A-F92C5FD01BA0}"/>
              </a:ext>
            </a:extLst>
          </p:cNvPr>
          <p:cNvSpPr txBox="1"/>
          <p:nvPr/>
        </p:nvSpPr>
        <p:spPr>
          <a:xfrm>
            <a:off x="6581357" y="1330137"/>
            <a:ext cx="746615" cy="276999"/>
          </a:xfrm>
          <a:prstGeom prst="rect">
            <a:avLst/>
          </a:prstGeom>
          <a:noFill/>
        </p:spPr>
        <p:txBody>
          <a:bodyPr wrap="none" rtlCol="0">
            <a:spAutoFit/>
          </a:bodyPr>
          <a:lstStyle/>
          <a:p>
            <a:r>
              <a:rPr lang="en-US" altLang="ko-KR" sz="1200" dirty="0"/>
              <a:t>Delivery</a:t>
            </a:r>
            <a:endParaRPr lang="ko-KR" altLang="en-US" sz="1200" dirty="0"/>
          </a:p>
        </p:txBody>
      </p:sp>
      <p:sp>
        <p:nvSpPr>
          <p:cNvPr id="45" name="TextBox 44">
            <a:extLst>
              <a:ext uri="{FF2B5EF4-FFF2-40B4-BE49-F238E27FC236}">
                <a16:creationId xmlns:a16="http://schemas.microsoft.com/office/drawing/2014/main" id="{10F14E8D-24F8-437C-9AB1-64B912A8E0B0}"/>
              </a:ext>
            </a:extLst>
          </p:cNvPr>
          <p:cNvSpPr txBox="1"/>
          <p:nvPr/>
        </p:nvSpPr>
        <p:spPr>
          <a:xfrm>
            <a:off x="7516186" y="1328736"/>
            <a:ext cx="1239442" cy="246221"/>
          </a:xfrm>
          <a:prstGeom prst="rect">
            <a:avLst/>
          </a:prstGeom>
          <a:noFill/>
        </p:spPr>
        <p:txBody>
          <a:bodyPr wrap="none" rtlCol="0">
            <a:spAutoFit/>
          </a:bodyPr>
          <a:lstStyle/>
          <a:p>
            <a:r>
              <a:rPr lang="en-US" altLang="ko-KR" sz="1000" dirty="0"/>
              <a:t>Economy delivery</a:t>
            </a:r>
            <a:endParaRPr lang="ko-KR" altLang="en-US" sz="1000" dirty="0"/>
          </a:p>
        </p:txBody>
      </p:sp>
      <p:sp>
        <p:nvSpPr>
          <p:cNvPr id="46" name="TextBox 45">
            <a:extLst>
              <a:ext uri="{FF2B5EF4-FFF2-40B4-BE49-F238E27FC236}">
                <a16:creationId xmlns:a16="http://schemas.microsoft.com/office/drawing/2014/main" id="{2FF71532-D80E-4677-AF03-3A702B7A35CA}"/>
              </a:ext>
            </a:extLst>
          </p:cNvPr>
          <p:cNvSpPr txBox="1"/>
          <p:nvPr/>
        </p:nvSpPr>
        <p:spPr>
          <a:xfrm>
            <a:off x="9940224" y="1328736"/>
            <a:ext cx="1160895" cy="276999"/>
          </a:xfrm>
          <a:prstGeom prst="rect">
            <a:avLst/>
          </a:prstGeom>
          <a:noFill/>
        </p:spPr>
        <p:txBody>
          <a:bodyPr wrap="none" rtlCol="0">
            <a:spAutoFit/>
          </a:bodyPr>
          <a:lstStyle/>
          <a:p>
            <a:r>
              <a:rPr lang="en-US" altLang="ko-KR" sz="1200" dirty="0"/>
              <a:t>U$ 2.10 / unit</a:t>
            </a:r>
            <a:endParaRPr lang="ko-KR" altLang="en-US" sz="1200" dirty="0"/>
          </a:p>
        </p:txBody>
      </p:sp>
      <p:sp>
        <p:nvSpPr>
          <p:cNvPr id="47" name="TextBox 46">
            <a:extLst>
              <a:ext uri="{FF2B5EF4-FFF2-40B4-BE49-F238E27FC236}">
                <a16:creationId xmlns:a16="http://schemas.microsoft.com/office/drawing/2014/main" id="{8D005D24-1F3B-42C7-8BBE-3A2891DB59A3}"/>
              </a:ext>
            </a:extLst>
          </p:cNvPr>
          <p:cNvSpPr txBox="1"/>
          <p:nvPr/>
        </p:nvSpPr>
        <p:spPr>
          <a:xfrm>
            <a:off x="7523949" y="1605735"/>
            <a:ext cx="1124026" cy="246221"/>
          </a:xfrm>
          <a:prstGeom prst="rect">
            <a:avLst/>
          </a:prstGeom>
          <a:noFill/>
        </p:spPr>
        <p:txBody>
          <a:bodyPr wrap="none" rtlCol="0">
            <a:spAutoFit/>
          </a:bodyPr>
          <a:lstStyle/>
          <a:p>
            <a:r>
              <a:rPr lang="en-US" altLang="ko-KR" sz="1000" dirty="0"/>
              <a:t>General delivery</a:t>
            </a:r>
            <a:endParaRPr lang="ko-KR" altLang="en-US" sz="1000" dirty="0"/>
          </a:p>
        </p:txBody>
      </p:sp>
      <p:sp>
        <p:nvSpPr>
          <p:cNvPr id="48" name="TextBox 47">
            <a:extLst>
              <a:ext uri="{FF2B5EF4-FFF2-40B4-BE49-F238E27FC236}">
                <a16:creationId xmlns:a16="http://schemas.microsoft.com/office/drawing/2014/main" id="{BE01A2B8-21E5-4A52-B150-F5D227B24629}"/>
              </a:ext>
            </a:extLst>
          </p:cNvPr>
          <p:cNvSpPr txBox="1"/>
          <p:nvPr/>
        </p:nvSpPr>
        <p:spPr>
          <a:xfrm>
            <a:off x="9947987" y="1605735"/>
            <a:ext cx="1160895" cy="276999"/>
          </a:xfrm>
          <a:prstGeom prst="rect">
            <a:avLst/>
          </a:prstGeom>
          <a:noFill/>
        </p:spPr>
        <p:txBody>
          <a:bodyPr wrap="none" rtlCol="0">
            <a:spAutoFit/>
          </a:bodyPr>
          <a:lstStyle/>
          <a:p>
            <a:r>
              <a:rPr lang="en-US" altLang="ko-KR" sz="1200" dirty="0"/>
              <a:t>U$ 4.10 / unit</a:t>
            </a:r>
            <a:endParaRPr lang="ko-KR" altLang="en-US" sz="1200" dirty="0"/>
          </a:p>
        </p:txBody>
      </p:sp>
      <p:sp>
        <p:nvSpPr>
          <p:cNvPr id="49" name="TextBox 48">
            <a:extLst>
              <a:ext uri="{FF2B5EF4-FFF2-40B4-BE49-F238E27FC236}">
                <a16:creationId xmlns:a16="http://schemas.microsoft.com/office/drawing/2014/main" id="{A20AD3B9-3AFB-4ED6-9C98-0874DA2A289D}"/>
              </a:ext>
            </a:extLst>
          </p:cNvPr>
          <p:cNvSpPr txBox="1"/>
          <p:nvPr/>
        </p:nvSpPr>
        <p:spPr>
          <a:xfrm>
            <a:off x="7523949" y="1882734"/>
            <a:ext cx="1106393" cy="246221"/>
          </a:xfrm>
          <a:prstGeom prst="rect">
            <a:avLst/>
          </a:prstGeom>
          <a:noFill/>
        </p:spPr>
        <p:txBody>
          <a:bodyPr wrap="none" rtlCol="0">
            <a:spAutoFit/>
          </a:bodyPr>
          <a:lstStyle/>
          <a:p>
            <a:r>
              <a:rPr lang="en-US" altLang="ko-KR" sz="1000" dirty="0"/>
              <a:t>Express delivery</a:t>
            </a:r>
            <a:endParaRPr lang="ko-KR" altLang="en-US" sz="1000" dirty="0"/>
          </a:p>
        </p:txBody>
      </p:sp>
      <p:sp>
        <p:nvSpPr>
          <p:cNvPr id="50" name="TextBox 49">
            <a:extLst>
              <a:ext uri="{FF2B5EF4-FFF2-40B4-BE49-F238E27FC236}">
                <a16:creationId xmlns:a16="http://schemas.microsoft.com/office/drawing/2014/main" id="{308823F6-E520-46C9-977C-3D4CD9EACEFC}"/>
              </a:ext>
            </a:extLst>
          </p:cNvPr>
          <p:cNvSpPr txBox="1"/>
          <p:nvPr/>
        </p:nvSpPr>
        <p:spPr>
          <a:xfrm>
            <a:off x="9947987" y="1882734"/>
            <a:ext cx="1160895" cy="276999"/>
          </a:xfrm>
          <a:prstGeom prst="rect">
            <a:avLst/>
          </a:prstGeom>
          <a:noFill/>
        </p:spPr>
        <p:txBody>
          <a:bodyPr wrap="none" rtlCol="0">
            <a:spAutoFit/>
          </a:bodyPr>
          <a:lstStyle/>
          <a:p>
            <a:r>
              <a:rPr lang="en-US" altLang="ko-KR" sz="1200" dirty="0"/>
              <a:t>U$ 7.30 / unit</a:t>
            </a:r>
            <a:endParaRPr lang="ko-KR" altLang="en-US" sz="1200" dirty="0"/>
          </a:p>
        </p:txBody>
      </p:sp>
      <p:sp>
        <p:nvSpPr>
          <p:cNvPr id="51" name="TextBox 50">
            <a:extLst>
              <a:ext uri="{FF2B5EF4-FFF2-40B4-BE49-F238E27FC236}">
                <a16:creationId xmlns:a16="http://schemas.microsoft.com/office/drawing/2014/main" id="{48DEE6FF-0822-4FA3-B330-1BEDB159688D}"/>
              </a:ext>
            </a:extLst>
          </p:cNvPr>
          <p:cNvSpPr txBox="1"/>
          <p:nvPr/>
        </p:nvSpPr>
        <p:spPr>
          <a:xfrm>
            <a:off x="8534653" y="1330555"/>
            <a:ext cx="1118896" cy="276999"/>
          </a:xfrm>
          <a:prstGeom prst="rect">
            <a:avLst/>
          </a:prstGeom>
          <a:noFill/>
        </p:spPr>
        <p:txBody>
          <a:bodyPr wrap="none" rtlCol="0">
            <a:spAutoFit/>
          </a:bodyPr>
          <a:lstStyle/>
          <a:p>
            <a:r>
              <a:rPr lang="en-US" altLang="ko-KR" sz="1200" dirty="0"/>
              <a:t>USPS Normal</a:t>
            </a:r>
            <a:endParaRPr lang="ko-KR" altLang="en-US" sz="1200" dirty="0"/>
          </a:p>
        </p:txBody>
      </p:sp>
      <p:sp>
        <p:nvSpPr>
          <p:cNvPr id="52" name="TextBox 51">
            <a:extLst>
              <a:ext uri="{FF2B5EF4-FFF2-40B4-BE49-F238E27FC236}">
                <a16:creationId xmlns:a16="http://schemas.microsoft.com/office/drawing/2014/main" id="{6B75E525-63E2-4566-9685-58548A669424}"/>
              </a:ext>
            </a:extLst>
          </p:cNvPr>
          <p:cNvSpPr txBox="1"/>
          <p:nvPr/>
        </p:nvSpPr>
        <p:spPr>
          <a:xfrm>
            <a:off x="8542416" y="1607554"/>
            <a:ext cx="1286250" cy="276999"/>
          </a:xfrm>
          <a:prstGeom prst="rect">
            <a:avLst/>
          </a:prstGeom>
          <a:noFill/>
        </p:spPr>
        <p:txBody>
          <a:bodyPr wrap="none" rtlCol="0">
            <a:spAutoFit/>
          </a:bodyPr>
          <a:lstStyle/>
          <a:p>
            <a:r>
              <a:rPr lang="en-US" altLang="ko-KR" sz="1200" dirty="0"/>
              <a:t>USPS Expedited</a:t>
            </a:r>
            <a:endParaRPr lang="ko-KR" altLang="en-US" sz="1200" dirty="0"/>
          </a:p>
        </p:txBody>
      </p:sp>
      <p:sp>
        <p:nvSpPr>
          <p:cNvPr id="53" name="TextBox 52">
            <a:extLst>
              <a:ext uri="{FF2B5EF4-FFF2-40B4-BE49-F238E27FC236}">
                <a16:creationId xmlns:a16="http://schemas.microsoft.com/office/drawing/2014/main" id="{5C68CAC1-FC0A-4856-8A8E-3735945CA951}"/>
              </a:ext>
            </a:extLst>
          </p:cNvPr>
          <p:cNvSpPr txBox="1"/>
          <p:nvPr/>
        </p:nvSpPr>
        <p:spPr>
          <a:xfrm>
            <a:off x="8542416" y="1884553"/>
            <a:ext cx="1329531" cy="276999"/>
          </a:xfrm>
          <a:prstGeom prst="rect">
            <a:avLst/>
          </a:prstGeom>
          <a:noFill/>
        </p:spPr>
        <p:txBody>
          <a:bodyPr wrap="none" rtlCol="0">
            <a:spAutoFit/>
          </a:bodyPr>
          <a:lstStyle/>
          <a:p>
            <a:r>
              <a:rPr lang="en-US" altLang="ko-KR" sz="1200" dirty="0" err="1"/>
              <a:t>Fedex</a:t>
            </a:r>
            <a:r>
              <a:rPr lang="en-US" altLang="ko-KR" sz="1200" dirty="0"/>
              <a:t> Expedited</a:t>
            </a:r>
            <a:endParaRPr lang="ko-KR" altLang="en-US" sz="1200" dirty="0"/>
          </a:p>
        </p:txBody>
      </p:sp>
      <p:cxnSp>
        <p:nvCxnSpPr>
          <p:cNvPr id="54" name="직선 연결선 53">
            <a:extLst>
              <a:ext uri="{FF2B5EF4-FFF2-40B4-BE49-F238E27FC236}">
                <a16:creationId xmlns:a16="http://schemas.microsoft.com/office/drawing/2014/main" id="{FF36E714-B433-4619-9201-85647DF3D8D0}"/>
              </a:ext>
            </a:extLst>
          </p:cNvPr>
          <p:cNvCxnSpPr>
            <a:cxnSpLocks/>
          </p:cNvCxnSpPr>
          <p:nvPr/>
        </p:nvCxnSpPr>
        <p:spPr>
          <a:xfrm>
            <a:off x="8961609" y="4300473"/>
            <a:ext cx="0" cy="587694"/>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127BA97-AC52-4723-864D-F2CE20772D59}"/>
              </a:ext>
            </a:extLst>
          </p:cNvPr>
          <p:cNvSpPr txBox="1"/>
          <p:nvPr/>
        </p:nvSpPr>
        <p:spPr>
          <a:xfrm>
            <a:off x="8313508" y="4993759"/>
            <a:ext cx="1515158" cy="369332"/>
          </a:xfrm>
          <a:prstGeom prst="rect">
            <a:avLst/>
          </a:prstGeom>
          <a:noFill/>
        </p:spPr>
        <p:txBody>
          <a:bodyPr wrap="none" rtlCol="0">
            <a:spAutoFit/>
          </a:bodyPr>
          <a:lstStyle/>
          <a:p>
            <a:r>
              <a:rPr lang="en-US" altLang="ko-KR" dirty="0"/>
              <a:t>2019. 05. 03.</a:t>
            </a:r>
            <a:endParaRPr lang="ko-KR" altLang="en-US" dirty="0"/>
          </a:p>
        </p:txBody>
      </p:sp>
      <p:cxnSp>
        <p:nvCxnSpPr>
          <p:cNvPr id="56" name="직선 연결선 55">
            <a:extLst>
              <a:ext uri="{FF2B5EF4-FFF2-40B4-BE49-F238E27FC236}">
                <a16:creationId xmlns:a16="http://schemas.microsoft.com/office/drawing/2014/main" id="{E8A67673-A0F4-4907-A75C-6396A76806C3}"/>
              </a:ext>
            </a:extLst>
          </p:cNvPr>
          <p:cNvCxnSpPr/>
          <p:nvPr/>
        </p:nvCxnSpPr>
        <p:spPr>
          <a:xfrm>
            <a:off x="6274965" y="786917"/>
            <a:ext cx="0" cy="4912965"/>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5CAD96C-D0C6-4758-B07E-6070B050D51E}"/>
              </a:ext>
            </a:extLst>
          </p:cNvPr>
          <p:cNvSpPr txBox="1"/>
          <p:nvPr/>
        </p:nvSpPr>
        <p:spPr>
          <a:xfrm>
            <a:off x="6621064" y="5381091"/>
            <a:ext cx="6131743" cy="646331"/>
          </a:xfrm>
          <a:prstGeom prst="rect">
            <a:avLst/>
          </a:prstGeom>
          <a:noFill/>
        </p:spPr>
        <p:txBody>
          <a:bodyPr wrap="none" rtlCol="0">
            <a:spAutoFit/>
          </a:bodyPr>
          <a:lstStyle/>
          <a:p>
            <a:r>
              <a:rPr lang="en-US" altLang="ko-KR" dirty="0"/>
              <a:t>The quotation above is able to change </a:t>
            </a:r>
          </a:p>
          <a:p>
            <a:r>
              <a:rPr lang="en-US" altLang="ko-KR" dirty="0"/>
              <a:t>depending on actual conditions and additional requests.</a:t>
            </a:r>
            <a:endParaRPr lang="ko-KR" altLang="en-US" dirty="0"/>
          </a:p>
        </p:txBody>
      </p:sp>
      <p:sp>
        <p:nvSpPr>
          <p:cNvPr id="5" name="직사각형 4">
            <a:extLst>
              <a:ext uri="{FF2B5EF4-FFF2-40B4-BE49-F238E27FC236}">
                <a16:creationId xmlns:a16="http://schemas.microsoft.com/office/drawing/2014/main" id="{C2058945-428A-4BA0-90B0-6EEEDF31F051}"/>
              </a:ext>
            </a:extLst>
          </p:cNvPr>
          <p:cNvSpPr/>
          <p:nvPr/>
        </p:nvSpPr>
        <p:spPr>
          <a:xfrm>
            <a:off x="903214" y="117876"/>
            <a:ext cx="2016155" cy="5204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rPr>
              <a:t>Busk Fulfillment </a:t>
            </a:r>
            <a:r>
              <a:rPr lang="ko-KR" altLang="en-US" dirty="0">
                <a:solidFill>
                  <a:schemeClr val="tx1"/>
                </a:solidFill>
              </a:rPr>
              <a:t>로고</a:t>
            </a:r>
          </a:p>
        </p:txBody>
      </p:sp>
      <p:sp>
        <p:nvSpPr>
          <p:cNvPr id="60" name="직사각형 59">
            <a:extLst>
              <a:ext uri="{FF2B5EF4-FFF2-40B4-BE49-F238E27FC236}">
                <a16:creationId xmlns:a16="http://schemas.microsoft.com/office/drawing/2014/main" id="{D684AF45-EFFD-4F16-B9AA-18BBAB121933}"/>
              </a:ext>
            </a:extLst>
          </p:cNvPr>
          <p:cNvSpPr/>
          <p:nvPr/>
        </p:nvSpPr>
        <p:spPr>
          <a:xfrm>
            <a:off x="9659828" y="4658449"/>
            <a:ext cx="2016155" cy="3866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solidFill>
                  <a:schemeClr val="tx1"/>
                </a:solidFill>
              </a:rPr>
              <a:t>물류업체 로고</a:t>
            </a:r>
          </a:p>
        </p:txBody>
      </p:sp>
      <p:sp>
        <p:nvSpPr>
          <p:cNvPr id="9" name="TextBox 8"/>
          <p:cNvSpPr txBox="1"/>
          <p:nvPr/>
        </p:nvSpPr>
        <p:spPr>
          <a:xfrm>
            <a:off x="6804454" y="4399150"/>
            <a:ext cx="3863451" cy="938719"/>
          </a:xfrm>
          <a:prstGeom prst="rect">
            <a:avLst/>
          </a:prstGeom>
          <a:noFill/>
        </p:spPr>
        <p:txBody>
          <a:bodyPr wrap="square" rtlCol="0">
            <a:spAutoFit/>
          </a:bodyPr>
          <a:lstStyle/>
          <a:p>
            <a:r>
              <a:rPr lang="en-US" altLang="ko-KR" sz="1100" dirty="0"/>
              <a:t>Warehousing Service</a:t>
            </a:r>
          </a:p>
          <a:p>
            <a:r>
              <a:rPr lang="en-US" altLang="ko-KR" sz="1100" dirty="0"/>
              <a:t>Storage fee</a:t>
            </a:r>
          </a:p>
          <a:p>
            <a:r>
              <a:rPr lang="en-US" altLang="ko-KR" sz="1100" dirty="0"/>
              <a:t>Repackage</a:t>
            </a:r>
          </a:p>
          <a:p>
            <a:r>
              <a:rPr lang="en-US" altLang="ko-KR" sz="1100" dirty="0"/>
              <a:t>Delivery</a:t>
            </a:r>
          </a:p>
          <a:p>
            <a:r>
              <a:rPr lang="en-US" altLang="ko-KR" sz="1100" dirty="0"/>
              <a:t>=</a:t>
            </a:r>
            <a:r>
              <a:rPr lang="en-US" altLang="ko-KR" sz="1100" dirty="0">
                <a:sym typeface="Wingdings" pitchFamily="2" charset="2"/>
              </a:rPr>
              <a:t></a:t>
            </a:r>
            <a:endParaRPr lang="ko-KR" altLang="en-US" sz="1100" dirty="0"/>
          </a:p>
        </p:txBody>
      </p:sp>
    </p:spTree>
    <p:extLst>
      <p:ext uri="{BB962C8B-B14F-4D97-AF65-F5344CB8AC3E}">
        <p14:creationId xmlns:p14="http://schemas.microsoft.com/office/powerpoint/2010/main" val="23752665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045EC8E-4DD0-4E8F-8EB4-783FA778B28D}"/>
              </a:ext>
            </a:extLst>
          </p:cNvPr>
          <p:cNvSpPr txBox="1"/>
          <p:nvPr/>
        </p:nvSpPr>
        <p:spPr>
          <a:xfrm>
            <a:off x="721453" y="780176"/>
            <a:ext cx="2827090" cy="369332"/>
          </a:xfrm>
          <a:prstGeom prst="rect">
            <a:avLst/>
          </a:prstGeom>
          <a:noFill/>
        </p:spPr>
        <p:txBody>
          <a:bodyPr wrap="square" rtlCol="0">
            <a:spAutoFit/>
          </a:bodyPr>
          <a:lstStyle/>
          <a:p>
            <a:r>
              <a:rPr lang="en-US" altLang="ko-KR" dirty="0"/>
              <a:t>Check the quotation</a:t>
            </a:r>
            <a:endParaRPr lang="ko-KR" altLang="en-US" dirty="0"/>
          </a:p>
        </p:txBody>
      </p:sp>
      <p:cxnSp>
        <p:nvCxnSpPr>
          <p:cNvPr id="5" name="직선 연결선 4">
            <a:extLst>
              <a:ext uri="{FF2B5EF4-FFF2-40B4-BE49-F238E27FC236}">
                <a16:creationId xmlns:a16="http://schemas.microsoft.com/office/drawing/2014/main" id="{EAE56130-2F98-41B5-9B07-E46E44463202}"/>
              </a:ext>
            </a:extLst>
          </p:cNvPr>
          <p:cNvCxnSpPr/>
          <p:nvPr/>
        </p:nvCxnSpPr>
        <p:spPr>
          <a:xfrm>
            <a:off x="587229" y="1233182"/>
            <a:ext cx="10939244"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48B5281-6636-4A45-BC1C-1D8CF683664A}"/>
              </a:ext>
            </a:extLst>
          </p:cNvPr>
          <p:cNvSpPr txBox="1"/>
          <p:nvPr/>
        </p:nvSpPr>
        <p:spPr>
          <a:xfrm>
            <a:off x="1694386" y="1316857"/>
            <a:ext cx="1455463" cy="307777"/>
          </a:xfrm>
          <a:prstGeom prst="rect">
            <a:avLst/>
          </a:prstGeom>
          <a:noFill/>
        </p:spPr>
        <p:txBody>
          <a:bodyPr wrap="none" rtlCol="0">
            <a:spAutoFit/>
          </a:bodyPr>
          <a:lstStyle/>
          <a:p>
            <a:r>
              <a:rPr lang="en-US" altLang="ko-KR" sz="1400" dirty="0"/>
              <a:t>Requested date</a:t>
            </a:r>
            <a:endParaRPr lang="ko-KR" altLang="en-US" sz="1400" dirty="0"/>
          </a:p>
        </p:txBody>
      </p:sp>
      <p:sp>
        <p:nvSpPr>
          <p:cNvPr id="8" name="TextBox 7">
            <a:extLst>
              <a:ext uri="{FF2B5EF4-FFF2-40B4-BE49-F238E27FC236}">
                <a16:creationId xmlns:a16="http://schemas.microsoft.com/office/drawing/2014/main" id="{F866F3DD-DCF2-4A54-A466-17D99DE8B074}"/>
              </a:ext>
            </a:extLst>
          </p:cNvPr>
          <p:cNvSpPr txBox="1"/>
          <p:nvPr/>
        </p:nvSpPr>
        <p:spPr>
          <a:xfrm>
            <a:off x="3158265" y="1316857"/>
            <a:ext cx="1402628" cy="276999"/>
          </a:xfrm>
          <a:prstGeom prst="rect">
            <a:avLst/>
          </a:prstGeom>
          <a:noFill/>
        </p:spPr>
        <p:txBody>
          <a:bodyPr wrap="none" rtlCol="0">
            <a:spAutoFit/>
          </a:bodyPr>
          <a:lstStyle/>
          <a:p>
            <a:r>
              <a:rPr lang="en-US" altLang="ko-KR" sz="1200" dirty="0"/>
              <a:t>Warehouse name</a:t>
            </a:r>
            <a:endParaRPr lang="ko-KR" altLang="en-US" sz="1200" dirty="0"/>
          </a:p>
        </p:txBody>
      </p:sp>
      <p:sp>
        <p:nvSpPr>
          <p:cNvPr id="9" name="TextBox 8">
            <a:extLst>
              <a:ext uri="{FF2B5EF4-FFF2-40B4-BE49-F238E27FC236}">
                <a16:creationId xmlns:a16="http://schemas.microsoft.com/office/drawing/2014/main" id="{871EF088-019B-4D2E-8B95-A97A2BDBA480}"/>
              </a:ext>
            </a:extLst>
          </p:cNvPr>
          <p:cNvSpPr txBox="1"/>
          <p:nvPr/>
        </p:nvSpPr>
        <p:spPr>
          <a:xfrm>
            <a:off x="4620692" y="1308389"/>
            <a:ext cx="1020216" cy="369332"/>
          </a:xfrm>
          <a:prstGeom prst="rect">
            <a:avLst/>
          </a:prstGeom>
          <a:noFill/>
        </p:spPr>
        <p:txBody>
          <a:bodyPr wrap="none" rtlCol="0">
            <a:spAutoFit/>
          </a:bodyPr>
          <a:lstStyle/>
          <a:p>
            <a:r>
              <a:rPr lang="en-US" altLang="ko-KR" dirty="0"/>
              <a:t>Country</a:t>
            </a:r>
          </a:p>
        </p:txBody>
      </p:sp>
      <p:sp>
        <p:nvSpPr>
          <p:cNvPr id="10" name="TextBox 9">
            <a:extLst>
              <a:ext uri="{FF2B5EF4-FFF2-40B4-BE49-F238E27FC236}">
                <a16:creationId xmlns:a16="http://schemas.microsoft.com/office/drawing/2014/main" id="{306782DC-08A5-48A5-8E17-F4A255053D12}"/>
              </a:ext>
            </a:extLst>
          </p:cNvPr>
          <p:cNvSpPr txBox="1"/>
          <p:nvPr/>
        </p:nvSpPr>
        <p:spPr>
          <a:xfrm>
            <a:off x="5800067" y="1316857"/>
            <a:ext cx="1775166" cy="307777"/>
          </a:xfrm>
          <a:prstGeom prst="rect">
            <a:avLst/>
          </a:prstGeom>
          <a:noFill/>
        </p:spPr>
        <p:txBody>
          <a:bodyPr wrap="none" rtlCol="0">
            <a:spAutoFit/>
          </a:bodyPr>
          <a:lstStyle/>
          <a:p>
            <a:r>
              <a:rPr lang="en-US" altLang="ko-KR" sz="1400" dirty="0"/>
              <a:t>Quantity of request</a:t>
            </a:r>
            <a:endParaRPr lang="ko-KR" altLang="en-US" sz="1400" dirty="0"/>
          </a:p>
        </p:txBody>
      </p:sp>
      <p:sp>
        <p:nvSpPr>
          <p:cNvPr id="11" name="TextBox 10">
            <a:extLst>
              <a:ext uri="{FF2B5EF4-FFF2-40B4-BE49-F238E27FC236}">
                <a16:creationId xmlns:a16="http://schemas.microsoft.com/office/drawing/2014/main" id="{08952976-891D-4440-A3BC-6C69CF344FD0}"/>
              </a:ext>
            </a:extLst>
          </p:cNvPr>
          <p:cNvSpPr txBox="1"/>
          <p:nvPr/>
        </p:nvSpPr>
        <p:spPr>
          <a:xfrm>
            <a:off x="7707834" y="1325363"/>
            <a:ext cx="1158779" cy="276999"/>
          </a:xfrm>
          <a:prstGeom prst="rect">
            <a:avLst/>
          </a:prstGeom>
          <a:noFill/>
        </p:spPr>
        <p:txBody>
          <a:bodyPr wrap="none" rtlCol="0">
            <a:spAutoFit/>
          </a:bodyPr>
          <a:lstStyle/>
          <a:p>
            <a:r>
              <a:rPr lang="en-US" altLang="ko-KR" sz="1200" dirty="0"/>
              <a:t>Received date</a:t>
            </a:r>
            <a:endParaRPr lang="ko-KR" altLang="en-US" sz="1200" dirty="0"/>
          </a:p>
        </p:txBody>
      </p:sp>
      <p:sp>
        <p:nvSpPr>
          <p:cNvPr id="12" name="TextBox 11">
            <a:extLst>
              <a:ext uri="{FF2B5EF4-FFF2-40B4-BE49-F238E27FC236}">
                <a16:creationId xmlns:a16="http://schemas.microsoft.com/office/drawing/2014/main" id="{0018FD79-CDA9-4D4F-803B-C5EAC6C6D796}"/>
              </a:ext>
            </a:extLst>
          </p:cNvPr>
          <p:cNvSpPr txBox="1"/>
          <p:nvPr/>
        </p:nvSpPr>
        <p:spPr>
          <a:xfrm>
            <a:off x="9186649" y="1316971"/>
            <a:ext cx="1241045" cy="369332"/>
          </a:xfrm>
          <a:prstGeom prst="rect">
            <a:avLst/>
          </a:prstGeom>
          <a:noFill/>
        </p:spPr>
        <p:txBody>
          <a:bodyPr wrap="none" rtlCol="0">
            <a:spAutoFit/>
          </a:bodyPr>
          <a:lstStyle/>
          <a:p>
            <a:pPr algn="ctr"/>
            <a:r>
              <a:rPr lang="en-US" altLang="ko-KR" dirty="0"/>
              <a:t>Quotation</a:t>
            </a:r>
          </a:p>
        </p:txBody>
      </p:sp>
      <p:sp>
        <p:nvSpPr>
          <p:cNvPr id="13" name="TextBox 12">
            <a:extLst>
              <a:ext uri="{FF2B5EF4-FFF2-40B4-BE49-F238E27FC236}">
                <a16:creationId xmlns:a16="http://schemas.microsoft.com/office/drawing/2014/main" id="{0EA626DC-2A39-4E85-A19D-13B44F126211}"/>
              </a:ext>
            </a:extLst>
          </p:cNvPr>
          <p:cNvSpPr txBox="1"/>
          <p:nvPr/>
        </p:nvSpPr>
        <p:spPr>
          <a:xfrm>
            <a:off x="919192" y="1761586"/>
            <a:ext cx="290464" cy="323165"/>
          </a:xfrm>
          <a:prstGeom prst="rect">
            <a:avLst/>
          </a:prstGeom>
          <a:noFill/>
        </p:spPr>
        <p:txBody>
          <a:bodyPr wrap="none" rtlCol="0">
            <a:spAutoFit/>
          </a:bodyPr>
          <a:lstStyle/>
          <a:p>
            <a:r>
              <a:rPr lang="en-US" altLang="ko-KR" sz="1500" dirty="0"/>
              <a:t>1</a:t>
            </a:r>
            <a:endParaRPr lang="ko-KR" altLang="en-US" sz="1500" dirty="0"/>
          </a:p>
        </p:txBody>
      </p:sp>
      <p:sp>
        <p:nvSpPr>
          <p:cNvPr id="14" name="TextBox 13">
            <a:extLst>
              <a:ext uri="{FF2B5EF4-FFF2-40B4-BE49-F238E27FC236}">
                <a16:creationId xmlns:a16="http://schemas.microsoft.com/office/drawing/2014/main" id="{5E535F96-7D9C-48DA-9851-3D42025A4275}"/>
              </a:ext>
            </a:extLst>
          </p:cNvPr>
          <p:cNvSpPr txBox="1"/>
          <p:nvPr/>
        </p:nvSpPr>
        <p:spPr>
          <a:xfrm>
            <a:off x="1618885" y="1761586"/>
            <a:ext cx="1249060" cy="323165"/>
          </a:xfrm>
          <a:prstGeom prst="rect">
            <a:avLst/>
          </a:prstGeom>
          <a:noFill/>
        </p:spPr>
        <p:txBody>
          <a:bodyPr wrap="none" rtlCol="0">
            <a:spAutoFit/>
          </a:bodyPr>
          <a:lstStyle/>
          <a:p>
            <a:r>
              <a:rPr lang="en-US" altLang="ko-KR" sz="1500" dirty="0"/>
              <a:t>2019. 04. 30</a:t>
            </a:r>
            <a:endParaRPr lang="ko-KR" altLang="en-US" sz="1500" dirty="0"/>
          </a:p>
        </p:txBody>
      </p:sp>
      <p:sp>
        <p:nvSpPr>
          <p:cNvPr id="15" name="TextBox 14">
            <a:extLst>
              <a:ext uri="{FF2B5EF4-FFF2-40B4-BE49-F238E27FC236}">
                <a16:creationId xmlns:a16="http://schemas.microsoft.com/office/drawing/2014/main" id="{7EFFA083-32EA-4F9D-B896-C58B22D0C300}"/>
              </a:ext>
            </a:extLst>
          </p:cNvPr>
          <p:cNvSpPr txBox="1"/>
          <p:nvPr/>
        </p:nvSpPr>
        <p:spPr>
          <a:xfrm>
            <a:off x="2998874" y="1761586"/>
            <a:ext cx="1273105" cy="323165"/>
          </a:xfrm>
          <a:prstGeom prst="rect">
            <a:avLst/>
          </a:prstGeom>
          <a:noFill/>
        </p:spPr>
        <p:txBody>
          <a:bodyPr wrap="none" rtlCol="0">
            <a:spAutoFit/>
          </a:bodyPr>
          <a:lstStyle/>
          <a:p>
            <a:r>
              <a:rPr lang="en-US" altLang="ko-KR" sz="1500" dirty="0"/>
              <a:t>ABC Logistic</a:t>
            </a:r>
            <a:endParaRPr lang="ko-KR" altLang="en-US" sz="1500" dirty="0"/>
          </a:p>
        </p:txBody>
      </p:sp>
      <p:sp>
        <p:nvSpPr>
          <p:cNvPr id="16" name="TextBox 15">
            <a:extLst>
              <a:ext uri="{FF2B5EF4-FFF2-40B4-BE49-F238E27FC236}">
                <a16:creationId xmlns:a16="http://schemas.microsoft.com/office/drawing/2014/main" id="{C9B7484F-9CAA-4E85-87D3-EDC3573217B7}"/>
              </a:ext>
            </a:extLst>
          </p:cNvPr>
          <p:cNvSpPr txBox="1"/>
          <p:nvPr/>
        </p:nvSpPr>
        <p:spPr>
          <a:xfrm>
            <a:off x="4408089" y="1761586"/>
            <a:ext cx="1340175" cy="323165"/>
          </a:xfrm>
          <a:prstGeom prst="rect">
            <a:avLst/>
          </a:prstGeom>
          <a:noFill/>
        </p:spPr>
        <p:txBody>
          <a:bodyPr wrap="none" rtlCol="0">
            <a:spAutoFit/>
          </a:bodyPr>
          <a:lstStyle/>
          <a:p>
            <a:r>
              <a:rPr lang="en-US" altLang="ko-KR" sz="1500" dirty="0"/>
              <a:t>United States</a:t>
            </a:r>
            <a:endParaRPr lang="ko-KR" altLang="en-US" sz="1500" dirty="0"/>
          </a:p>
        </p:txBody>
      </p:sp>
      <p:sp>
        <p:nvSpPr>
          <p:cNvPr id="17" name="TextBox 16">
            <a:extLst>
              <a:ext uri="{FF2B5EF4-FFF2-40B4-BE49-F238E27FC236}">
                <a16:creationId xmlns:a16="http://schemas.microsoft.com/office/drawing/2014/main" id="{A92682EF-73F5-4D7B-AF76-15CAD98525EC}"/>
              </a:ext>
            </a:extLst>
          </p:cNvPr>
          <p:cNvSpPr txBox="1"/>
          <p:nvPr/>
        </p:nvSpPr>
        <p:spPr>
          <a:xfrm>
            <a:off x="6412464" y="1761586"/>
            <a:ext cx="290464" cy="323165"/>
          </a:xfrm>
          <a:prstGeom prst="rect">
            <a:avLst/>
          </a:prstGeom>
          <a:noFill/>
        </p:spPr>
        <p:txBody>
          <a:bodyPr wrap="none" rtlCol="0">
            <a:spAutoFit/>
          </a:bodyPr>
          <a:lstStyle/>
          <a:p>
            <a:r>
              <a:rPr lang="en-US" altLang="ko-KR" sz="1500" dirty="0"/>
              <a:t>5</a:t>
            </a:r>
            <a:endParaRPr lang="ko-KR" altLang="en-US" sz="1500" dirty="0"/>
          </a:p>
        </p:txBody>
      </p:sp>
      <p:sp>
        <p:nvSpPr>
          <p:cNvPr id="18" name="TextBox 17">
            <a:extLst>
              <a:ext uri="{FF2B5EF4-FFF2-40B4-BE49-F238E27FC236}">
                <a16:creationId xmlns:a16="http://schemas.microsoft.com/office/drawing/2014/main" id="{5E88A605-3F80-4054-802A-2DDC6A511DAB}"/>
              </a:ext>
            </a:extLst>
          </p:cNvPr>
          <p:cNvSpPr txBox="1"/>
          <p:nvPr/>
        </p:nvSpPr>
        <p:spPr>
          <a:xfrm>
            <a:off x="7679060" y="1761586"/>
            <a:ext cx="1290738" cy="323165"/>
          </a:xfrm>
          <a:prstGeom prst="rect">
            <a:avLst/>
          </a:prstGeom>
          <a:noFill/>
        </p:spPr>
        <p:txBody>
          <a:bodyPr wrap="none" rtlCol="0">
            <a:spAutoFit/>
          </a:bodyPr>
          <a:lstStyle/>
          <a:p>
            <a:r>
              <a:rPr lang="en-US" altLang="ko-KR" sz="1500" dirty="0"/>
              <a:t>2019. 05. 03.</a:t>
            </a:r>
            <a:endParaRPr lang="ko-KR" altLang="en-US" sz="1500" dirty="0"/>
          </a:p>
        </p:txBody>
      </p:sp>
      <p:sp>
        <p:nvSpPr>
          <p:cNvPr id="20" name="TextBox 19">
            <a:extLst>
              <a:ext uri="{FF2B5EF4-FFF2-40B4-BE49-F238E27FC236}">
                <a16:creationId xmlns:a16="http://schemas.microsoft.com/office/drawing/2014/main" id="{4CD6A518-DA3C-4B02-87E6-EBA1CF5A9343}"/>
              </a:ext>
            </a:extLst>
          </p:cNvPr>
          <p:cNvSpPr txBox="1"/>
          <p:nvPr/>
        </p:nvSpPr>
        <p:spPr>
          <a:xfrm>
            <a:off x="9192419" y="1770196"/>
            <a:ext cx="1105677" cy="253916"/>
          </a:xfrm>
          <a:prstGeom prst="rect">
            <a:avLst/>
          </a:prstGeom>
          <a:noFill/>
        </p:spPr>
        <p:txBody>
          <a:bodyPr wrap="square" rtlCol="0">
            <a:spAutoFit/>
          </a:bodyPr>
          <a:lstStyle/>
          <a:p>
            <a:r>
              <a:rPr lang="en-US" altLang="ko-KR" sz="1050" dirty="0"/>
              <a:t>Quotation No.</a:t>
            </a:r>
            <a:endParaRPr lang="ko-KR" altLang="en-US" sz="1050" dirty="0"/>
          </a:p>
        </p:txBody>
      </p:sp>
      <p:sp>
        <p:nvSpPr>
          <p:cNvPr id="22" name="직사각형 21">
            <a:extLst>
              <a:ext uri="{FF2B5EF4-FFF2-40B4-BE49-F238E27FC236}">
                <a16:creationId xmlns:a16="http://schemas.microsoft.com/office/drawing/2014/main" id="{850D0F41-5E58-4453-BA64-8FDB1830F21F}"/>
              </a:ext>
            </a:extLst>
          </p:cNvPr>
          <p:cNvSpPr/>
          <p:nvPr/>
        </p:nvSpPr>
        <p:spPr>
          <a:xfrm>
            <a:off x="412199" y="1417526"/>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a:extLst>
              <a:ext uri="{FF2B5EF4-FFF2-40B4-BE49-F238E27FC236}">
                <a16:creationId xmlns:a16="http://schemas.microsoft.com/office/drawing/2014/main" id="{4DD0CE99-9ACA-40C5-8B4E-ED34AEDEEECB}"/>
              </a:ext>
            </a:extLst>
          </p:cNvPr>
          <p:cNvSpPr/>
          <p:nvPr/>
        </p:nvSpPr>
        <p:spPr>
          <a:xfrm>
            <a:off x="412412" y="1839069"/>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TextBox 24">
            <a:extLst>
              <a:ext uri="{FF2B5EF4-FFF2-40B4-BE49-F238E27FC236}">
                <a16:creationId xmlns:a16="http://schemas.microsoft.com/office/drawing/2014/main" id="{B3695AA6-8F5E-4FC0-8517-A020300F1DB7}"/>
              </a:ext>
            </a:extLst>
          </p:cNvPr>
          <p:cNvSpPr txBox="1"/>
          <p:nvPr/>
        </p:nvSpPr>
        <p:spPr>
          <a:xfrm>
            <a:off x="5475478" y="117876"/>
            <a:ext cx="1241045" cy="369332"/>
          </a:xfrm>
          <a:prstGeom prst="rect">
            <a:avLst/>
          </a:prstGeom>
          <a:noFill/>
        </p:spPr>
        <p:txBody>
          <a:bodyPr wrap="none" rtlCol="0">
            <a:spAutoFit/>
          </a:bodyPr>
          <a:lstStyle/>
          <a:p>
            <a:pPr algn="ctr"/>
            <a:r>
              <a:rPr lang="en-US" altLang="ko-KR" dirty="0"/>
              <a:t>Quotation</a:t>
            </a:r>
          </a:p>
        </p:txBody>
      </p:sp>
      <p:sp>
        <p:nvSpPr>
          <p:cNvPr id="31" name="TextBox 30">
            <a:extLst>
              <a:ext uri="{FF2B5EF4-FFF2-40B4-BE49-F238E27FC236}">
                <a16:creationId xmlns:a16="http://schemas.microsoft.com/office/drawing/2014/main" id="{B251B573-94F2-4878-8558-F23A92498D31}"/>
              </a:ext>
            </a:extLst>
          </p:cNvPr>
          <p:cNvSpPr txBox="1"/>
          <p:nvPr/>
        </p:nvSpPr>
        <p:spPr>
          <a:xfrm>
            <a:off x="10416671" y="1316971"/>
            <a:ext cx="1851212" cy="276999"/>
          </a:xfrm>
          <a:prstGeom prst="rect">
            <a:avLst/>
          </a:prstGeom>
          <a:noFill/>
        </p:spPr>
        <p:txBody>
          <a:bodyPr wrap="none" rtlCol="0">
            <a:spAutoFit/>
          </a:bodyPr>
          <a:lstStyle/>
          <a:p>
            <a:r>
              <a:rPr lang="en-US" altLang="ko-KR" sz="1200" dirty="0"/>
              <a:t>acceptance or rejection.</a:t>
            </a:r>
            <a:endParaRPr lang="ko-KR" altLang="en-US" sz="1200" dirty="0"/>
          </a:p>
        </p:txBody>
      </p:sp>
      <p:sp>
        <p:nvSpPr>
          <p:cNvPr id="32" name="TextBox 31">
            <a:extLst>
              <a:ext uri="{FF2B5EF4-FFF2-40B4-BE49-F238E27FC236}">
                <a16:creationId xmlns:a16="http://schemas.microsoft.com/office/drawing/2014/main" id="{0F3724B2-3AD5-4FE0-B2B2-BA08601B4C45}"/>
              </a:ext>
            </a:extLst>
          </p:cNvPr>
          <p:cNvSpPr txBox="1"/>
          <p:nvPr/>
        </p:nvSpPr>
        <p:spPr>
          <a:xfrm>
            <a:off x="10738818" y="1770196"/>
            <a:ext cx="777777" cy="784830"/>
          </a:xfrm>
          <a:prstGeom prst="rect">
            <a:avLst/>
          </a:prstGeom>
          <a:noFill/>
        </p:spPr>
        <p:txBody>
          <a:bodyPr wrap="none" rtlCol="0">
            <a:spAutoFit/>
          </a:bodyPr>
          <a:lstStyle/>
          <a:p>
            <a:r>
              <a:rPr lang="en-US" altLang="ko-KR" sz="1500" dirty="0"/>
              <a:t>Accept</a:t>
            </a:r>
          </a:p>
          <a:p>
            <a:r>
              <a:rPr lang="en-US" altLang="ko-KR" sz="1500" dirty="0"/>
              <a:t>Reject</a:t>
            </a:r>
          </a:p>
          <a:p>
            <a:r>
              <a:rPr lang="en-US" altLang="ko-KR" sz="1500" dirty="0"/>
              <a:t>Hold</a:t>
            </a:r>
            <a:endParaRPr lang="ko-KR" altLang="en-US" sz="1500" dirty="0"/>
          </a:p>
        </p:txBody>
      </p:sp>
      <p:cxnSp>
        <p:nvCxnSpPr>
          <p:cNvPr id="33" name="직선 화살표 연결선 32">
            <a:extLst>
              <a:ext uri="{FF2B5EF4-FFF2-40B4-BE49-F238E27FC236}">
                <a16:creationId xmlns:a16="http://schemas.microsoft.com/office/drawing/2014/main" id="{D8D54341-E754-4875-BCA2-6E1CC78E77EB}"/>
              </a:ext>
            </a:extLst>
          </p:cNvPr>
          <p:cNvCxnSpPr>
            <a:cxnSpLocks/>
            <a:stCxn id="34" idx="0"/>
            <a:endCxn id="32" idx="2"/>
          </p:cNvCxnSpPr>
          <p:nvPr/>
        </p:nvCxnSpPr>
        <p:spPr>
          <a:xfrm flipV="1">
            <a:off x="10975171" y="2555026"/>
            <a:ext cx="152536" cy="10066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8F19AF5-D56E-4BC9-AF8C-B36804F3CED0}"/>
              </a:ext>
            </a:extLst>
          </p:cNvPr>
          <p:cNvSpPr txBox="1"/>
          <p:nvPr/>
        </p:nvSpPr>
        <p:spPr>
          <a:xfrm>
            <a:off x="9781564" y="3561720"/>
            <a:ext cx="2387214" cy="2031325"/>
          </a:xfrm>
          <a:prstGeom prst="rect">
            <a:avLst/>
          </a:prstGeom>
          <a:noFill/>
          <a:ln>
            <a:solidFill>
              <a:schemeClr val="tx1"/>
            </a:solidFill>
          </a:ln>
        </p:spPr>
        <p:txBody>
          <a:bodyPr wrap="square" rtlCol="0">
            <a:spAutoFit/>
          </a:bodyPr>
          <a:lstStyle/>
          <a:p>
            <a:r>
              <a:rPr lang="ko-KR" altLang="en-US" dirty="0"/>
              <a:t>고객 선택사항에</a:t>
            </a:r>
            <a:endParaRPr lang="en-US" altLang="ko-KR" dirty="0"/>
          </a:p>
          <a:p>
            <a:r>
              <a:rPr lang="ko-KR" altLang="en-US" dirty="0"/>
              <a:t>따라 보여지는</a:t>
            </a:r>
            <a:endParaRPr lang="en-US" altLang="ko-KR" dirty="0"/>
          </a:p>
          <a:p>
            <a:r>
              <a:rPr lang="ko-KR" altLang="en-US" dirty="0"/>
              <a:t>옵션  </a:t>
            </a:r>
            <a:r>
              <a:rPr lang="en-US" altLang="ko-KR" dirty="0"/>
              <a:t>View</a:t>
            </a:r>
          </a:p>
          <a:p>
            <a:r>
              <a:rPr lang="ko-KR" altLang="en-US" dirty="0"/>
              <a:t>견적서 창에서 </a:t>
            </a:r>
            <a:endParaRPr lang="en-US" altLang="ko-KR" dirty="0"/>
          </a:p>
          <a:p>
            <a:r>
              <a:rPr lang="ko-KR" altLang="en-US" dirty="0"/>
              <a:t>선택</a:t>
            </a:r>
            <a:endParaRPr lang="en-US" altLang="ko-KR" dirty="0"/>
          </a:p>
          <a:p>
            <a:r>
              <a:rPr lang="ko-KR" altLang="en-US" dirty="0"/>
              <a:t>수락 </a:t>
            </a:r>
            <a:r>
              <a:rPr lang="en-US" altLang="ko-KR" dirty="0"/>
              <a:t>or </a:t>
            </a:r>
            <a:r>
              <a:rPr lang="ko-KR" altLang="en-US" dirty="0"/>
              <a:t>반려</a:t>
            </a:r>
            <a:endParaRPr lang="en-US" altLang="ko-KR" dirty="0"/>
          </a:p>
          <a:p>
            <a:r>
              <a:rPr lang="ko-KR" altLang="en-US" dirty="0"/>
              <a:t>미선택시 보류</a:t>
            </a:r>
          </a:p>
        </p:txBody>
      </p:sp>
      <p:sp>
        <p:nvSpPr>
          <p:cNvPr id="2" name="TextBox 1"/>
          <p:cNvSpPr txBox="1"/>
          <p:nvPr/>
        </p:nvSpPr>
        <p:spPr>
          <a:xfrm>
            <a:off x="9620166" y="2535388"/>
            <a:ext cx="5436973" cy="646331"/>
          </a:xfrm>
          <a:prstGeom prst="rect">
            <a:avLst/>
          </a:prstGeom>
          <a:solidFill>
            <a:schemeClr val="accent2">
              <a:lumMod val="20000"/>
              <a:lumOff val="80000"/>
            </a:schemeClr>
          </a:solidFill>
        </p:spPr>
        <p:txBody>
          <a:bodyPr wrap="square" rtlCol="0">
            <a:spAutoFit/>
          </a:bodyPr>
          <a:lstStyle/>
          <a:p>
            <a:r>
              <a:rPr lang="en-US" altLang="ko-KR" dirty="0"/>
              <a:t>37</a:t>
            </a:r>
            <a:r>
              <a:rPr lang="ko-KR" altLang="en-US" dirty="0"/>
              <a:t>페이지 하단과 동일 항목</a:t>
            </a:r>
            <a:br>
              <a:rPr lang="en-US" altLang="ko-KR" dirty="0"/>
            </a:br>
            <a:r>
              <a:rPr lang="ko-KR" altLang="en-US" dirty="0"/>
              <a:t>이고</a:t>
            </a:r>
            <a:r>
              <a:rPr lang="en-US" altLang="ko-KR" dirty="0"/>
              <a:t>, </a:t>
            </a:r>
            <a:r>
              <a:rPr lang="ko-KR" altLang="en-US" dirty="0"/>
              <a:t>정보를 리스트 보여줌</a:t>
            </a:r>
          </a:p>
        </p:txBody>
      </p:sp>
      <p:sp>
        <p:nvSpPr>
          <p:cNvPr id="26" name="TextBox 25">
            <a:extLst>
              <a:ext uri="{FF2B5EF4-FFF2-40B4-BE49-F238E27FC236}">
                <a16:creationId xmlns:a16="http://schemas.microsoft.com/office/drawing/2014/main" id="{02236F37-821A-4C4A-B206-2D47195AE044}"/>
              </a:ext>
            </a:extLst>
          </p:cNvPr>
          <p:cNvSpPr txBox="1"/>
          <p:nvPr/>
        </p:nvSpPr>
        <p:spPr>
          <a:xfrm>
            <a:off x="836784" y="1321226"/>
            <a:ext cx="470000" cy="307777"/>
          </a:xfrm>
          <a:prstGeom prst="rect">
            <a:avLst/>
          </a:prstGeom>
          <a:noFill/>
        </p:spPr>
        <p:txBody>
          <a:bodyPr wrap="none" rtlCol="0">
            <a:spAutoFit/>
          </a:bodyPr>
          <a:lstStyle/>
          <a:p>
            <a:r>
              <a:rPr lang="en-US" altLang="ko-KR" sz="1400" dirty="0"/>
              <a:t>No.</a:t>
            </a:r>
            <a:endParaRPr lang="ko-KR" altLang="en-US" sz="1400" dirty="0"/>
          </a:p>
        </p:txBody>
      </p:sp>
    </p:spTree>
    <p:extLst>
      <p:ext uri="{BB962C8B-B14F-4D97-AF65-F5344CB8AC3E}">
        <p14:creationId xmlns:p14="http://schemas.microsoft.com/office/powerpoint/2010/main" val="5203732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75FA2C-EC86-4042-8F5C-C77451A58AA4}"/>
              </a:ext>
            </a:extLst>
          </p:cNvPr>
          <p:cNvSpPr txBox="1"/>
          <p:nvPr/>
        </p:nvSpPr>
        <p:spPr>
          <a:xfrm>
            <a:off x="5772834" y="117876"/>
            <a:ext cx="1072730" cy="369332"/>
          </a:xfrm>
          <a:prstGeom prst="rect">
            <a:avLst/>
          </a:prstGeom>
          <a:noFill/>
        </p:spPr>
        <p:txBody>
          <a:bodyPr wrap="none" rtlCol="0">
            <a:spAutoFit/>
          </a:bodyPr>
          <a:lstStyle/>
          <a:p>
            <a:r>
              <a:rPr lang="en-US" altLang="ko-KR" dirty="0"/>
              <a:t>Logistics</a:t>
            </a:r>
            <a:endParaRPr lang="ko-KR" altLang="en-US" dirty="0"/>
          </a:p>
        </p:txBody>
      </p:sp>
      <p:sp>
        <p:nvSpPr>
          <p:cNvPr id="5" name="TextBox 4">
            <a:extLst>
              <a:ext uri="{FF2B5EF4-FFF2-40B4-BE49-F238E27FC236}">
                <a16:creationId xmlns:a16="http://schemas.microsoft.com/office/drawing/2014/main" id="{68362EAA-86B2-4735-8A07-23EE2C3E040B}"/>
              </a:ext>
            </a:extLst>
          </p:cNvPr>
          <p:cNvSpPr txBox="1"/>
          <p:nvPr/>
        </p:nvSpPr>
        <p:spPr>
          <a:xfrm>
            <a:off x="721453" y="780176"/>
            <a:ext cx="2827090" cy="369332"/>
          </a:xfrm>
          <a:prstGeom prst="rect">
            <a:avLst/>
          </a:prstGeom>
          <a:noFill/>
        </p:spPr>
        <p:txBody>
          <a:bodyPr wrap="square" rtlCol="0">
            <a:spAutoFit/>
          </a:bodyPr>
          <a:lstStyle/>
          <a:p>
            <a:r>
              <a:rPr lang="en-US" altLang="ko-KR" dirty="0"/>
              <a:t>Cargo delivery status</a:t>
            </a:r>
            <a:endParaRPr lang="ko-KR" altLang="en-US" dirty="0"/>
          </a:p>
        </p:txBody>
      </p:sp>
      <p:cxnSp>
        <p:nvCxnSpPr>
          <p:cNvPr id="7" name="직선 연결선 6">
            <a:extLst>
              <a:ext uri="{FF2B5EF4-FFF2-40B4-BE49-F238E27FC236}">
                <a16:creationId xmlns:a16="http://schemas.microsoft.com/office/drawing/2014/main" id="{437829CE-EECA-483A-AF0C-89CD9061D459}"/>
              </a:ext>
            </a:extLst>
          </p:cNvPr>
          <p:cNvCxnSpPr/>
          <p:nvPr/>
        </p:nvCxnSpPr>
        <p:spPr>
          <a:xfrm>
            <a:off x="587229" y="1233182"/>
            <a:ext cx="109392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직선 화살표 연결선 23">
            <a:extLst>
              <a:ext uri="{FF2B5EF4-FFF2-40B4-BE49-F238E27FC236}">
                <a16:creationId xmlns:a16="http://schemas.microsoft.com/office/drawing/2014/main" id="{2BB1FA2D-4C40-4823-B811-77CAB917FEE6}"/>
              </a:ext>
            </a:extLst>
          </p:cNvPr>
          <p:cNvCxnSpPr>
            <a:cxnSpLocks/>
          </p:cNvCxnSpPr>
          <p:nvPr/>
        </p:nvCxnSpPr>
        <p:spPr>
          <a:xfrm>
            <a:off x="9003072" y="500721"/>
            <a:ext cx="402954" cy="2032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A13800F-8162-4B08-9611-EC020FA1A314}"/>
              </a:ext>
            </a:extLst>
          </p:cNvPr>
          <p:cNvSpPr txBox="1"/>
          <p:nvPr/>
        </p:nvSpPr>
        <p:spPr>
          <a:xfrm>
            <a:off x="7121801" y="41380"/>
            <a:ext cx="1882247" cy="1200329"/>
          </a:xfrm>
          <a:prstGeom prst="rect">
            <a:avLst/>
          </a:prstGeom>
          <a:noFill/>
          <a:ln>
            <a:solidFill>
              <a:schemeClr val="tx1"/>
            </a:solidFill>
          </a:ln>
        </p:spPr>
        <p:txBody>
          <a:bodyPr wrap="none" rtlCol="0">
            <a:spAutoFit/>
          </a:bodyPr>
          <a:lstStyle/>
          <a:p>
            <a:r>
              <a:rPr lang="ko-KR" altLang="en-US" dirty="0"/>
              <a:t>활성화</a:t>
            </a:r>
            <a:endParaRPr lang="en-US" altLang="ko-KR" dirty="0"/>
          </a:p>
          <a:p>
            <a:r>
              <a:rPr lang="ko-KR" altLang="en-US" dirty="0"/>
              <a:t>물류정보 </a:t>
            </a:r>
            <a:endParaRPr lang="en-US" altLang="ko-KR" dirty="0"/>
          </a:p>
          <a:p>
            <a:r>
              <a:rPr lang="ko-KR" altLang="en-US" dirty="0"/>
              <a:t>기입창으로 이동</a:t>
            </a:r>
            <a:endParaRPr lang="en-US" altLang="ko-KR" dirty="0"/>
          </a:p>
          <a:p>
            <a:r>
              <a:rPr lang="en-US" altLang="ko-KR" dirty="0"/>
              <a:t>41P</a:t>
            </a:r>
            <a:endParaRPr lang="ko-KR" altLang="en-US" dirty="0"/>
          </a:p>
        </p:txBody>
      </p:sp>
      <p:cxnSp>
        <p:nvCxnSpPr>
          <p:cNvPr id="28" name="직선 연결선 27">
            <a:extLst>
              <a:ext uri="{FF2B5EF4-FFF2-40B4-BE49-F238E27FC236}">
                <a16:creationId xmlns:a16="http://schemas.microsoft.com/office/drawing/2014/main" id="{2ABF7AF9-2FEB-4E2B-A570-6539E789DF5F}"/>
              </a:ext>
            </a:extLst>
          </p:cNvPr>
          <p:cNvCxnSpPr/>
          <p:nvPr/>
        </p:nvCxnSpPr>
        <p:spPr>
          <a:xfrm>
            <a:off x="6168745" y="2785668"/>
            <a:ext cx="0" cy="187907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B460164-C3CF-47AB-9A9B-562F94D23BCC}"/>
              </a:ext>
            </a:extLst>
          </p:cNvPr>
          <p:cNvSpPr txBox="1"/>
          <p:nvPr/>
        </p:nvSpPr>
        <p:spPr>
          <a:xfrm>
            <a:off x="9176169" y="745923"/>
            <a:ext cx="1946815" cy="369332"/>
          </a:xfrm>
          <a:prstGeom prst="rect">
            <a:avLst/>
          </a:prstGeom>
          <a:noFill/>
          <a:ln>
            <a:solidFill>
              <a:schemeClr val="tx1"/>
            </a:solidFill>
          </a:ln>
        </p:spPr>
        <p:txBody>
          <a:bodyPr wrap="none" rtlCol="0">
            <a:spAutoFit/>
          </a:bodyPr>
          <a:lstStyle/>
          <a:p>
            <a:r>
              <a:rPr lang="en-US" altLang="ko-KR" dirty="0"/>
              <a:t>+ Cargo delivery</a:t>
            </a:r>
            <a:endParaRPr lang="ko-KR" altLang="en-US" dirty="0"/>
          </a:p>
        </p:txBody>
      </p:sp>
      <p:sp>
        <p:nvSpPr>
          <p:cNvPr id="26" name="직사각형 25">
            <a:extLst>
              <a:ext uri="{FF2B5EF4-FFF2-40B4-BE49-F238E27FC236}">
                <a16:creationId xmlns:a16="http://schemas.microsoft.com/office/drawing/2014/main" id="{8CA09EA6-EDAE-4BEE-AC90-12F1F214A591}"/>
              </a:ext>
            </a:extLst>
          </p:cNvPr>
          <p:cNvSpPr/>
          <p:nvPr/>
        </p:nvSpPr>
        <p:spPr>
          <a:xfrm>
            <a:off x="412199" y="1417526"/>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직사각형 26">
            <a:extLst>
              <a:ext uri="{FF2B5EF4-FFF2-40B4-BE49-F238E27FC236}">
                <a16:creationId xmlns:a16="http://schemas.microsoft.com/office/drawing/2014/main" id="{5C714D49-75EE-4F2A-AA80-AF52EF7C967D}"/>
              </a:ext>
            </a:extLst>
          </p:cNvPr>
          <p:cNvSpPr/>
          <p:nvPr/>
        </p:nvSpPr>
        <p:spPr>
          <a:xfrm>
            <a:off x="412412" y="1839069"/>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TextBox 29">
            <a:extLst>
              <a:ext uri="{FF2B5EF4-FFF2-40B4-BE49-F238E27FC236}">
                <a16:creationId xmlns:a16="http://schemas.microsoft.com/office/drawing/2014/main" id="{CDA8E92E-0273-46A1-9567-539A05A064BF}"/>
              </a:ext>
            </a:extLst>
          </p:cNvPr>
          <p:cNvSpPr txBox="1"/>
          <p:nvPr/>
        </p:nvSpPr>
        <p:spPr>
          <a:xfrm>
            <a:off x="2978757" y="1333445"/>
            <a:ext cx="961802" cy="276999"/>
          </a:xfrm>
          <a:prstGeom prst="rect">
            <a:avLst/>
          </a:prstGeom>
          <a:noFill/>
        </p:spPr>
        <p:txBody>
          <a:bodyPr wrap="none" rtlCol="0">
            <a:spAutoFit/>
          </a:bodyPr>
          <a:lstStyle/>
          <a:p>
            <a:r>
              <a:rPr lang="en-US" altLang="ko-KR" sz="1200" dirty="0"/>
              <a:t>Warehouse</a:t>
            </a:r>
            <a:endParaRPr lang="ko-KR" altLang="en-US" sz="1200" dirty="0"/>
          </a:p>
        </p:txBody>
      </p:sp>
      <p:sp>
        <p:nvSpPr>
          <p:cNvPr id="31" name="TextBox 30">
            <a:extLst>
              <a:ext uri="{FF2B5EF4-FFF2-40B4-BE49-F238E27FC236}">
                <a16:creationId xmlns:a16="http://schemas.microsoft.com/office/drawing/2014/main" id="{4EED057D-9968-4490-990A-F7B78EE79DC9}"/>
              </a:ext>
            </a:extLst>
          </p:cNvPr>
          <p:cNvSpPr txBox="1"/>
          <p:nvPr/>
        </p:nvSpPr>
        <p:spPr>
          <a:xfrm>
            <a:off x="1505495" y="1316857"/>
            <a:ext cx="1020216" cy="369332"/>
          </a:xfrm>
          <a:prstGeom prst="rect">
            <a:avLst/>
          </a:prstGeom>
          <a:noFill/>
        </p:spPr>
        <p:txBody>
          <a:bodyPr wrap="none" rtlCol="0">
            <a:spAutoFit/>
          </a:bodyPr>
          <a:lstStyle/>
          <a:p>
            <a:r>
              <a:rPr lang="en-US" altLang="ko-KR" dirty="0"/>
              <a:t>Country</a:t>
            </a:r>
            <a:endParaRPr lang="ko-KR" altLang="en-US" dirty="0"/>
          </a:p>
        </p:txBody>
      </p:sp>
      <p:sp>
        <p:nvSpPr>
          <p:cNvPr id="32" name="TextBox 31">
            <a:extLst>
              <a:ext uri="{FF2B5EF4-FFF2-40B4-BE49-F238E27FC236}">
                <a16:creationId xmlns:a16="http://schemas.microsoft.com/office/drawing/2014/main" id="{F1F50968-BB0B-4FB3-B98F-553127E9082B}"/>
              </a:ext>
            </a:extLst>
          </p:cNvPr>
          <p:cNvSpPr txBox="1"/>
          <p:nvPr/>
        </p:nvSpPr>
        <p:spPr>
          <a:xfrm>
            <a:off x="4147434" y="1316857"/>
            <a:ext cx="1680268" cy="261610"/>
          </a:xfrm>
          <a:prstGeom prst="rect">
            <a:avLst/>
          </a:prstGeom>
          <a:noFill/>
        </p:spPr>
        <p:txBody>
          <a:bodyPr wrap="none" rtlCol="0">
            <a:spAutoFit/>
          </a:bodyPr>
          <a:lstStyle/>
          <a:p>
            <a:r>
              <a:rPr lang="en-US" altLang="ko-KR" sz="1100" dirty="0"/>
              <a:t>Number of Commodity</a:t>
            </a:r>
            <a:endParaRPr lang="ko-KR" altLang="en-US" sz="1100" dirty="0"/>
          </a:p>
        </p:txBody>
      </p:sp>
      <p:sp>
        <p:nvSpPr>
          <p:cNvPr id="33" name="TextBox 32">
            <a:extLst>
              <a:ext uri="{FF2B5EF4-FFF2-40B4-BE49-F238E27FC236}">
                <a16:creationId xmlns:a16="http://schemas.microsoft.com/office/drawing/2014/main" id="{B63ACCE1-A1C9-4A80-9C81-D2B8E03246FC}"/>
              </a:ext>
            </a:extLst>
          </p:cNvPr>
          <p:cNvSpPr txBox="1"/>
          <p:nvPr/>
        </p:nvSpPr>
        <p:spPr>
          <a:xfrm>
            <a:off x="8613691" y="1341491"/>
            <a:ext cx="981359" cy="261610"/>
          </a:xfrm>
          <a:prstGeom prst="rect">
            <a:avLst/>
          </a:prstGeom>
          <a:noFill/>
        </p:spPr>
        <p:txBody>
          <a:bodyPr wrap="none" rtlCol="0">
            <a:spAutoFit/>
          </a:bodyPr>
          <a:lstStyle/>
          <a:p>
            <a:r>
              <a:rPr lang="en-US" altLang="ko-KR" sz="1100" dirty="0"/>
              <a:t>Total weight</a:t>
            </a:r>
            <a:endParaRPr lang="ko-KR" altLang="en-US" sz="1100" dirty="0"/>
          </a:p>
        </p:txBody>
      </p:sp>
      <p:sp>
        <p:nvSpPr>
          <p:cNvPr id="34" name="TextBox 33">
            <a:extLst>
              <a:ext uri="{FF2B5EF4-FFF2-40B4-BE49-F238E27FC236}">
                <a16:creationId xmlns:a16="http://schemas.microsoft.com/office/drawing/2014/main" id="{2CCEC8D2-CC17-4D25-95C8-FBD1911E4704}"/>
              </a:ext>
            </a:extLst>
          </p:cNvPr>
          <p:cNvSpPr txBox="1"/>
          <p:nvPr/>
        </p:nvSpPr>
        <p:spPr>
          <a:xfrm>
            <a:off x="835302" y="1761586"/>
            <a:ext cx="290464" cy="323165"/>
          </a:xfrm>
          <a:prstGeom prst="rect">
            <a:avLst/>
          </a:prstGeom>
          <a:noFill/>
        </p:spPr>
        <p:txBody>
          <a:bodyPr wrap="none" rtlCol="0">
            <a:spAutoFit/>
          </a:bodyPr>
          <a:lstStyle/>
          <a:p>
            <a:r>
              <a:rPr lang="en-US" altLang="ko-KR" sz="1500" dirty="0"/>
              <a:t>2</a:t>
            </a:r>
            <a:endParaRPr lang="ko-KR" altLang="en-US" sz="1500" dirty="0"/>
          </a:p>
        </p:txBody>
      </p:sp>
      <p:sp>
        <p:nvSpPr>
          <p:cNvPr id="35" name="TextBox 34">
            <a:extLst>
              <a:ext uri="{FF2B5EF4-FFF2-40B4-BE49-F238E27FC236}">
                <a16:creationId xmlns:a16="http://schemas.microsoft.com/office/drawing/2014/main" id="{77DCE554-A484-4818-AC01-7C22EBFED5D7}"/>
              </a:ext>
            </a:extLst>
          </p:cNvPr>
          <p:cNvSpPr txBox="1"/>
          <p:nvPr/>
        </p:nvSpPr>
        <p:spPr>
          <a:xfrm>
            <a:off x="2881428" y="1761586"/>
            <a:ext cx="1273105" cy="323165"/>
          </a:xfrm>
          <a:prstGeom prst="rect">
            <a:avLst/>
          </a:prstGeom>
          <a:noFill/>
        </p:spPr>
        <p:txBody>
          <a:bodyPr wrap="none" rtlCol="0">
            <a:spAutoFit/>
          </a:bodyPr>
          <a:lstStyle/>
          <a:p>
            <a:r>
              <a:rPr lang="en-US" altLang="ko-KR" sz="1500" dirty="0"/>
              <a:t>ABC Logistic</a:t>
            </a:r>
            <a:endParaRPr lang="ko-KR" altLang="en-US" sz="1500" dirty="0"/>
          </a:p>
        </p:txBody>
      </p:sp>
      <p:sp>
        <p:nvSpPr>
          <p:cNvPr id="36" name="TextBox 35">
            <a:extLst>
              <a:ext uri="{FF2B5EF4-FFF2-40B4-BE49-F238E27FC236}">
                <a16:creationId xmlns:a16="http://schemas.microsoft.com/office/drawing/2014/main" id="{273F7266-6DA5-4A0F-AD1A-8B141713F6BE}"/>
              </a:ext>
            </a:extLst>
          </p:cNvPr>
          <p:cNvSpPr txBox="1"/>
          <p:nvPr/>
        </p:nvSpPr>
        <p:spPr>
          <a:xfrm>
            <a:off x="1505495" y="1761586"/>
            <a:ext cx="1340175" cy="323165"/>
          </a:xfrm>
          <a:prstGeom prst="rect">
            <a:avLst/>
          </a:prstGeom>
          <a:noFill/>
        </p:spPr>
        <p:txBody>
          <a:bodyPr wrap="none" rtlCol="0">
            <a:spAutoFit/>
          </a:bodyPr>
          <a:lstStyle/>
          <a:p>
            <a:r>
              <a:rPr lang="en-US" altLang="ko-KR" sz="1500" dirty="0"/>
              <a:t>United States</a:t>
            </a:r>
            <a:endParaRPr lang="ko-KR" altLang="en-US" sz="1500" dirty="0"/>
          </a:p>
        </p:txBody>
      </p:sp>
      <p:sp>
        <p:nvSpPr>
          <p:cNvPr id="37" name="TextBox 36">
            <a:extLst>
              <a:ext uri="{FF2B5EF4-FFF2-40B4-BE49-F238E27FC236}">
                <a16:creationId xmlns:a16="http://schemas.microsoft.com/office/drawing/2014/main" id="{AD54BF64-FE72-4379-94E2-328D7BC9DE8E}"/>
              </a:ext>
            </a:extLst>
          </p:cNvPr>
          <p:cNvSpPr txBox="1"/>
          <p:nvPr/>
        </p:nvSpPr>
        <p:spPr>
          <a:xfrm>
            <a:off x="4734664" y="1761586"/>
            <a:ext cx="290464" cy="323165"/>
          </a:xfrm>
          <a:prstGeom prst="rect">
            <a:avLst/>
          </a:prstGeom>
          <a:noFill/>
        </p:spPr>
        <p:txBody>
          <a:bodyPr wrap="none" rtlCol="0">
            <a:spAutoFit/>
          </a:bodyPr>
          <a:lstStyle/>
          <a:p>
            <a:r>
              <a:rPr lang="en-US" altLang="ko-KR" sz="1500" dirty="0"/>
              <a:t>5</a:t>
            </a:r>
            <a:endParaRPr lang="ko-KR" altLang="en-US" sz="1500" dirty="0"/>
          </a:p>
        </p:txBody>
      </p:sp>
      <p:sp>
        <p:nvSpPr>
          <p:cNvPr id="38" name="TextBox 37">
            <a:extLst>
              <a:ext uri="{FF2B5EF4-FFF2-40B4-BE49-F238E27FC236}">
                <a16:creationId xmlns:a16="http://schemas.microsoft.com/office/drawing/2014/main" id="{1400AD36-7A60-4C60-AE85-6EF73F592590}"/>
              </a:ext>
            </a:extLst>
          </p:cNvPr>
          <p:cNvSpPr txBox="1"/>
          <p:nvPr/>
        </p:nvSpPr>
        <p:spPr>
          <a:xfrm>
            <a:off x="8568294" y="1761586"/>
            <a:ext cx="1026756" cy="323165"/>
          </a:xfrm>
          <a:prstGeom prst="rect">
            <a:avLst/>
          </a:prstGeom>
          <a:noFill/>
        </p:spPr>
        <p:txBody>
          <a:bodyPr wrap="none" rtlCol="0">
            <a:spAutoFit/>
          </a:bodyPr>
          <a:lstStyle/>
          <a:p>
            <a:r>
              <a:rPr lang="en-US" altLang="ko-KR" sz="1500" dirty="0"/>
              <a:t>28.75 Kgs</a:t>
            </a:r>
            <a:endParaRPr lang="ko-KR" altLang="en-US" sz="1500" dirty="0"/>
          </a:p>
        </p:txBody>
      </p:sp>
      <p:sp>
        <p:nvSpPr>
          <p:cNvPr id="40" name="TextBox 39">
            <a:extLst>
              <a:ext uri="{FF2B5EF4-FFF2-40B4-BE49-F238E27FC236}">
                <a16:creationId xmlns:a16="http://schemas.microsoft.com/office/drawing/2014/main" id="{9F8E5ECE-932C-4BEC-86E6-D5222B7A5375}"/>
              </a:ext>
            </a:extLst>
          </p:cNvPr>
          <p:cNvSpPr txBox="1"/>
          <p:nvPr/>
        </p:nvSpPr>
        <p:spPr>
          <a:xfrm>
            <a:off x="5876823" y="1318372"/>
            <a:ext cx="1074333" cy="261610"/>
          </a:xfrm>
          <a:prstGeom prst="rect">
            <a:avLst/>
          </a:prstGeom>
          <a:noFill/>
        </p:spPr>
        <p:txBody>
          <a:bodyPr wrap="none" rtlCol="0">
            <a:spAutoFit/>
          </a:bodyPr>
          <a:lstStyle/>
          <a:p>
            <a:r>
              <a:rPr lang="en-US" altLang="ko-KR" sz="1100" dirty="0"/>
              <a:t>Total quantity</a:t>
            </a:r>
            <a:endParaRPr lang="ko-KR" altLang="en-US" sz="1100" dirty="0"/>
          </a:p>
        </p:txBody>
      </p:sp>
      <p:sp>
        <p:nvSpPr>
          <p:cNvPr id="41" name="TextBox 40">
            <a:extLst>
              <a:ext uri="{FF2B5EF4-FFF2-40B4-BE49-F238E27FC236}">
                <a16:creationId xmlns:a16="http://schemas.microsoft.com/office/drawing/2014/main" id="{26D64B8D-E5D4-46A9-9D23-FFF7DD86BA32}"/>
              </a:ext>
            </a:extLst>
          </p:cNvPr>
          <p:cNvSpPr txBox="1"/>
          <p:nvPr/>
        </p:nvSpPr>
        <p:spPr>
          <a:xfrm>
            <a:off x="6094937" y="1754595"/>
            <a:ext cx="502061" cy="323165"/>
          </a:xfrm>
          <a:prstGeom prst="rect">
            <a:avLst/>
          </a:prstGeom>
          <a:noFill/>
        </p:spPr>
        <p:txBody>
          <a:bodyPr wrap="none" rtlCol="0">
            <a:spAutoFit/>
          </a:bodyPr>
          <a:lstStyle/>
          <a:p>
            <a:r>
              <a:rPr lang="en-US" altLang="ko-KR" sz="1500" dirty="0"/>
              <a:t>825</a:t>
            </a:r>
            <a:endParaRPr lang="ko-KR" altLang="en-US" sz="1500" dirty="0"/>
          </a:p>
        </p:txBody>
      </p:sp>
      <p:sp>
        <p:nvSpPr>
          <p:cNvPr id="42" name="TextBox 41">
            <a:extLst>
              <a:ext uri="{FF2B5EF4-FFF2-40B4-BE49-F238E27FC236}">
                <a16:creationId xmlns:a16="http://schemas.microsoft.com/office/drawing/2014/main" id="{9DF5AC37-AB23-4E20-94B9-7BC06F3874E4}"/>
              </a:ext>
            </a:extLst>
          </p:cNvPr>
          <p:cNvSpPr txBox="1"/>
          <p:nvPr/>
        </p:nvSpPr>
        <p:spPr>
          <a:xfrm>
            <a:off x="835302" y="2202370"/>
            <a:ext cx="290464" cy="323165"/>
          </a:xfrm>
          <a:prstGeom prst="rect">
            <a:avLst/>
          </a:prstGeom>
          <a:noFill/>
        </p:spPr>
        <p:txBody>
          <a:bodyPr wrap="none" rtlCol="0">
            <a:spAutoFit/>
          </a:bodyPr>
          <a:lstStyle/>
          <a:p>
            <a:r>
              <a:rPr lang="en-US" altLang="ko-KR" sz="1500" dirty="0"/>
              <a:t>1</a:t>
            </a:r>
            <a:endParaRPr lang="ko-KR" altLang="en-US" sz="1500" dirty="0"/>
          </a:p>
        </p:txBody>
      </p:sp>
      <p:sp>
        <p:nvSpPr>
          <p:cNvPr id="43" name="TextBox 42">
            <a:extLst>
              <a:ext uri="{FF2B5EF4-FFF2-40B4-BE49-F238E27FC236}">
                <a16:creationId xmlns:a16="http://schemas.microsoft.com/office/drawing/2014/main" id="{82C4F307-E967-4F82-8961-BF649C19BF87}"/>
              </a:ext>
            </a:extLst>
          </p:cNvPr>
          <p:cNvSpPr txBox="1"/>
          <p:nvPr/>
        </p:nvSpPr>
        <p:spPr>
          <a:xfrm>
            <a:off x="2881428" y="2202370"/>
            <a:ext cx="1286634" cy="323165"/>
          </a:xfrm>
          <a:prstGeom prst="rect">
            <a:avLst/>
          </a:prstGeom>
          <a:noFill/>
        </p:spPr>
        <p:txBody>
          <a:bodyPr wrap="none" rtlCol="0">
            <a:spAutoFit/>
          </a:bodyPr>
          <a:lstStyle/>
          <a:p>
            <a:r>
              <a:rPr lang="en-US" altLang="ko-KR" sz="1500" dirty="0"/>
              <a:t>DEF Delivery</a:t>
            </a:r>
            <a:endParaRPr lang="ko-KR" altLang="en-US" sz="1500" dirty="0"/>
          </a:p>
        </p:txBody>
      </p:sp>
      <p:sp>
        <p:nvSpPr>
          <p:cNvPr id="44" name="TextBox 43">
            <a:extLst>
              <a:ext uri="{FF2B5EF4-FFF2-40B4-BE49-F238E27FC236}">
                <a16:creationId xmlns:a16="http://schemas.microsoft.com/office/drawing/2014/main" id="{6539B60B-010D-4F99-B7BD-CA468CBF673F}"/>
              </a:ext>
            </a:extLst>
          </p:cNvPr>
          <p:cNvSpPr txBox="1"/>
          <p:nvPr/>
        </p:nvSpPr>
        <p:spPr>
          <a:xfrm>
            <a:off x="1505495" y="2202370"/>
            <a:ext cx="830677" cy="323165"/>
          </a:xfrm>
          <a:prstGeom prst="rect">
            <a:avLst/>
          </a:prstGeom>
          <a:noFill/>
        </p:spPr>
        <p:txBody>
          <a:bodyPr wrap="none" rtlCol="0">
            <a:spAutoFit/>
          </a:bodyPr>
          <a:lstStyle/>
          <a:p>
            <a:r>
              <a:rPr lang="en-US" altLang="ko-KR" sz="1500" dirty="0"/>
              <a:t>Canada</a:t>
            </a:r>
            <a:endParaRPr lang="ko-KR" altLang="en-US" sz="1500" dirty="0"/>
          </a:p>
        </p:txBody>
      </p:sp>
      <p:sp>
        <p:nvSpPr>
          <p:cNvPr id="45" name="TextBox 44">
            <a:extLst>
              <a:ext uri="{FF2B5EF4-FFF2-40B4-BE49-F238E27FC236}">
                <a16:creationId xmlns:a16="http://schemas.microsoft.com/office/drawing/2014/main" id="{0FCBB9D7-16CF-4203-B3A1-80A3019A030E}"/>
              </a:ext>
            </a:extLst>
          </p:cNvPr>
          <p:cNvSpPr txBox="1"/>
          <p:nvPr/>
        </p:nvSpPr>
        <p:spPr>
          <a:xfrm>
            <a:off x="4734664" y="2202370"/>
            <a:ext cx="290464" cy="323165"/>
          </a:xfrm>
          <a:prstGeom prst="rect">
            <a:avLst/>
          </a:prstGeom>
          <a:noFill/>
        </p:spPr>
        <p:txBody>
          <a:bodyPr wrap="none" rtlCol="0">
            <a:spAutoFit/>
          </a:bodyPr>
          <a:lstStyle/>
          <a:p>
            <a:r>
              <a:rPr lang="en-US" altLang="ko-KR" sz="1500" dirty="0"/>
              <a:t>3</a:t>
            </a:r>
            <a:endParaRPr lang="ko-KR" altLang="en-US" sz="1500" dirty="0"/>
          </a:p>
        </p:txBody>
      </p:sp>
      <p:sp>
        <p:nvSpPr>
          <p:cNvPr id="46" name="TextBox 45">
            <a:extLst>
              <a:ext uri="{FF2B5EF4-FFF2-40B4-BE49-F238E27FC236}">
                <a16:creationId xmlns:a16="http://schemas.microsoft.com/office/drawing/2014/main" id="{A6D63EF2-600F-40F3-93FF-8453FC580933}"/>
              </a:ext>
            </a:extLst>
          </p:cNvPr>
          <p:cNvSpPr txBox="1"/>
          <p:nvPr/>
        </p:nvSpPr>
        <p:spPr>
          <a:xfrm>
            <a:off x="8585072" y="2202370"/>
            <a:ext cx="1026756" cy="323165"/>
          </a:xfrm>
          <a:prstGeom prst="rect">
            <a:avLst/>
          </a:prstGeom>
          <a:noFill/>
        </p:spPr>
        <p:txBody>
          <a:bodyPr wrap="none" rtlCol="0">
            <a:spAutoFit/>
          </a:bodyPr>
          <a:lstStyle/>
          <a:p>
            <a:r>
              <a:rPr lang="en-US" altLang="ko-KR" sz="1500" dirty="0"/>
              <a:t>92.13 Kgs</a:t>
            </a:r>
            <a:endParaRPr lang="ko-KR" altLang="en-US" sz="1500" dirty="0"/>
          </a:p>
        </p:txBody>
      </p:sp>
      <p:sp>
        <p:nvSpPr>
          <p:cNvPr id="47" name="TextBox 46">
            <a:extLst>
              <a:ext uri="{FF2B5EF4-FFF2-40B4-BE49-F238E27FC236}">
                <a16:creationId xmlns:a16="http://schemas.microsoft.com/office/drawing/2014/main" id="{550FAF07-43B7-4B1B-B613-43A8A255814B}"/>
              </a:ext>
            </a:extLst>
          </p:cNvPr>
          <p:cNvSpPr txBox="1"/>
          <p:nvPr/>
        </p:nvSpPr>
        <p:spPr>
          <a:xfrm>
            <a:off x="6019436" y="2195379"/>
            <a:ext cx="649537" cy="323165"/>
          </a:xfrm>
          <a:prstGeom prst="rect">
            <a:avLst/>
          </a:prstGeom>
          <a:noFill/>
        </p:spPr>
        <p:txBody>
          <a:bodyPr wrap="none" rtlCol="0">
            <a:spAutoFit/>
          </a:bodyPr>
          <a:lstStyle/>
          <a:p>
            <a:r>
              <a:rPr lang="en-US" altLang="ko-KR" sz="1500" dirty="0"/>
              <a:t>1,002</a:t>
            </a:r>
            <a:endParaRPr lang="ko-KR" altLang="en-US" sz="1500" dirty="0"/>
          </a:p>
        </p:txBody>
      </p:sp>
      <p:sp>
        <p:nvSpPr>
          <p:cNvPr id="51" name="TextBox 50">
            <a:extLst>
              <a:ext uri="{FF2B5EF4-FFF2-40B4-BE49-F238E27FC236}">
                <a16:creationId xmlns:a16="http://schemas.microsoft.com/office/drawing/2014/main" id="{8A55DF21-7E1B-405E-9D4B-29D290E687E4}"/>
              </a:ext>
            </a:extLst>
          </p:cNvPr>
          <p:cNvSpPr txBox="1"/>
          <p:nvPr/>
        </p:nvSpPr>
        <p:spPr>
          <a:xfrm>
            <a:off x="7121693" y="1334645"/>
            <a:ext cx="1229824" cy="230832"/>
          </a:xfrm>
          <a:prstGeom prst="rect">
            <a:avLst/>
          </a:prstGeom>
          <a:noFill/>
        </p:spPr>
        <p:txBody>
          <a:bodyPr wrap="none" rtlCol="0">
            <a:spAutoFit/>
          </a:bodyPr>
          <a:lstStyle/>
          <a:p>
            <a:r>
              <a:rPr lang="en-US" altLang="ko-KR" sz="900" dirty="0"/>
              <a:t>Number of package</a:t>
            </a:r>
            <a:endParaRPr lang="ko-KR" altLang="en-US" sz="900" dirty="0"/>
          </a:p>
        </p:txBody>
      </p:sp>
      <p:sp>
        <p:nvSpPr>
          <p:cNvPr id="52" name="TextBox 51">
            <a:extLst>
              <a:ext uri="{FF2B5EF4-FFF2-40B4-BE49-F238E27FC236}">
                <a16:creationId xmlns:a16="http://schemas.microsoft.com/office/drawing/2014/main" id="{DD5B11A6-7E4B-4938-8EA3-3D5F32C1D9C7}"/>
              </a:ext>
            </a:extLst>
          </p:cNvPr>
          <p:cNvSpPr txBox="1"/>
          <p:nvPr/>
        </p:nvSpPr>
        <p:spPr>
          <a:xfrm>
            <a:off x="7259303" y="1761586"/>
            <a:ext cx="942502" cy="323165"/>
          </a:xfrm>
          <a:prstGeom prst="rect">
            <a:avLst/>
          </a:prstGeom>
          <a:noFill/>
        </p:spPr>
        <p:txBody>
          <a:bodyPr wrap="none" rtlCol="0">
            <a:spAutoFit/>
          </a:bodyPr>
          <a:lstStyle/>
          <a:p>
            <a:r>
              <a:rPr lang="en-US" altLang="ko-KR" sz="1500" dirty="0"/>
              <a:t>8 Carton</a:t>
            </a:r>
            <a:endParaRPr lang="ko-KR" altLang="en-US" sz="1500" dirty="0"/>
          </a:p>
        </p:txBody>
      </p:sp>
      <p:sp>
        <p:nvSpPr>
          <p:cNvPr id="53" name="TextBox 52">
            <a:extLst>
              <a:ext uri="{FF2B5EF4-FFF2-40B4-BE49-F238E27FC236}">
                <a16:creationId xmlns:a16="http://schemas.microsoft.com/office/drawing/2014/main" id="{F8B8454F-1CC2-4ECF-B9CF-C76BE82D0FFF}"/>
              </a:ext>
            </a:extLst>
          </p:cNvPr>
          <p:cNvSpPr txBox="1"/>
          <p:nvPr/>
        </p:nvSpPr>
        <p:spPr>
          <a:xfrm>
            <a:off x="7175413" y="2202370"/>
            <a:ext cx="1048300" cy="323165"/>
          </a:xfrm>
          <a:prstGeom prst="rect">
            <a:avLst/>
          </a:prstGeom>
          <a:noFill/>
        </p:spPr>
        <p:txBody>
          <a:bodyPr wrap="none" rtlCol="0">
            <a:spAutoFit/>
          </a:bodyPr>
          <a:lstStyle/>
          <a:p>
            <a:r>
              <a:rPr lang="en-US" altLang="ko-KR" sz="1500" dirty="0"/>
              <a:t>13 Carton</a:t>
            </a:r>
            <a:endParaRPr lang="ko-KR" altLang="en-US" sz="1500" dirty="0"/>
          </a:p>
        </p:txBody>
      </p:sp>
      <p:sp>
        <p:nvSpPr>
          <p:cNvPr id="55" name="TextBox 54">
            <a:extLst>
              <a:ext uri="{FF2B5EF4-FFF2-40B4-BE49-F238E27FC236}">
                <a16:creationId xmlns:a16="http://schemas.microsoft.com/office/drawing/2014/main" id="{CA118C5A-8F61-4656-9EE5-1FF8D3550558}"/>
              </a:ext>
            </a:extLst>
          </p:cNvPr>
          <p:cNvSpPr txBox="1"/>
          <p:nvPr/>
        </p:nvSpPr>
        <p:spPr>
          <a:xfrm>
            <a:off x="10102724" y="1316857"/>
            <a:ext cx="1043042" cy="369332"/>
          </a:xfrm>
          <a:prstGeom prst="rect">
            <a:avLst/>
          </a:prstGeom>
          <a:noFill/>
        </p:spPr>
        <p:txBody>
          <a:bodyPr wrap="none" rtlCol="0">
            <a:spAutoFit/>
          </a:bodyPr>
          <a:lstStyle/>
          <a:p>
            <a:r>
              <a:rPr lang="en-US" altLang="ko-KR" dirty="0"/>
              <a:t>Tracking</a:t>
            </a:r>
            <a:endParaRPr lang="ko-KR" altLang="en-US" dirty="0"/>
          </a:p>
        </p:txBody>
      </p:sp>
      <p:sp>
        <p:nvSpPr>
          <p:cNvPr id="56" name="TextBox 55">
            <a:extLst>
              <a:ext uri="{FF2B5EF4-FFF2-40B4-BE49-F238E27FC236}">
                <a16:creationId xmlns:a16="http://schemas.microsoft.com/office/drawing/2014/main" id="{01226A8B-2AF6-46D5-BCAD-6719B9A5C388}"/>
              </a:ext>
            </a:extLst>
          </p:cNvPr>
          <p:cNvSpPr txBox="1"/>
          <p:nvPr/>
        </p:nvSpPr>
        <p:spPr>
          <a:xfrm>
            <a:off x="10022912" y="1694357"/>
            <a:ext cx="1713931" cy="323165"/>
          </a:xfrm>
          <a:prstGeom prst="rect">
            <a:avLst/>
          </a:prstGeom>
          <a:noFill/>
        </p:spPr>
        <p:txBody>
          <a:bodyPr wrap="none" rtlCol="0">
            <a:spAutoFit/>
          </a:bodyPr>
          <a:lstStyle/>
          <a:p>
            <a:r>
              <a:rPr lang="en-US" altLang="ko-KR" sz="1500" dirty="0"/>
              <a:t>EB123 123 123KR</a:t>
            </a:r>
            <a:endParaRPr lang="ko-KR" altLang="en-US" sz="1500" dirty="0"/>
          </a:p>
        </p:txBody>
      </p:sp>
      <p:sp>
        <p:nvSpPr>
          <p:cNvPr id="57" name="TextBox 56">
            <a:extLst>
              <a:ext uri="{FF2B5EF4-FFF2-40B4-BE49-F238E27FC236}">
                <a16:creationId xmlns:a16="http://schemas.microsoft.com/office/drawing/2014/main" id="{DA447B44-341D-4A7C-991E-ACC1FEBACD11}"/>
              </a:ext>
            </a:extLst>
          </p:cNvPr>
          <p:cNvSpPr txBox="1"/>
          <p:nvPr/>
        </p:nvSpPr>
        <p:spPr>
          <a:xfrm>
            <a:off x="10266193" y="2185317"/>
            <a:ext cx="715260" cy="323165"/>
          </a:xfrm>
          <a:prstGeom prst="rect">
            <a:avLst/>
          </a:prstGeom>
          <a:noFill/>
          <a:ln>
            <a:solidFill>
              <a:schemeClr val="tx1"/>
            </a:solidFill>
          </a:ln>
        </p:spPr>
        <p:txBody>
          <a:bodyPr wrap="none" rtlCol="0">
            <a:spAutoFit/>
          </a:bodyPr>
          <a:lstStyle/>
          <a:p>
            <a:r>
              <a:rPr lang="en-US" altLang="ko-KR" sz="1500" dirty="0"/>
              <a:t>+ Edit</a:t>
            </a:r>
            <a:endParaRPr lang="ko-KR" altLang="en-US" sz="1500" dirty="0"/>
          </a:p>
        </p:txBody>
      </p:sp>
      <p:cxnSp>
        <p:nvCxnSpPr>
          <p:cNvPr id="58" name="직선 화살표 연결선 57">
            <a:extLst>
              <a:ext uri="{FF2B5EF4-FFF2-40B4-BE49-F238E27FC236}">
                <a16:creationId xmlns:a16="http://schemas.microsoft.com/office/drawing/2014/main" id="{68C9A252-E3BC-4AF8-97CE-677210F7102A}"/>
              </a:ext>
            </a:extLst>
          </p:cNvPr>
          <p:cNvCxnSpPr>
            <a:cxnSpLocks/>
            <a:stCxn id="59" idx="0"/>
            <a:endCxn id="57" idx="2"/>
          </p:cNvCxnSpPr>
          <p:nvPr/>
        </p:nvCxnSpPr>
        <p:spPr>
          <a:xfrm flipV="1">
            <a:off x="10239608" y="2508482"/>
            <a:ext cx="384215" cy="4902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6CE3B42-02DF-41D8-8D32-DD735DD1B72F}"/>
              </a:ext>
            </a:extLst>
          </p:cNvPr>
          <p:cNvSpPr txBox="1"/>
          <p:nvPr/>
        </p:nvSpPr>
        <p:spPr>
          <a:xfrm>
            <a:off x="9413901" y="2998717"/>
            <a:ext cx="1651414" cy="1200329"/>
          </a:xfrm>
          <a:prstGeom prst="rect">
            <a:avLst/>
          </a:prstGeom>
          <a:noFill/>
          <a:ln>
            <a:solidFill>
              <a:schemeClr val="tx1"/>
            </a:solidFill>
          </a:ln>
        </p:spPr>
        <p:txBody>
          <a:bodyPr wrap="square" rtlCol="0">
            <a:spAutoFit/>
          </a:bodyPr>
          <a:lstStyle/>
          <a:p>
            <a:r>
              <a:rPr lang="ko-KR" altLang="en-US" dirty="0"/>
              <a:t>활성화</a:t>
            </a:r>
            <a:endParaRPr lang="en-US" altLang="ko-KR" dirty="0"/>
          </a:p>
          <a:p>
            <a:r>
              <a:rPr lang="ko-KR" altLang="en-US" dirty="0"/>
              <a:t>배송정보 입력창으로 이동</a:t>
            </a:r>
            <a:endParaRPr lang="en-US" altLang="ko-KR" dirty="0"/>
          </a:p>
          <a:p>
            <a:r>
              <a:rPr lang="en-US" altLang="ko-KR" dirty="0"/>
              <a:t>44P</a:t>
            </a:r>
            <a:endParaRPr lang="ko-KR" altLang="en-US" dirty="0"/>
          </a:p>
        </p:txBody>
      </p:sp>
      <p:sp>
        <p:nvSpPr>
          <p:cNvPr id="60" name="직사각형 59">
            <a:extLst>
              <a:ext uri="{FF2B5EF4-FFF2-40B4-BE49-F238E27FC236}">
                <a16:creationId xmlns:a16="http://schemas.microsoft.com/office/drawing/2014/main" id="{BD514262-1CC1-4871-AFC5-74D3A634BA2E}"/>
              </a:ext>
            </a:extLst>
          </p:cNvPr>
          <p:cNvSpPr/>
          <p:nvPr/>
        </p:nvSpPr>
        <p:spPr>
          <a:xfrm>
            <a:off x="412199" y="2279955"/>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1" name="TextBox 60">
            <a:extLst>
              <a:ext uri="{FF2B5EF4-FFF2-40B4-BE49-F238E27FC236}">
                <a16:creationId xmlns:a16="http://schemas.microsoft.com/office/drawing/2014/main" id="{CC09821E-5176-4E31-8DA8-CE9E5BED0EFF}"/>
              </a:ext>
            </a:extLst>
          </p:cNvPr>
          <p:cNvSpPr txBox="1"/>
          <p:nvPr/>
        </p:nvSpPr>
        <p:spPr>
          <a:xfrm>
            <a:off x="10256863" y="1915253"/>
            <a:ext cx="1110945" cy="323165"/>
          </a:xfrm>
          <a:prstGeom prst="rect">
            <a:avLst/>
          </a:prstGeom>
          <a:noFill/>
        </p:spPr>
        <p:txBody>
          <a:bodyPr wrap="none" rtlCol="0">
            <a:spAutoFit/>
          </a:bodyPr>
          <a:lstStyle/>
          <a:p>
            <a:r>
              <a:rPr lang="en-US" altLang="ko-KR" sz="1500" dirty="0"/>
              <a:t>Korea Post</a:t>
            </a:r>
            <a:endParaRPr lang="ko-KR" altLang="en-US" sz="1500" dirty="0"/>
          </a:p>
        </p:txBody>
      </p:sp>
      <p:sp>
        <p:nvSpPr>
          <p:cNvPr id="3" name="TextBox 2"/>
          <p:cNvSpPr txBox="1"/>
          <p:nvPr/>
        </p:nvSpPr>
        <p:spPr>
          <a:xfrm>
            <a:off x="499927" y="117876"/>
            <a:ext cx="3964981" cy="646331"/>
          </a:xfrm>
          <a:prstGeom prst="rect">
            <a:avLst/>
          </a:prstGeom>
          <a:solidFill>
            <a:schemeClr val="accent2">
              <a:lumMod val="20000"/>
              <a:lumOff val="80000"/>
            </a:schemeClr>
          </a:solidFill>
        </p:spPr>
        <p:txBody>
          <a:bodyPr wrap="square" rtlCol="0">
            <a:spAutoFit/>
          </a:bodyPr>
          <a:lstStyle/>
          <a:p>
            <a:r>
              <a:rPr lang="ko-KR" altLang="en-US" dirty="0"/>
              <a:t>이용고객이 물건을 보내줄 자료를 기입 함</a:t>
            </a:r>
            <a:r>
              <a:rPr lang="en-US" altLang="ko-KR" dirty="0"/>
              <a:t>….</a:t>
            </a:r>
            <a:endParaRPr lang="ko-KR" altLang="en-US" dirty="0"/>
          </a:p>
        </p:txBody>
      </p:sp>
      <p:sp>
        <p:nvSpPr>
          <p:cNvPr id="39" name="TextBox 38">
            <a:extLst>
              <a:ext uri="{FF2B5EF4-FFF2-40B4-BE49-F238E27FC236}">
                <a16:creationId xmlns:a16="http://schemas.microsoft.com/office/drawing/2014/main" id="{AE5FAE25-74B2-4F82-99B9-9BA5976DAD8D}"/>
              </a:ext>
            </a:extLst>
          </p:cNvPr>
          <p:cNvSpPr txBox="1"/>
          <p:nvPr/>
        </p:nvSpPr>
        <p:spPr>
          <a:xfrm>
            <a:off x="836784" y="1321226"/>
            <a:ext cx="470000" cy="307777"/>
          </a:xfrm>
          <a:prstGeom prst="rect">
            <a:avLst/>
          </a:prstGeom>
          <a:noFill/>
        </p:spPr>
        <p:txBody>
          <a:bodyPr wrap="none" rtlCol="0">
            <a:spAutoFit/>
          </a:bodyPr>
          <a:lstStyle/>
          <a:p>
            <a:r>
              <a:rPr lang="en-US" altLang="ko-KR" sz="1400" dirty="0"/>
              <a:t>No.</a:t>
            </a:r>
            <a:endParaRPr lang="ko-KR" altLang="en-US" sz="1400" dirty="0"/>
          </a:p>
        </p:txBody>
      </p:sp>
    </p:spTree>
    <p:extLst>
      <p:ext uri="{BB962C8B-B14F-4D97-AF65-F5344CB8AC3E}">
        <p14:creationId xmlns:p14="http://schemas.microsoft.com/office/powerpoint/2010/main" val="16564590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46761B-430F-45C3-98D8-1703FBD2D55F}"/>
              </a:ext>
            </a:extLst>
          </p:cNvPr>
          <p:cNvSpPr txBox="1"/>
          <p:nvPr/>
        </p:nvSpPr>
        <p:spPr>
          <a:xfrm>
            <a:off x="5256711" y="193377"/>
            <a:ext cx="1728807" cy="369332"/>
          </a:xfrm>
          <a:prstGeom prst="rect">
            <a:avLst/>
          </a:prstGeom>
          <a:noFill/>
        </p:spPr>
        <p:txBody>
          <a:bodyPr wrap="none" rtlCol="0">
            <a:spAutoFit/>
          </a:bodyPr>
          <a:lstStyle/>
          <a:p>
            <a:r>
              <a:rPr lang="en-US" altLang="ko-KR" dirty="0"/>
              <a:t>Cargo Delivery</a:t>
            </a:r>
            <a:endParaRPr lang="ko-KR" altLang="en-US" dirty="0"/>
          </a:p>
        </p:txBody>
      </p:sp>
      <p:sp>
        <p:nvSpPr>
          <p:cNvPr id="5" name="TextBox 4">
            <a:extLst>
              <a:ext uri="{FF2B5EF4-FFF2-40B4-BE49-F238E27FC236}">
                <a16:creationId xmlns:a16="http://schemas.microsoft.com/office/drawing/2014/main" id="{4E1198CA-C339-43AE-B1FB-9A271198F991}"/>
              </a:ext>
            </a:extLst>
          </p:cNvPr>
          <p:cNvSpPr txBox="1"/>
          <p:nvPr/>
        </p:nvSpPr>
        <p:spPr>
          <a:xfrm>
            <a:off x="1574880" y="821970"/>
            <a:ext cx="2079737" cy="338554"/>
          </a:xfrm>
          <a:prstGeom prst="rect">
            <a:avLst/>
          </a:prstGeom>
          <a:noFill/>
        </p:spPr>
        <p:txBody>
          <a:bodyPr wrap="none" rtlCol="0">
            <a:spAutoFit/>
          </a:bodyPr>
          <a:lstStyle/>
          <a:p>
            <a:r>
              <a:rPr lang="en-US" altLang="ko-KR" sz="1600" dirty="0"/>
              <a:t>Fulfillment company</a:t>
            </a:r>
            <a:endParaRPr lang="ko-KR" altLang="en-US" sz="1600" dirty="0"/>
          </a:p>
        </p:txBody>
      </p:sp>
      <p:sp>
        <p:nvSpPr>
          <p:cNvPr id="7" name="직사각형 6">
            <a:extLst>
              <a:ext uri="{FF2B5EF4-FFF2-40B4-BE49-F238E27FC236}">
                <a16:creationId xmlns:a16="http://schemas.microsoft.com/office/drawing/2014/main" id="{0CF258A3-041D-4A86-9B72-067EDAF1944C}"/>
              </a:ext>
            </a:extLst>
          </p:cNvPr>
          <p:cNvSpPr/>
          <p:nvPr/>
        </p:nvSpPr>
        <p:spPr>
          <a:xfrm>
            <a:off x="3565321" y="813733"/>
            <a:ext cx="567095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Select</a:t>
            </a:r>
            <a:endParaRPr lang="ko-KR" altLang="en-US" dirty="0"/>
          </a:p>
        </p:txBody>
      </p:sp>
      <p:sp>
        <p:nvSpPr>
          <p:cNvPr id="10" name="TextBox 9">
            <a:extLst>
              <a:ext uri="{FF2B5EF4-FFF2-40B4-BE49-F238E27FC236}">
                <a16:creationId xmlns:a16="http://schemas.microsoft.com/office/drawing/2014/main" id="{EC18E0D4-5F7F-4106-AAA1-0435E89839CE}"/>
              </a:ext>
            </a:extLst>
          </p:cNvPr>
          <p:cNvSpPr txBox="1"/>
          <p:nvPr/>
        </p:nvSpPr>
        <p:spPr>
          <a:xfrm>
            <a:off x="543317" y="1550104"/>
            <a:ext cx="2430542" cy="276999"/>
          </a:xfrm>
          <a:prstGeom prst="rect">
            <a:avLst/>
          </a:prstGeom>
          <a:noFill/>
        </p:spPr>
        <p:txBody>
          <a:bodyPr wrap="square" rtlCol="0">
            <a:spAutoFit/>
          </a:bodyPr>
          <a:lstStyle/>
          <a:p>
            <a:r>
              <a:rPr lang="en-US" altLang="ko-KR" sz="1200" dirty="0"/>
              <a:t>Package name: Carton No. 1</a:t>
            </a:r>
            <a:endParaRPr lang="ko-KR" altLang="en-US" sz="1200" dirty="0"/>
          </a:p>
        </p:txBody>
      </p:sp>
      <p:sp>
        <p:nvSpPr>
          <p:cNvPr id="12" name="직사각형 11">
            <a:extLst>
              <a:ext uri="{FF2B5EF4-FFF2-40B4-BE49-F238E27FC236}">
                <a16:creationId xmlns:a16="http://schemas.microsoft.com/office/drawing/2014/main" id="{118E1C06-3C7F-461F-8E6F-84EB27B3AA9E}"/>
              </a:ext>
            </a:extLst>
          </p:cNvPr>
          <p:cNvSpPr/>
          <p:nvPr/>
        </p:nvSpPr>
        <p:spPr>
          <a:xfrm>
            <a:off x="6157521" y="1543573"/>
            <a:ext cx="350659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dirty="0"/>
              <a:t>제품</a:t>
            </a:r>
            <a:r>
              <a:rPr lang="en-US" altLang="ko-KR" dirty="0"/>
              <a:t> 1</a:t>
            </a:r>
            <a:endParaRPr lang="ko-KR" altLang="en-US" dirty="0"/>
          </a:p>
        </p:txBody>
      </p:sp>
      <p:sp>
        <p:nvSpPr>
          <p:cNvPr id="14" name="TextBox 13">
            <a:extLst>
              <a:ext uri="{FF2B5EF4-FFF2-40B4-BE49-F238E27FC236}">
                <a16:creationId xmlns:a16="http://schemas.microsoft.com/office/drawing/2014/main" id="{433CE964-6161-4D54-838A-CF6DF64D550E}"/>
              </a:ext>
            </a:extLst>
          </p:cNvPr>
          <p:cNvSpPr txBox="1"/>
          <p:nvPr/>
        </p:nvSpPr>
        <p:spPr>
          <a:xfrm>
            <a:off x="4813094" y="1567686"/>
            <a:ext cx="1329851" cy="307777"/>
          </a:xfrm>
          <a:prstGeom prst="rect">
            <a:avLst/>
          </a:prstGeom>
          <a:noFill/>
        </p:spPr>
        <p:txBody>
          <a:bodyPr wrap="none" rtlCol="0">
            <a:spAutoFit/>
          </a:bodyPr>
          <a:lstStyle/>
          <a:p>
            <a:r>
              <a:rPr lang="en-US" altLang="ko-KR" sz="1400" dirty="0"/>
              <a:t>Product name</a:t>
            </a:r>
            <a:endParaRPr lang="ko-KR" altLang="en-US" sz="1400" dirty="0"/>
          </a:p>
        </p:txBody>
      </p:sp>
      <p:sp>
        <p:nvSpPr>
          <p:cNvPr id="24" name="TextBox 23">
            <a:extLst>
              <a:ext uri="{FF2B5EF4-FFF2-40B4-BE49-F238E27FC236}">
                <a16:creationId xmlns:a16="http://schemas.microsoft.com/office/drawing/2014/main" id="{48033AB4-3A26-49B1-9178-BCAEC426EB62}"/>
              </a:ext>
            </a:extLst>
          </p:cNvPr>
          <p:cNvSpPr txBox="1"/>
          <p:nvPr/>
        </p:nvSpPr>
        <p:spPr>
          <a:xfrm>
            <a:off x="5107091" y="2047234"/>
            <a:ext cx="1079142" cy="369332"/>
          </a:xfrm>
          <a:prstGeom prst="rect">
            <a:avLst/>
          </a:prstGeom>
          <a:noFill/>
        </p:spPr>
        <p:txBody>
          <a:bodyPr wrap="none" rtlCol="0">
            <a:spAutoFit/>
          </a:bodyPr>
          <a:lstStyle/>
          <a:p>
            <a:r>
              <a:rPr lang="en-US" altLang="ko-KR" dirty="0"/>
              <a:t>Quantity</a:t>
            </a:r>
            <a:endParaRPr lang="ko-KR" altLang="en-US" dirty="0"/>
          </a:p>
        </p:txBody>
      </p:sp>
      <p:sp>
        <p:nvSpPr>
          <p:cNvPr id="25" name="직사각형 24">
            <a:extLst>
              <a:ext uri="{FF2B5EF4-FFF2-40B4-BE49-F238E27FC236}">
                <a16:creationId xmlns:a16="http://schemas.microsoft.com/office/drawing/2014/main" id="{DCE498E1-301C-43BD-8BA4-6109EBEDE77E}"/>
              </a:ext>
            </a:extLst>
          </p:cNvPr>
          <p:cNvSpPr/>
          <p:nvPr/>
        </p:nvSpPr>
        <p:spPr>
          <a:xfrm>
            <a:off x="6173454" y="2047234"/>
            <a:ext cx="350659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dirty="0"/>
          </a:p>
        </p:txBody>
      </p:sp>
      <p:cxnSp>
        <p:nvCxnSpPr>
          <p:cNvPr id="27" name="직선 연결선 26">
            <a:extLst>
              <a:ext uri="{FF2B5EF4-FFF2-40B4-BE49-F238E27FC236}">
                <a16:creationId xmlns:a16="http://schemas.microsoft.com/office/drawing/2014/main" id="{7F8A849D-FE2F-4CA3-8620-B553ABB20898}"/>
              </a:ext>
            </a:extLst>
          </p:cNvPr>
          <p:cNvCxnSpPr>
            <a:cxnSpLocks/>
          </p:cNvCxnSpPr>
          <p:nvPr/>
        </p:nvCxnSpPr>
        <p:spPr>
          <a:xfrm>
            <a:off x="1417739" y="5587069"/>
            <a:ext cx="9672507"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직사각형 27">
            <a:extLst>
              <a:ext uri="{FF2B5EF4-FFF2-40B4-BE49-F238E27FC236}">
                <a16:creationId xmlns:a16="http://schemas.microsoft.com/office/drawing/2014/main" id="{BAE7FBA1-BDED-440C-B599-241EB3857CF8}"/>
              </a:ext>
            </a:extLst>
          </p:cNvPr>
          <p:cNvSpPr/>
          <p:nvPr/>
        </p:nvSpPr>
        <p:spPr>
          <a:xfrm>
            <a:off x="4851332" y="5763237"/>
            <a:ext cx="2071981" cy="369332"/>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Add package</a:t>
            </a:r>
            <a:endParaRPr lang="ko-KR" altLang="en-US" dirty="0"/>
          </a:p>
        </p:txBody>
      </p:sp>
      <p:sp>
        <p:nvSpPr>
          <p:cNvPr id="32" name="TextBox 31">
            <a:extLst>
              <a:ext uri="{FF2B5EF4-FFF2-40B4-BE49-F238E27FC236}">
                <a16:creationId xmlns:a16="http://schemas.microsoft.com/office/drawing/2014/main" id="{761424CD-03CD-4D80-B997-81A8954192BE}"/>
              </a:ext>
            </a:extLst>
          </p:cNvPr>
          <p:cNvSpPr txBox="1"/>
          <p:nvPr/>
        </p:nvSpPr>
        <p:spPr>
          <a:xfrm>
            <a:off x="3184704" y="2870163"/>
            <a:ext cx="1383392" cy="369332"/>
          </a:xfrm>
          <a:prstGeom prst="rect">
            <a:avLst/>
          </a:prstGeom>
          <a:noFill/>
        </p:spPr>
        <p:txBody>
          <a:bodyPr wrap="none" rtlCol="0">
            <a:spAutoFit/>
          </a:bodyPr>
          <a:lstStyle/>
          <a:p>
            <a:r>
              <a:rPr lang="en-US" altLang="ko-KR" dirty="0"/>
              <a:t>Item Image</a:t>
            </a:r>
            <a:endParaRPr lang="ko-KR" altLang="en-US" dirty="0"/>
          </a:p>
        </p:txBody>
      </p:sp>
      <p:sp>
        <p:nvSpPr>
          <p:cNvPr id="33" name="직사각형 32">
            <a:extLst>
              <a:ext uri="{FF2B5EF4-FFF2-40B4-BE49-F238E27FC236}">
                <a16:creationId xmlns:a16="http://schemas.microsoft.com/office/drawing/2014/main" id="{BF8E0EEE-1129-4019-A128-290AD8F5E840}"/>
              </a:ext>
            </a:extLst>
          </p:cNvPr>
          <p:cNvSpPr/>
          <p:nvPr/>
        </p:nvSpPr>
        <p:spPr>
          <a:xfrm>
            <a:off x="3453837" y="1476998"/>
            <a:ext cx="1273756" cy="1292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Add</a:t>
            </a:r>
            <a:endParaRPr lang="ko-KR" altLang="en-US" dirty="0"/>
          </a:p>
        </p:txBody>
      </p:sp>
      <p:cxnSp>
        <p:nvCxnSpPr>
          <p:cNvPr id="35" name="직선 연결선 34">
            <a:extLst>
              <a:ext uri="{FF2B5EF4-FFF2-40B4-BE49-F238E27FC236}">
                <a16:creationId xmlns:a16="http://schemas.microsoft.com/office/drawing/2014/main" id="{07ADD65D-216F-4AAB-BED6-47F153D358FC}"/>
              </a:ext>
            </a:extLst>
          </p:cNvPr>
          <p:cNvCxnSpPr>
            <a:cxnSpLocks/>
            <a:stCxn id="33" idx="0"/>
            <a:endCxn id="33" idx="2"/>
          </p:cNvCxnSpPr>
          <p:nvPr/>
        </p:nvCxnSpPr>
        <p:spPr>
          <a:xfrm>
            <a:off x="4090715" y="1476998"/>
            <a:ext cx="0" cy="1292055"/>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7" name="직선 연결선 36">
            <a:extLst>
              <a:ext uri="{FF2B5EF4-FFF2-40B4-BE49-F238E27FC236}">
                <a16:creationId xmlns:a16="http://schemas.microsoft.com/office/drawing/2014/main" id="{3276C936-8D5D-4C02-89AA-2D6D64A7CCAE}"/>
              </a:ext>
            </a:extLst>
          </p:cNvPr>
          <p:cNvCxnSpPr>
            <a:cxnSpLocks/>
            <a:stCxn id="33" idx="1"/>
            <a:endCxn id="33" idx="3"/>
          </p:cNvCxnSpPr>
          <p:nvPr/>
        </p:nvCxnSpPr>
        <p:spPr>
          <a:xfrm>
            <a:off x="3453837" y="2123026"/>
            <a:ext cx="1273756" cy="0"/>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9" name="직선 화살표 연결선 28">
            <a:extLst>
              <a:ext uri="{FF2B5EF4-FFF2-40B4-BE49-F238E27FC236}">
                <a16:creationId xmlns:a16="http://schemas.microsoft.com/office/drawing/2014/main" id="{A711621C-E8EB-42FC-AE8D-9E8DB0FD9FAB}"/>
              </a:ext>
            </a:extLst>
          </p:cNvPr>
          <p:cNvCxnSpPr>
            <a:cxnSpLocks/>
            <a:stCxn id="34" idx="1"/>
            <a:endCxn id="7" idx="3"/>
          </p:cNvCxnSpPr>
          <p:nvPr/>
        </p:nvCxnSpPr>
        <p:spPr>
          <a:xfrm flipH="1">
            <a:off x="9236279" y="709726"/>
            <a:ext cx="465111" cy="2886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3938A73-C279-426A-81C9-438999635794}"/>
              </a:ext>
            </a:extLst>
          </p:cNvPr>
          <p:cNvSpPr txBox="1"/>
          <p:nvPr/>
        </p:nvSpPr>
        <p:spPr>
          <a:xfrm>
            <a:off x="9701390" y="248061"/>
            <a:ext cx="2417372" cy="923330"/>
          </a:xfrm>
          <a:prstGeom prst="rect">
            <a:avLst/>
          </a:prstGeom>
          <a:noFill/>
          <a:ln>
            <a:solidFill>
              <a:schemeClr val="tx1"/>
            </a:solidFill>
          </a:ln>
        </p:spPr>
        <p:txBody>
          <a:bodyPr wrap="square" rtlCol="0">
            <a:spAutoFit/>
          </a:bodyPr>
          <a:lstStyle/>
          <a:p>
            <a:pPr algn="ctr"/>
            <a:r>
              <a:rPr lang="ko-KR" altLang="en-US" dirty="0"/>
              <a:t>견적 보낸 물류업체 </a:t>
            </a:r>
            <a:endParaRPr lang="en-US" altLang="ko-KR" dirty="0"/>
          </a:p>
          <a:p>
            <a:pPr algn="ctr"/>
            <a:r>
              <a:rPr lang="ko-KR" altLang="en-US" dirty="0"/>
              <a:t>회사명</a:t>
            </a:r>
            <a:r>
              <a:rPr lang="en-US" altLang="ko-KR" dirty="0"/>
              <a:t>, </a:t>
            </a:r>
            <a:r>
              <a:rPr lang="ko-KR" altLang="en-US" dirty="0"/>
              <a:t>국가 스크롤 표시</a:t>
            </a:r>
          </a:p>
        </p:txBody>
      </p:sp>
      <p:sp>
        <p:nvSpPr>
          <p:cNvPr id="36" name="TextBox 35">
            <a:extLst>
              <a:ext uri="{FF2B5EF4-FFF2-40B4-BE49-F238E27FC236}">
                <a16:creationId xmlns:a16="http://schemas.microsoft.com/office/drawing/2014/main" id="{7C643AA9-799F-4A99-ABA9-000E86FCB350}"/>
              </a:ext>
            </a:extLst>
          </p:cNvPr>
          <p:cNvSpPr txBox="1"/>
          <p:nvPr/>
        </p:nvSpPr>
        <p:spPr>
          <a:xfrm>
            <a:off x="5128429" y="2551001"/>
            <a:ext cx="607859" cy="369332"/>
          </a:xfrm>
          <a:prstGeom prst="rect">
            <a:avLst/>
          </a:prstGeom>
          <a:noFill/>
        </p:spPr>
        <p:txBody>
          <a:bodyPr wrap="none" rtlCol="0">
            <a:spAutoFit/>
          </a:bodyPr>
          <a:lstStyle/>
          <a:p>
            <a:r>
              <a:rPr lang="en-US" altLang="ko-KR" dirty="0"/>
              <a:t>SKU</a:t>
            </a:r>
            <a:endParaRPr lang="ko-KR" altLang="en-US" dirty="0"/>
          </a:p>
        </p:txBody>
      </p:sp>
      <p:sp>
        <p:nvSpPr>
          <p:cNvPr id="38" name="직사각형 37">
            <a:extLst>
              <a:ext uri="{FF2B5EF4-FFF2-40B4-BE49-F238E27FC236}">
                <a16:creationId xmlns:a16="http://schemas.microsoft.com/office/drawing/2014/main" id="{BF42967B-2653-4767-84C1-3CDCA79B6264}"/>
              </a:ext>
            </a:extLst>
          </p:cNvPr>
          <p:cNvSpPr/>
          <p:nvPr/>
        </p:nvSpPr>
        <p:spPr>
          <a:xfrm>
            <a:off x="6194792" y="2551001"/>
            <a:ext cx="350659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dirty="0"/>
          </a:p>
        </p:txBody>
      </p:sp>
      <p:sp>
        <p:nvSpPr>
          <p:cNvPr id="39" name="직사각형 38">
            <a:extLst>
              <a:ext uri="{FF2B5EF4-FFF2-40B4-BE49-F238E27FC236}">
                <a16:creationId xmlns:a16="http://schemas.microsoft.com/office/drawing/2014/main" id="{FB5C67AB-5396-456C-906F-2528A8748266}"/>
              </a:ext>
            </a:extLst>
          </p:cNvPr>
          <p:cNvSpPr/>
          <p:nvPr/>
        </p:nvSpPr>
        <p:spPr>
          <a:xfrm>
            <a:off x="4827816" y="4011226"/>
            <a:ext cx="2208710" cy="369332"/>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Add product</a:t>
            </a:r>
            <a:endParaRPr lang="ko-KR" altLang="en-US" dirty="0"/>
          </a:p>
        </p:txBody>
      </p:sp>
      <p:sp>
        <p:nvSpPr>
          <p:cNvPr id="40" name="TextBox 39">
            <a:extLst>
              <a:ext uri="{FF2B5EF4-FFF2-40B4-BE49-F238E27FC236}">
                <a16:creationId xmlns:a16="http://schemas.microsoft.com/office/drawing/2014/main" id="{86C95BFC-BB7D-4B5E-A37B-519A1EAE39DE}"/>
              </a:ext>
            </a:extLst>
          </p:cNvPr>
          <p:cNvSpPr txBox="1"/>
          <p:nvPr/>
        </p:nvSpPr>
        <p:spPr>
          <a:xfrm>
            <a:off x="2800118" y="4514386"/>
            <a:ext cx="2040943" cy="369332"/>
          </a:xfrm>
          <a:prstGeom prst="rect">
            <a:avLst/>
          </a:prstGeom>
          <a:noFill/>
        </p:spPr>
        <p:txBody>
          <a:bodyPr wrap="none" rtlCol="0">
            <a:spAutoFit/>
          </a:bodyPr>
          <a:lstStyle/>
          <a:p>
            <a:r>
              <a:rPr lang="en-US" altLang="ko-KR" dirty="0"/>
              <a:t>Package size(cm) </a:t>
            </a:r>
            <a:endParaRPr lang="ko-KR" altLang="en-US" dirty="0"/>
          </a:p>
        </p:txBody>
      </p:sp>
      <p:sp>
        <p:nvSpPr>
          <p:cNvPr id="42" name="직사각형 41">
            <a:extLst>
              <a:ext uri="{FF2B5EF4-FFF2-40B4-BE49-F238E27FC236}">
                <a16:creationId xmlns:a16="http://schemas.microsoft.com/office/drawing/2014/main" id="{C3C9A8AE-40EC-4812-8D6C-0FFC10BAD75B}"/>
              </a:ext>
            </a:extLst>
          </p:cNvPr>
          <p:cNvSpPr/>
          <p:nvPr/>
        </p:nvSpPr>
        <p:spPr>
          <a:xfrm>
            <a:off x="5323988" y="4526281"/>
            <a:ext cx="111220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dirty="0"/>
          </a:p>
        </p:txBody>
      </p:sp>
      <p:sp>
        <p:nvSpPr>
          <p:cNvPr id="43" name="TextBox 42">
            <a:extLst>
              <a:ext uri="{FF2B5EF4-FFF2-40B4-BE49-F238E27FC236}">
                <a16:creationId xmlns:a16="http://schemas.microsoft.com/office/drawing/2014/main" id="{47D7688E-F991-404D-B348-630B1BE82917}"/>
              </a:ext>
            </a:extLst>
          </p:cNvPr>
          <p:cNvSpPr txBox="1"/>
          <p:nvPr/>
        </p:nvSpPr>
        <p:spPr>
          <a:xfrm>
            <a:off x="4925801" y="4533043"/>
            <a:ext cx="319318" cy="261610"/>
          </a:xfrm>
          <a:prstGeom prst="rect">
            <a:avLst/>
          </a:prstGeom>
          <a:noFill/>
        </p:spPr>
        <p:txBody>
          <a:bodyPr wrap="none" rtlCol="0">
            <a:spAutoFit/>
          </a:bodyPr>
          <a:lstStyle/>
          <a:p>
            <a:r>
              <a:rPr lang="en-US" altLang="ko-KR" sz="1100" dirty="0"/>
              <a:t>W</a:t>
            </a:r>
            <a:endParaRPr lang="ko-KR" altLang="en-US" sz="1100" dirty="0"/>
          </a:p>
        </p:txBody>
      </p:sp>
      <p:sp>
        <p:nvSpPr>
          <p:cNvPr id="44" name="직사각형 43">
            <a:extLst>
              <a:ext uri="{FF2B5EF4-FFF2-40B4-BE49-F238E27FC236}">
                <a16:creationId xmlns:a16="http://schemas.microsoft.com/office/drawing/2014/main" id="{CBAB9958-EDFD-4051-AE74-F58E57073F3B}"/>
              </a:ext>
            </a:extLst>
          </p:cNvPr>
          <p:cNvSpPr/>
          <p:nvPr/>
        </p:nvSpPr>
        <p:spPr>
          <a:xfrm>
            <a:off x="7230677" y="4526281"/>
            <a:ext cx="111220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dirty="0"/>
          </a:p>
        </p:txBody>
      </p:sp>
      <p:sp>
        <p:nvSpPr>
          <p:cNvPr id="45" name="TextBox 44">
            <a:extLst>
              <a:ext uri="{FF2B5EF4-FFF2-40B4-BE49-F238E27FC236}">
                <a16:creationId xmlns:a16="http://schemas.microsoft.com/office/drawing/2014/main" id="{B0897C26-EF15-4D7B-AF61-6CD170FCAE30}"/>
              </a:ext>
            </a:extLst>
          </p:cNvPr>
          <p:cNvSpPr txBox="1"/>
          <p:nvPr/>
        </p:nvSpPr>
        <p:spPr>
          <a:xfrm>
            <a:off x="6848520" y="4547121"/>
            <a:ext cx="258404" cy="276999"/>
          </a:xfrm>
          <a:prstGeom prst="rect">
            <a:avLst/>
          </a:prstGeom>
          <a:noFill/>
        </p:spPr>
        <p:txBody>
          <a:bodyPr wrap="none" rtlCol="0">
            <a:spAutoFit/>
          </a:bodyPr>
          <a:lstStyle/>
          <a:p>
            <a:r>
              <a:rPr lang="en-US" altLang="ko-KR" sz="1200" dirty="0"/>
              <a:t>L</a:t>
            </a:r>
            <a:endParaRPr lang="ko-KR" altLang="en-US" sz="1200" dirty="0"/>
          </a:p>
        </p:txBody>
      </p:sp>
      <p:sp>
        <p:nvSpPr>
          <p:cNvPr id="46" name="직사각형 45">
            <a:extLst>
              <a:ext uri="{FF2B5EF4-FFF2-40B4-BE49-F238E27FC236}">
                <a16:creationId xmlns:a16="http://schemas.microsoft.com/office/drawing/2014/main" id="{80CA007E-7437-43CD-8B6F-654C60786A7E}"/>
              </a:ext>
            </a:extLst>
          </p:cNvPr>
          <p:cNvSpPr/>
          <p:nvPr/>
        </p:nvSpPr>
        <p:spPr>
          <a:xfrm>
            <a:off x="9137366" y="4516388"/>
            <a:ext cx="111220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dirty="0"/>
          </a:p>
        </p:txBody>
      </p:sp>
      <p:sp>
        <p:nvSpPr>
          <p:cNvPr id="47" name="TextBox 46">
            <a:extLst>
              <a:ext uri="{FF2B5EF4-FFF2-40B4-BE49-F238E27FC236}">
                <a16:creationId xmlns:a16="http://schemas.microsoft.com/office/drawing/2014/main" id="{5C82A4B8-182F-4C6A-8655-20D955EDB571}"/>
              </a:ext>
            </a:extLst>
          </p:cNvPr>
          <p:cNvSpPr txBox="1"/>
          <p:nvPr/>
        </p:nvSpPr>
        <p:spPr>
          <a:xfrm>
            <a:off x="8774900" y="4524938"/>
            <a:ext cx="314510" cy="307777"/>
          </a:xfrm>
          <a:prstGeom prst="rect">
            <a:avLst/>
          </a:prstGeom>
          <a:noFill/>
        </p:spPr>
        <p:txBody>
          <a:bodyPr wrap="none" rtlCol="0">
            <a:spAutoFit/>
          </a:bodyPr>
          <a:lstStyle/>
          <a:p>
            <a:r>
              <a:rPr lang="en-US" altLang="ko-KR" sz="1400" dirty="0"/>
              <a:t>H</a:t>
            </a:r>
            <a:endParaRPr lang="ko-KR" altLang="en-US" sz="1400" dirty="0"/>
          </a:p>
        </p:txBody>
      </p:sp>
      <p:sp>
        <p:nvSpPr>
          <p:cNvPr id="48" name="TextBox 47">
            <a:extLst>
              <a:ext uri="{FF2B5EF4-FFF2-40B4-BE49-F238E27FC236}">
                <a16:creationId xmlns:a16="http://schemas.microsoft.com/office/drawing/2014/main" id="{B64B6E42-8A8A-4F82-95D0-6EF54D085C22}"/>
              </a:ext>
            </a:extLst>
          </p:cNvPr>
          <p:cNvSpPr txBox="1"/>
          <p:nvPr/>
        </p:nvSpPr>
        <p:spPr>
          <a:xfrm>
            <a:off x="2613207" y="5009576"/>
            <a:ext cx="2414764" cy="369332"/>
          </a:xfrm>
          <a:prstGeom prst="rect">
            <a:avLst/>
          </a:prstGeom>
          <a:noFill/>
        </p:spPr>
        <p:txBody>
          <a:bodyPr wrap="none" rtlCol="0">
            <a:spAutoFit/>
          </a:bodyPr>
          <a:lstStyle/>
          <a:p>
            <a:r>
              <a:rPr lang="en-US" altLang="ko-KR" dirty="0"/>
              <a:t>Package weight(Kgs) </a:t>
            </a:r>
            <a:endParaRPr lang="ko-KR" altLang="en-US" dirty="0"/>
          </a:p>
        </p:txBody>
      </p:sp>
      <p:sp>
        <p:nvSpPr>
          <p:cNvPr id="49" name="직사각형 48">
            <a:extLst>
              <a:ext uri="{FF2B5EF4-FFF2-40B4-BE49-F238E27FC236}">
                <a16:creationId xmlns:a16="http://schemas.microsoft.com/office/drawing/2014/main" id="{8BC262F5-838E-43C4-B9C5-A46181E3066E}"/>
              </a:ext>
            </a:extLst>
          </p:cNvPr>
          <p:cNvSpPr/>
          <p:nvPr/>
        </p:nvSpPr>
        <p:spPr>
          <a:xfrm>
            <a:off x="4854204" y="5031062"/>
            <a:ext cx="159225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dirty="0"/>
          </a:p>
        </p:txBody>
      </p:sp>
      <p:cxnSp>
        <p:nvCxnSpPr>
          <p:cNvPr id="52" name="직선 화살표 연결선 51">
            <a:extLst>
              <a:ext uri="{FF2B5EF4-FFF2-40B4-BE49-F238E27FC236}">
                <a16:creationId xmlns:a16="http://schemas.microsoft.com/office/drawing/2014/main" id="{03F2918C-B6AD-4473-B76C-C719CC168199}"/>
              </a:ext>
            </a:extLst>
          </p:cNvPr>
          <p:cNvCxnSpPr>
            <a:cxnSpLocks/>
          </p:cNvCxnSpPr>
          <p:nvPr/>
        </p:nvCxnSpPr>
        <p:spPr>
          <a:xfrm>
            <a:off x="3222044" y="6379142"/>
            <a:ext cx="410389" cy="479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4051B289-1491-45D9-BDE3-2E1EBB308291}"/>
              </a:ext>
            </a:extLst>
          </p:cNvPr>
          <p:cNvSpPr txBox="1"/>
          <p:nvPr/>
        </p:nvSpPr>
        <p:spPr>
          <a:xfrm>
            <a:off x="804672" y="5917477"/>
            <a:ext cx="2417372" cy="646331"/>
          </a:xfrm>
          <a:prstGeom prst="rect">
            <a:avLst/>
          </a:prstGeom>
          <a:noFill/>
          <a:ln>
            <a:solidFill>
              <a:schemeClr val="tx1"/>
            </a:solidFill>
          </a:ln>
        </p:spPr>
        <p:txBody>
          <a:bodyPr wrap="square" rtlCol="0">
            <a:spAutoFit/>
          </a:bodyPr>
          <a:lstStyle/>
          <a:p>
            <a:pPr algn="ctr"/>
            <a:r>
              <a:rPr lang="ko-KR" altLang="en-US" dirty="0"/>
              <a:t>발송지 정보창으로</a:t>
            </a:r>
            <a:endParaRPr lang="en-US" altLang="ko-KR" dirty="0"/>
          </a:p>
          <a:p>
            <a:pPr algn="ctr"/>
            <a:r>
              <a:rPr lang="ko-KR" altLang="en-US" dirty="0"/>
              <a:t> 이동 </a:t>
            </a:r>
            <a:r>
              <a:rPr lang="en-US" altLang="ko-KR" dirty="0"/>
              <a:t>P42</a:t>
            </a:r>
          </a:p>
        </p:txBody>
      </p:sp>
      <p:sp>
        <p:nvSpPr>
          <p:cNvPr id="54" name="직사각형 53">
            <a:extLst>
              <a:ext uri="{FF2B5EF4-FFF2-40B4-BE49-F238E27FC236}">
                <a16:creationId xmlns:a16="http://schemas.microsoft.com/office/drawing/2014/main" id="{F29C4FC1-CF4B-456B-8EDC-357037D476D1}"/>
              </a:ext>
            </a:extLst>
          </p:cNvPr>
          <p:cNvSpPr/>
          <p:nvPr/>
        </p:nvSpPr>
        <p:spPr>
          <a:xfrm>
            <a:off x="3724711" y="6224995"/>
            <a:ext cx="1342239"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Completed</a:t>
            </a:r>
            <a:endParaRPr lang="ko-KR" altLang="en-US" dirty="0"/>
          </a:p>
        </p:txBody>
      </p:sp>
      <p:sp>
        <p:nvSpPr>
          <p:cNvPr id="55" name="직사각형 54">
            <a:extLst>
              <a:ext uri="{FF2B5EF4-FFF2-40B4-BE49-F238E27FC236}">
                <a16:creationId xmlns:a16="http://schemas.microsoft.com/office/drawing/2014/main" id="{22BB7754-EB1F-4479-9E01-19079A08BC9E}"/>
              </a:ext>
            </a:extLst>
          </p:cNvPr>
          <p:cNvSpPr/>
          <p:nvPr/>
        </p:nvSpPr>
        <p:spPr>
          <a:xfrm>
            <a:off x="6568580" y="6224995"/>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Cancel</a:t>
            </a:r>
            <a:endParaRPr lang="ko-KR" altLang="en-US" dirty="0"/>
          </a:p>
        </p:txBody>
      </p:sp>
      <p:sp>
        <p:nvSpPr>
          <p:cNvPr id="57" name="TextBox 56">
            <a:extLst>
              <a:ext uri="{FF2B5EF4-FFF2-40B4-BE49-F238E27FC236}">
                <a16:creationId xmlns:a16="http://schemas.microsoft.com/office/drawing/2014/main" id="{230DA0AF-769E-4920-97CB-27C5EA3F1695}"/>
              </a:ext>
            </a:extLst>
          </p:cNvPr>
          <p:cNvSpPr txBox="1"/>
          <p:nvPr/>
        </p:nvSpPr>
        <p:spPr>
          <a:xfrm>
            <a:off x="5105457" y="3053310"/>
            <a:ext cx="899157" cy="276999"/>
          </a:xfrm>
          <a:prstGeom prst="rect">
            <a:avLst/>
          </a:prstGeom>
          <a:noFill/>
        </p:spPr>
        <p:txBody>
          <a:bodyPr wrap="none" rtlCol="0">
            <a:spAutoFit/>
          </a:bodyPr>
          <a:lstStyle/>
          <a:p>
            <a:r>
              <a:rPr lang="en-US" altLang="ko-KR" sz="1200" dirty="0"/>
              <a:t>Repacking</a:t>
            </a:r>
            <a:endParaRPr lang="ko-KR" altLang="en-US" sz="1200" dirty="0"/>
          </a:p>
        </p:txBody>
      </p:sp>
      <p:sp>
        <p:nvSpPr>
          <p:cNvPr id="58" name="직사각형 57">
            <a:extLst>
              <a:ext uri="{FF2B5EF4-FFF2-40B4-BE49-F238E27FC236}">
                <a16:creationId xmlns:a16="http://schemas.microsoft.com/office/drawing/2014/main" id="{DA3E489A-710D-4D54-B168-470B6A1F2A00}"/>
              </a:ext>
            </a:extLst>
          </p:cNvPr>
          <p:cNvSpPr/>
          <p:nvPr/>
        </p:nvSpPr>
        <p:spPr>
          <a:xfrm>
            <a:off x="6171820" y="3053310"/>
            <a:ext cx="350659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Select</a:t>
            </a:r>
            <a:endParaRPr lang="ko-KR" altLang="en-US" dirty="0"/>
          </a:p>
        </p:txBody>
      </p:sp>
      <p:cxnSp>
        <p:nvCxnSpPr>
          <p:cNvPr id="59" name="직선 화살표 연결선 58">
            <a:extLst>
              <a:ext uri="{FF2B5EF4-FFF2-40B4-BE49-F238E27FC236}">
                <a16:creationId xmlns:a16="http://schemas.microsoft.com/office/drawing/2014/main" id="{2760662D-75AF-4164-8B27-66B476C876EF}"/>
              </a:ext>
            </a:extLst>
          </p:cNvPr>
          <p:cNvCxnSpPr>
            <a:cxnSpLocks/>
            <a:stCxn id="60" idx="1"/>
            <a:endCxn id="58" idx="3"/>
          </p:cNvCxnSpPr>
          <p:nvPr/>
        </p:nvCxnSpPr>
        <p:spPr>
          <a:xfrm flipH="1">
            <a:off x="9678418" y="3070599"/>
            <a:ext cx="203142" cy="1673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15997214-0C80-4A3E-AFD6-B643069AAA77}"/>
              </a:ext>
            </a:extLst>
          </p:cNvPr>
          <p:cNvSpPr txBox="1"/>
          <p:nvPr/>
        </p:nvSpPr>
        <p:spPr>
          <a:xfrm>
            <a:off x="9881560" y="2747433"/>
            <a:ext cx="2005640" cy="646331"/>
          </a:xfrm>
          <a:prstGeom prst="rect">
            <a:avLst/>
          </a:prstGeom>
          <a:noFill/>
          <a:ln>
            <a:solidFill>
              <a:schemeClr val="tx1"/>
            </a:solidFill>
          </a:ln>
        </p:spPr>
        <p:txBody>
          <a:bodyPr wrap="square" rtlCol="0">
            <a:spAutoFit/>
          </a:bodyPr>
          <a:lstStyle/>
          <a:p>
            <a:pPr algn="ctr"/>
            <a:r>
              <a:rPr lang="ko-KR" altLang="en-US" dirty="0"/>
              <a:t>재포장 필요여부</a:t>
            </a:r>
            <a:r>
              <a:rPr lang="en-US" altLang="ko-KR" dirty="0"/>
              <a:t>, </a:t>
            </a:r>
            <a:r>
              <a:rPr lang="ko-KR" altLang="en-US" dirty="0"/>
              <a:t>방법선택</a:t>
            </a:r>
            <a:endParaRPr lang="en-US" altLang="ko-KR" dirty="0"/>
          </a:p>
        </p:txBody>
      </p:sp>
      <p:sp>
        <p:nvSpPr>
          <p:cNvPr id="62" name="TextBox 61">
            <a:extLst>
              <a:ext uri="{FF2B5EF4-FFF2-40B4-BE49-F238E27FC236}">
                <a16:creationId xmlns:a16="http://schemas.microsoft.com/office/drawing/2014/main" id="{F7192417-E6E9-4992-9DED-173F77694EDF}"/>
              </a:ext>
            </a:extLst>
          </p:cNvPr>
          <p:cNvSpPr txBox="1"/>
          <p:nvPr/>
        </p:nvSpPr>
        <p:spPr>
          <a:xfrm>
            <a:off x="4762317" y="3549442"/>
            <a:ext cx="1423916" cy="307777"/>
          </a:xfrm>
          <a:prstGeom prst="rect">
            <a:avLst/>
          </a:prstGeom>
          <a:noFill/>
        </p:spPr>
        <p:txBody>
          <a:bodyPr wrap="none" rtlCol="0">
            <a:spAutoFit/>
          </a:bodyPr>
          <a:lstStyle/>
          <a:p>
            <a:r>
              <a:rPr lang="en-US" altLang="ko-KR" sz="1400" dirty="0"/>
              <a:t>Special storage</a:t>
            </a:r>
            <a:endParaRPr lang="ko-KR" altLang="en-US" sz="1400" dirty="0"/>
          </a:p>
        </p:txBody>
      </p:sp>
      <p:sp>
        <p:nvSpPr>
          <p:cNvPr id="63" name="직사각형 62">
            <a:extLst>
              <a:ext uri="{FF2B5EF4-FFF2-40B4-BE49-F238E27FC236}">
                <a16:creationId xmlns:a16="http://schemas.microsoft.com/office/drawing/2014/main" id="{F9B62967-937F-4B12-AE50-6F966A0DEB89}"/>
              </a:ext>
            </a:extLst>
          </p:cNvPr>
          <p:cNvSpPr/>
          <p:nvPr/>
        </p:nvSpPr>
        <p:spPr>
          <a:xfrm>
            <a:off x="6194792" y="3558023"/>
            <a:ext cx="350659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Select</a:t>
            </a:r>
            <a:endParaRPr lang="ko-KR" altLang="en-US" dirty="0"/>
          </a:p>
        </p:txBody>
      </p:sp>
      <p:cxnSp>
        <p:nvCxnSpPr>
          <p:cNvPr id="64" name="직선 화살표 연결선 63">
            <a:extLst>
              <a:ext uri="{FF2B5EF4-FFF2-40B4-BE49-F238E27FC236}">
                <a16:creationId xmlns:a16="http://schemas.microsoft.com/office/drawing/2014/main" id="{4D6C0C8C-5E43-42F4-95F6-D5E2ACAAC1FD}"/>
              </a:ext>
            </a:extLst>
          </p:cNvPr>
          <p:cNvCxnSpPr>
            <a:cxnSpLocks/>
            <a:stCxn id="65" idx="1"/>
          </p:cNvCxnSpPr>
          <p:nvPr/>
        </p:nvCxnSpPr>
        <p:spPr>
          <a:xfrm flipH="1" flipV="1">
            <a:off x="9701390" y="3827009"/>
            <a:ext cx="203142" cy="219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28857689-099E-4D73-A043-2A502B415343}"/>
              </a:ext>
            </a:extLst>
          </p:cNvPr>
          <p:cNvSpPr txBox="1"/>
          <p:nvPr/>
        </p:nvSpPr>
        <p:spPr>
          <a:xfrm>
            <a:off x="9904532" y="3723667"/>
            <a:ext cx="2133670" cy="646331"/>
          </a:xfrm>
          <a:prstGeom prst="rect">
            <a:avLst/>
          </a:prstGeom>
          <a:noFill/>
          <a:ln>
            <a:solidFill>
              <a:schemeClr val="tx1"/>
            </a:solidFill>
          </a:ln>
        </p:spPr>
        <p:txBody>
          <a:bodyPr wrap="square" rtlCol="0">
            <a:spAutoFit/>
          </a:bodyPr>
          <a:lstStyle/>
          <a:p>
            <a:pPr algn="ctr"/>
            <a:r>
              <a:rPr lang="ko-KR" altLang="en-US" dirty="0"/>
              <a:t>특수보관 필요여부</a:t>
            </a:r>
            <a:r>
              <a:rPr lang="en-US" altLang="ko-KR" dirty="0"/>
              <a:t>, </a:t>
            </a:r>
            <a:r>
              <a:rPr lang="ko-KR" altLang="en-US" dirty="0"/>
              <a:t>방법선택</a:t>
            </a:r>
            <a:endParaRPr lang="en-US" altLang="ko-KR" dirty="0"/>
          </a:p>
        </p:txBody>
      </p:sp>
      <p:sp>
        <p:nvSpPr>
          <p:cNvPr id="6" name="직사각형 5"/>
          <p:cNvSpPr/>
          <p:nvPr/>
        </p:nvSpPr>
        <p:spPr>
          <a:xfrm>
            <a:off x="1175657" y="98854"/>
            <a:ext cx="1229792" cy="463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600" dirty="0"/>
              <a:t>견적서</a:t>
            </a:r>
            <a:endParaRPr lang="en-US" altLang="ko-KR" sz="1600" dirty="0"/>
          </a:p>
          <a:p>
            <a:pPr algn="ctr"/>
            <a:r>
              <a:rPr lang="ko-KR" altLang="en-US" sz="1600" dirty="0"/>
              <a:t>업체명</a:t>
            </a:r>
          </a:p>
        </p:txBody>
      </p:sp>
      <p:sp>
        <p:nvSpPr>
          <p:cNvPr id="8" name="직사각형 7"/>
          <p:cNvSpPr/>
          <p:nvPr/>
        </p:nvSpPr>
        <p:spPr>
          <a:xfrm>
            <a:off x="2552546" y="146115"/>
            <a:ext cx="162570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타원 8"/>
          <p:cNvSpPr/>
          <p:nvPr/>
        </p:nvSpPr>
        <p:spPr>
          <a:xfrm>
            <a:off x="4178249" y="193377"/>
            <a:ext cx="326602" cy="231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3" name="직선 화살표 연결선 12"/>
          <p:cNvCxnSpPr/>
          <p:nvPr/>
        </p:nvCxnSpPr>
        <p:spPr>
          <a:xfrm>
            <a:off x="3797643" y="378043"/>
            <a:ext cx="868627" cy="476019"/>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50" name="직사각형 49"/>
          <p:cNvSpPr/>
          <p:nvPr/>
        </p:nvSpPr>
        <p:spPr>
          <a:xfrm>
            <a:off x="3222044" y="1304168"/>
            <a:ext cx="7198820" cy="2862998"/>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14"/>
          <p:cNvSpPr/>
          <p:nvPr/>
        </p:nvSpPr>
        <p:spPr>
          <a:xfrm>
            <a:off x="1671193" y="2231899"/>
            <a:ext cx="1450161" cy="1379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Product 1</a:t>
            </a:r>
          </a:p>
          <a:p>
            <a:pPr algn="ctr"/>
            <a:r>
              <a:rPr lang="en-US" altLang="ko-KR" dirty="0"/>
              <a:t>Products 2</a:t>
            </a:r>
          </a:p>
          <a:p>
            <a:pPr algn="ctr"/>
            <a:r>
              <a:rPr lang="en-US" altLang="ko-KR" dirty="0"/>
              <a:t>Product 3</a:t>
            </a:r>
            <a:endParaRPr lang="ko-KR" altLang="en-US" dirty="0"/>
          </a:p>
        </p:txBody>
      </p:sp>
      <p:sp>
        <p:nvSpPr>
          <p:cNvPr id="61" name="직사각형 60"/>
          <p:cNvSpPr/>
          <p:nvPr/>
        </p:nvSpPr>
        <p:spPr>
          <a:xfrm>
            <a:off x="301729" y="1183835"/>
            <a:ext cx="11223005" cy="4656792"/>
          </a:xfrm>
          <a:prstGeom prst="rect">
            <a:avLst/>
          </a:prstGeom>
          <a:no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7" name="직선 화살표 연결선 16"/>
          <p:cNvCxnSpPr/>
          <p:nvPr/>
        </p:nvCxnSpPr>
        <p:spPr>
          <a:xfrm>
            <a:off x="369234" y="854062"/>
            <a:ext cx="147604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직사각형 17"/>
          <p:cNvSpPr/>
          <p:nvPr/>
        </p:nvSpPr>
        <p:spPr>
          <a:xfrm>
            <a:off x="0" y="616052"/>
            <a:ext cx="1603688" cy="38234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solidFill>
                  <a:schemeClr val="tx1"/>
                </a:solidFill>
              </a:rPr>
              <a:t>01</a:t>
            </a:r>
            <a:r>
              <a:rPr lang="ko-KR" altLang="en-US" sz="1400" dirty="0">
                <a:solidFill>
                  <a:schemeClr val="tx1"/>
                </a:solidFill>
              </a:rPr>
              <a:t>트리</a:t>
            </a:r>
            <a:r>
              <a:rPr lang="en-US" altLang="ko-KR" sz="1400" dirty="0">
                <a:solidFill>
                  <a:schemeClr val="tx1"/>
                </a:solidFill>
              </a:rPr>
              <a:t>(</a:t>
            </a:r>
            <a:r>
              <a:rPr lang="ko-KR" altLang="en-US" sz="1400" dirty="0">
                <a:solidFill>
                  <a:schemeClr val="tx1"/>
                </a:solidFill>
              </a:rPr>
              <a:t>단일</a:t>
            </a:r>
            <a:r>
              <a:rPr lang="en-US" altLang="ko-KR" sz="1400" dirty="0">
                <a:solidFill>
                  <a:schemeClr val="tx1"/>
                </a:solidFill>
              </a:rPr>
              <a:t>)</a:t>
            </a:r>
            <a:endParaRPr lang="ko-KR" altLang="en-US" sz="1400" dirty="0">
              <a:solidFill>
                <a:schemeClr val="tx1"/>
              </a:solidFill>
            </a:endParaRPr>
          </a:p>
        </p:txBody>
      </p:sp>
      <p:sp>
        <p:nvSpPr>
          <p:cNvPr id="67" name="직사각형 66"/>
          <p:cNvSpPr/>
          <p:nvPr/>
        </p:nvSpPr>
        <p:spPr>
          <a:xfrm>
            <a:off x="2828" y="1094651"/>
            <a:ext cx="1603688" cy="38234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solidFill>
                  <a:schemeClr val="tx1"/>
                </a:solidFill>
              </a:rPr>
              <a:t>02</a:t>
            </a:r>
            <a:r>
              <a:rPr lang="ko-KR" altLang="en-US" sz="1400" dirty="0">
                <a:solidFill>
                  <a:schemeClr val="tx1"/>
                </a:solidFill>
              </a:rPr>
              <a:t>트리</a:t>
            </a:r>
          </a:p>
        </p:txBody>
      </p:sp>
      <p:sp>
        <p:nvSpPr>
          <p:cNvPr id="68" name="직사각형 67"/>
          <p:cNvSpPr/>
          <p:nvPr/>
        </p:nvSpPr>
        <p:spPr>
          <a:xfrm>
            <a:off x="1285103" y="2100502"/>
            <a:ext cx="1603688" cy="38234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solidFill>
                  <a:schemeClr val="tx1"/>
                </a:solidFill>
              </a:rPr>
              <a:t>03</a:t>
            </a:r>
            <a:r>
              <a:rPr lang="ko-KR" altLang="en-US" sz="1400" dirty="0">
                <a:solidFill>
                  <a:schemeClr val="tx1"/>
                </a:solidFill>
              </a:rPr>
              <a:t>트리</a:t>
            </a:r>
          </a:p>
        </p:txBody>
      </p:sp>
      <p:sp>
        <p:nvSpPr>
          <p:cNvPr id="69" name="직사각형 68"/>
          <p:cNvSpPr/>
          <p:nvPr/>
        </p:nvSpPr>
        <p:spPr>
          <a:xfrm>
            <a:off x="1482811" y="4195892"/>
            <a:ext cx="2470805" cy="38234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400">
                <a:solidFill>
                  <a:schemeClr val="tx1"/>
                </a:solidFill>
              </a:rPr>
              <a:t>포장단위로 기입을 함</a:t>
            </a:r>
            <a:endParaRPr lang="ko-KR" altLang="en-US" sz="1400" dirty="0">
              <a:solidFill>
                <a:schemeClr val="tx1"/>
              </a:solidFill>
            </a:endParaRPr>
          </a:p>
        </p:txBody>
      </p:sp>
      <p:sp>
        <p:nvSpPr>
          <p:cNvPr id="56" name="TextBox 55">
            <a:extLst>
              <a:ext uri="{FF2B5EF4-FFF2-40B4-BE49-F238E27FC236}">
                <a16:creationId xmlns:a16="http://schemas.microsoft.com/office/drawing/2014/main" id="{8CB6232B-48F1-4E17-BACB-182AF80E68CE}"/>
              </a:ext>
            </a:extLst>
          </p:cNvPr>
          <p:cNvSpPr txBox="1"/>
          <p:nvPr/>
        </p:nvSpPr>
        <p:spPr>
          <a:xfrm>
            <a:off x="245625" y="5617312"/>
            <a:ext cx="2430542" cy="276999"/>
          </a:xfrm>
          <a:prstGeom prst="rect">
            <a:avLst/>
          </a:prstGeom>
          <a:noFill/>
        </p:spPr>
        <p:txBody>
          <a:bodyPr wrap="square" rtlCol="0">
            <a:spAutoFit/>
          </a:bodyPr>
          <a:lstStyle/>
          <a:p>
            <a:r>
              <a:rPr lang="en-US" altLang="ko-KR" sz="1200" dirty="0"/>
              <a:t>Package name: Carton No. 2</a:t>
            </a:r>
            <a:endParaRPr lang="ko-KR" altLang="en-US" sz="1200" dirty="0"/>
          </a:p>
        </p:txBody>
      </p:sp>
    </p:spTree>
    <p:extLst>
      <p:ext uri="{BB962C8B-B14F-4D97-AF65-F5344CB8AC3E}">
        <p14:creationId xmlns:p14="http://schemas.microsoft.com/office/powerpoint/2010/main" val="35457936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2834CC-F643-4866-8FF2-DBE823AF68DC}"/>
              </a:ext>
            </a:extLst>
          </p:cNvPr>
          <p:cNvSpPr txBox="1"/>
          <p:nvPr/>
        </p:nvSpPr>
        <p:spPr>
          <a:xfrm>
            <a:off x="5772835" y="117876"/>
            <a:ext cx="1072730" cy="369332"/>
          </a:xfrm>
          <a:prstGeom prst="rect">
            <a:avLst/>
          </a:prstGeom>
          <a:noFill/>
        </p:spPr>
        <p:txBody>
          <a:bodyPr wrap="none" rtlCol="0">
            <a:spAutoFit/>
          </a:bodyPr>
          <a:lstStyle/>
          <a:p>
            <a:r>
              <a:rPr lang="en-US" altLang="ko-KR" dirty="0"/>
              <a:t>Logistics</a:t>
            </a:r>
            <a:endParaRPr lang="ko-KR" altLang="en-US" dirty="0"/>
          </a:p>
        </p:txBody>
      </p:sp>
      <p:sp>
        <p:nvSpPr>
          <p:cNvPr id="5" name="TextBox 4">
            <a:extLst>
              <a:ext uri="{FF2B5EF4-FFF2-40B4-BE49-F238E27FC236}">
                <a16:creationId xmlns:a16="http://schemas.microsoft.com/office/drawing/2014/main" id="{2ABFF47E-3613-4806-912F-07743BB114D0}"/>
              </a:ext>
            </a:extLst>
          </p:cNvPr>
          <p:cNvSpPr txBox="1"/>
          <p:nvPr/>
        </p:nvSpPr>
        <p:spPr>
          <a:xfrm>
            <a:off x="721452" y="553673"/>
            <a:ext cx="5997802" cy="369332"/>
          </a:xfrm>
          <a:prstGeom prst="rect">
            <a:avLst/>
          </a:prstGeom>
          <a:noFill/>
        </p:spPr>
        <p:txBody>
          <a:bodyPr wrap="square" rtlCol="0">
            <a:spAutoFit/>
          </a:bodyPr>
          <a:lstStyle/>
          <a:p>
            <a:r>
              <a:rPr lang="en-US" altLang="ko-KR" dirty="0"/>
              <a:t>Delivery logistics information/ Destination information</a:t>
            </a:r>
            <a:endParaRPr lang="ko-KR" altLang="en-US" dirty="0"/>
          </a:p>
        </p:txBody>
      </p:sp>
      <p:cxnSp>
        <p:nvCxnSpPr>
          <p:cNvPr id="6" name="직선 연결선 5">
            <a:extLst>
              <a:ext uri="{FF2B5EF4-FFF2-40B4-BE49-F238E27FC236}">
                <a16:creationId xmlns:a16="http://schemas.microsoft.com/office/drawing/2014/main" id="{74144251-45BD-46FC-9780-71ABDABFFDAE}"/>
              </a:ext>
            </a:extLst>
          </p:cNvPr>
          <p:cNvCxnSpPr/>
          <p:nvPr/>
        </p:nvCxnSpPr>
        <p:spPr>
          <a:xfrm>
            <a:off x="587229" y="1006679"/>
            <a:ext cx="10939244"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직사각형 9">
            <a:extLst>
              <a:ext uri="{FF2B5EF4-FFF2-40B4-BE49-F238E27FC236}">
                <a16:creationId xmlns:a16="http://schemas.microsoft.com/office/drawing/2014/main" id="{2826959C-2A89-445B-8671-EBAEDFF7E536}"/>
              </a:ext>
            </a:extLst>
          </p:cNvPr>
          <p:cNvSpPr/>
          <p:nvPr/>
        </p:nvSpPr>
        <p:spPr>
          <a:xfrm>
            <a:off x="721452" y="1199626"/>
            <a:ext cx="4429388" cy="41441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2" name="직선 연결선 11">
            <a:extLst>
              <a:ext uri="{FF2B5EF4-FFF2-40B4-BE49-F238E27FC236}">
                <a16:creationId xmlns:a16="http://schemas.microsoft.com/office/drawing/2014/main" id="{E2A200DA-860C-4B01-A65B-F80D764F9803}"/>
              </a:ext>
            </a:extLst>
          </p:cNvPr>
          <p:cNvCxnSpPr>
            <a:cxnSpLocks/>
          </p:cNvCxnSpPr>
          <p:nvPr/>
        </p:nvCxnSpPr>
        <p:spPr>
          <a:xfrm>
            <a:off x="6112777" y="1363473"/>
            <a:ext cx="0" cy="3787367"/>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CFC7CAE-69DF-405F-A5B9-3E2E75820FBD}"/>
              </a:ext>
            </a:extLst>
          </p:cNvPr>
          <p:cNvSpPr txBox="1"/>
          <p:nvPr/>
        </p:nvSpPr>
        <p:spPr>
          <a:xfrm>
            <a:off x="847288" y="1308683"/>
            <a:ext cx="1107611" cy="276999"/>
          </a:xfrm>
          <a:prstGeom prst="rect">
            <a:avLst/>
          </a:prstGeom>
          <a:noFill/>
        </p:spPr>
        <p:txBody>
          <a:bodyPr wrap="none" rtlCol="0">
            <a:spAutoFit/>
          </a:bodyPr>
          <a:lstStyle/>
          <a:p>
            <a:r>
              <a:rPr lang="en-US" altLang="ko-KR" sz="1200" dirty="0"/>
              <a:t>Delivery date</a:t>
            </a:r>
            <a:endParaRPr lang="ko-KR" altLang="en-US" sz="1200" dirty="0"/>
          </a:p>
        </p:txBody>
      </p:sp>
      <p:sp>
        <p:nvSpPr>
          <p:cNvPr id="14" name="TextBox 13">
            <a:extLst>
              <a:ext uri="{FF2B5EF4-FFF2-40B4-BE49-F238E27FC236}">
                <a16:creationId xmlns:a16="http://schemas.microsoft.com/office/drawing/2014/main" id="{C4CEE0E3-FC90-4D03-B0E3-FF6D85246B9B}"/>
              </a:ext>
            </a:extLst>
          </p:cNvPr>
          <p:cNvSpPr txBox="1"/>
          <p:nvPr/>
        </p:nvSpPr>
        <p:spPr>
          <a:xfrm>
            <a:off x="847288" y="1585682"/>
            <a:ext cx="1093889" cy="276999"/>
          </a:xfrm>
          <a:prstGeom prst="rect">
            <a:avLst/>
          </a:prstGeom>
          <a:noFill/>
        </p:spPr>
        <p:txBody>
          <a:bodyPr wrap="none" rtlCol="0">
            <a:spAutoFit/>
          </a:bodyPr>
          <a:lstStyle/>
          <a:p>
            <a:r>
              <a:rPr lang="en-US" altLang="ko-KR" sz="1200" dirty="0"/>
              <a:t>Carton No.</a:t>
            </a:r>
            <a:r>
              <a:rPr lang="ko-KR" altLang="en-US" sz="1200" dirty="0"/>
              <a:t> </a:t>
            </a:r>
            <a:r>
              <a:rPr lang="en-US" altLang="ko-KR" sz="1200" dirty="0"/>
              <a:t>1</a:t>
            </a:r>
            <a:endParaRPr lang="ko-KR" altLang="en-US" sz="1200" dirty="0"/>
          </a:p>
        </p:txBody>
      </p:sp>
      <p:sp>
        <p:nvSpPr>
          <p:cNvPr id="15" name="TextBox 14">
            <a:extLst>
              <a:ext uri="{FF2B5EF4-FFF2-40B4-BE49-F238E27FC236}">
                <a16:creationId xmlns:a16="http://schemas.microsoft.com/office/drawing/2014/main" id="{C8BE18F5-311F-4B75-A7F9-FAC487812575}"/>
              </a:ext>
            </a:extLst>
          </p:cNvPr>
          <p:cNvSpPr txBox="1"/>
          <p:nvPr/>
        </p:nvSpPr>
        <p:spPr>
          <a:xfrm>
            <a:off x="1034042" y="1862681"/>
            <a:ext cx="1166730" cy="276999"/>
          </a:xfrm>
          <a:prstGeom prst="rect">
            <a:avLst/>
          </a:prstGeom>
          <a:noFill/>
        </p:spPr>
        <p:txBody>
          <a:bodyPr wrap="none" rtlCol="0">
            <a:spAutoFit/>
          </a:bodyPr>
          <a:lstStyle/>
          <a:p>
            <a:r>
              <a:rPr lang="en-US" altLang="ko-KR" sz="1200" dirty="0"/>
              <a:t>Product name</a:t>
            </a:r>
            <a:endParaRPr lang="ko-KR" altLang="en-US" sz="1200" dirty="0"/>
          </a:p>
        </p:txBody>
      </p:sp>
      <p:sp>
        <p:nvSpPr>
          <p:cNvPr id="16" name="TextBox 15">
            <a:extLst>
              <a:ext uri="{FF2B5EF4-FFF2-40B4-BE49-F238E27FC236}">
                <a16:creationId xmlns:a16="http://schemas.microsoft.com/office/drawing/2014/main" id="{E6C1544B-D40D-4216-B83B-5FA5376FF8FB}"/>
              </a:ext>
            </a:extLst>
          </p:cNvPr>
          <p:cNvSpPr txBox="1"/>
          <p:nvPr/>
        </p:nvSpPr>
        <p:spPr>
          <a:xfrm>
            <a:off x="1037307" y="2139680"/>
            <a:ext cx="782587" cy="276999"/>
          </a:xfrm>
          <a:prstGeom prst="rect">
            <a:avLst/>
          </a:prstGeom>
          <a:noFill/>
        </p:spPr>
        <p:txBody>
          <a:bodyPr wrap="none" rtlCol="0">
            <a:spAutoFit/>
          </a:bodyPr>
          <a:lstStyle/>
          <a:p>
            <a:r>
              <a:rPr lang="en-US" altLang="ko-KR" sz="1200" dirty="0"/>
              <a:t>Quantity</a:t>
            </a:r>
            <a:endParaRPr lang="ko-KR" altLang="en-US" sz="1200" dirty="0"/>
          </a:p>
        </p:txBody>
      </p:sp>
      <p:sp>
        <p:nvSpPr>
          <p:cNvPr id="17" name="TextBox 16">
            <a:extLst>
              <a:ext uri="{FF2B5EF4-FFF2-40B4-BE49-F238E27FC236}">
                <a16:creationId xmlns:a16="http://schemas.microsoft.com/office/drawing/2014/main" id="{FA8B0716-8140-453F-98E9-43427092660D}"/>
              </a:ext>
            </a:extLst>
          </p:cNvPr>
          <p:cNvSpPr txBox="1"/>
          <p:nvPr/>
        </p:nvSpPr>
        <p:spPr>
          <a:xfrm>
            <a:off x="1034042" y="2416679"/>
            <a:ext cx="1054519" cy="276999"/>
          </a:xfrm>
          <a:prstGeom prst="rect">
            <a:avLst/>
          </a:prstGeom>
          <a:noFill/>
        </p:spPr>
        <p:txBody>
          <a:bodyPr wrap="none" rtlCol="0">
            <a:spAutoFit/>
          </a:bodyPr>
          <a:lstStyle/>
          <a:p>
            <a:r>
              <a:rPr lang="en-US" altLang="ko-KR" sz="1200" dirty="0"/>
              <a:t>Product Size</a:t>
            </a:r>
            <a:endParaRPr lang="ko-KR" altLang="en-US" sz="1200" dirty="0"/>
          </a:p>
        </p:txBody>
      </p:sp>
      <p:sp>
        <p:nvSpPr>
          <p:cNvPr id="18" name="TextBox 17">
            <a:extLst>
              <a:ext uri="{FF2B5EF4-FFF2-40B4-BE49-F238E27FC236}">
                <a16:creationId xmlns:a16="http://schemas.microsoft.com/office/drawing/2014/main" id="{83BA328A-C1D4-4DC1-B89D-30FF7C8B609A}"/>
              </a:ext>
            </a:extLst>
          </p:cNvPr>
          <p:cNvSpPr txBox="1"/>
          <p:nvPr/>
        </p:nvSpPr>
        <p:spPr>
          <a:xfrm>
            <a:off x="1034042" y="2693678"/>
            <a:ext cx="1249253" cy="276999"/>
          </a:xfrm>
          <a:prstGeom prst="rect">
            <a:avLst/>
          </a:prstGeom>
          <a:noFill/>
        </p:spPr>
        <p:txBody>
          <a:bodyPr wrap="none" rtlCol="0">
            <a:spAutoFit/>
          </a:bodyPr>
          <a:lstStyle/>
          <a:p>
            <a:r>
              <a:rPr lang="en-US" altLang="ko-KR" sz="1200" dirty="0"/>
              <a:t>Product weight</a:t>
            </a:r>
            <a:endParaRPr lang="ko-KR" altLang="en-US" sz="1200" dirty="0"/>
          </a:p>
        </p:txBody>
      </p:sp>
      <p:sp>
        <p:nvSpPr>
          <p:cNvPr id="19" name="직사각형 18">
            <a:extLst>
              <a:ext uri="{FF2B5EF4-FFF2-40B4-BE49-F238E27FC236}">
                <a16:creationId xmlns:a16="http://schemas.microsoft.com/office/drawing/2014/main" id="{EC489CC7-2738-442F-A080-54BB4ADF7DD3}"/>
              </a:ext>
            </a:extLst>
          </p:cNvPr>
          <p:cNvSpPr/>
          <p:nvPr/>
        </p:nvSpPr>
        <p:spPr>
          <a:xfrm>
            <a:off x="1098958" y="1862681"/>
            <a:ext cx="3120704" cy="11741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TextBox 19">
            <a:extLst>
              <a:ext uri="{FF2B5EF4-FFF2-40B4-BE49-F238E27FC236}">
                <a16:creationId xmlns:a16="http://schemas.microsoft.com/office/drawing/2014/main" id="{4739A942-0196-453A-9976-79E2AE772040}"/>
              </a:ext>
            </a:extLst>
          </p:cNvPr>
          <p:cNvSpPr txBox="1"/>
          <p:nvPr/>
        </p:nvSpPr>
        <p:spPr>
          <a:xfrm>
            <a:off x="847287" y="4269998"/>
            <a:ext cx="1065805" cy="276999"/>
          </a:xfrm>
          <a:prstGeom prst="rect">
            <a:avLst/>
          </a:prstGeom>
          <a:noFill/>
        </p:spPr>
        <p:txBody>
          <a:bodyPr wrap="none" rtlCol="0">
            <a:spAutoFit/>
          </a:bodyPr>
          <a:lstStyle/>
          <a:p>
            <a:r>
              <a:rPr lang="en-US" altLang="ko-KR" sz="1200" dirty="0"/>
              <a:t>Package size</a:t>
            </a:r>
            <a:endParaRPr lang="ko-KR" altLang="en-US" sz="1200" dirty="0"/>
          </a:p>
        </p:txBody>
      </p:sp>
      <p:sp>
        <p:nvSpPr>
          <p:cNvPr id="21" name="TextBox 20">
            <a:extLst>
              <a:ext uri="{FF2B5EF4-FFF2-40B4-BE49-F238E27FC236}">
                <a16:creationId xmlns:a16="http://schemas.microsoft.com/office/drawing/2014/main" id="{D64ECF09-6587-432D-A35E-E143C1B4BFDB}"/>
              </a:ext>
            </a:extLst>
          </p:cNvPr>
          <p:cNvSpPr txBox="1"/>
          <p:nvPr/>
        </p:nvSpPr>
        <p:spPr>
          <a:xfrm>
            <a:off x="847288" y="4546997"/>
            <a:ext cx="1276568" cy="276999"/>
          </a:xfrm>
          <a:prstGeom prst="rect">
            <a:avLst/>
          </a:prstGeom>
          <a:noFill/>
        </p:spPr>
        <p:txBody>
          <a:bodyPr wrap="none" rtlCol="0">
            <a:spAutoFit/>
          </a:bodyPr>
          <a:lstStyle/>
          <a:p>
            <a:r>
              <a:rPr lang="en-US" altLang="ko-KR" sz="1200" dirty="0"/>
              <a:t>Package weight</a:t>
            </a:r>
            <a:endParaRPr lang="ko-KR" altLang="en-US" sz="1200" dirty="0"/>
          </a:p>
        </p:txBody>
      </p:sp>
      <p:cxnSp>
        <p:nvCxnSpPr>
          <p:cNvPr id="22" name="직선 연결선 21">
            <a:extLst>
              <a:ext uri="{FF2B5EF4-FFF2-40B4-BE49-F238E27FC236}">
                <a16:creationId xmlns:a16="http://schemas.microsoft.com/office/drawing/2014/main" id="{AC348FCF-E06E-4925-8FEF-B7CFDEA0ABA2}"/>
              </a:ext>
            </a:extLst>
          </p:cNvPr>
          <p:cNvCxnSpPr>
            <a:cxnSpLocks/>
          </p:cNvCxnSpPr>
          <p:nvPr/>
        </p:nvCxnSpPr>
        <p:spPr>
          <a:xfrm>
            <a:off x="2712481" y="4882393"/>
            <a:ext cx="0" cy="32717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A911D88F-6C81-4F61-A0AB-B3585E23FB4E}"/>
              </a:ext>
            </a:extLst>
          </p:cNvPr>
          <p:cNvSpPr/>
          <p:nvPr/>
        </p:nvSpPr>
        <p:spPr>
          <a:xfrm>
            <a:off x="6915324" y="1199627"/>
            <a:ext cx="4429388" cy="41441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TextBox 25">
            <a:extLst>
              <a:ext uri="{FF2B5EF4-FFF2-40B4-BE49-F238E27FC236}">
                <a16:creationId xmlns:a16="http://schemas.microsoft.com/office/drawing/2014/main" id="{5CEDE2BB-0E01-4165-87F8-8022C7E40EE3}"/>
              </a:ext>
            </a:extLst>
          </p:cNvPr>
          <p:cNvSpPr txBox="1"/>
          <p:nvPr/>
        </p:nvSpPr>
        <p:spPr>
          <a:xfrm>
            <a:off x="7088163" y="1312635"/>
            <a:ext cx="979755" cy="276999"/>
          </a:xfrm>
          <a:prstGeom prst="rect">
            <a:avLst/>
          </a:prstGeom>
          <a:noFill/>
        </p:spPr>
        <p:txBody>
          <a:bodyPr wrap="none" rtlCol="0">
            <a:spAutoFit/>
          </a:bodyPr>
          <a:lstStyle/>
          <a:p>
            <a:r>
              <a:rPr lang="en-US" altLang="ko-KR" sz="1200" dirty="0"/>
              <a:t>Destination</a:t>
            </a:r>
            <a:endParaRPr lang="ko-KR" altLang="en-US" sz="1200" dirty="0"/>
          </a:p>
        </p:txBody>
      </p:sp>
      <p:sp>
        <p:nvSpPr>
          <p:cNvPr id="27" name="TextBox 26">
            <a:extLst>
              <a:ext uri="{FF2B5EF4-FFF2-40B4-BE49-F238E27FC236}">
                <a16:creationId xmlns:a16="http://schemas.microsoft.com/office/drawing/2014/main" id="{AE6B29B5-CE67-4EC5-AAF9-043619374C9B}"/>
              </a:ext>
            </a:extLst>
          </p:cNvPr>
          <p:cNvSpPr txBox="1"/>
          <p:nvPr/>
        </p:nvSpPr>
        <p:spPr>
          <a:xfrm>
            <a:off x="7088163" y="1737008"/>
            <a:ext cx="1286955" cy="276999"/>
          </a:xfrm>
          <a:prstGeom prst="rect">
            <a:avLst/>
          </a:prstGeom>
          <a:noFill/>
        </p:spPr>
        <p:txBody>
          <a:bodyPr wrap="none" rtlCol="0">
            <a:spAutoFit/>
          </a:bodyPr>
          <a:lstStyle/>
          <a:p>
            <a:r>
              <a:rPr lang="en-US" altLang="ko-KR" sz="1200" dirty="0"/>
              <a:t>Company name</a:t>
            </a:r>
            <a:endParaRPr lang="ko-KR" altLang="en-US" sz="1200" dirty="0"/>
          </a:p>
        </p:txBody>
      </p:sp>
      <p:sp>
        <p:nvSpPr>
          <p:cNvPr id="28" name="TextBox 27">
            <a:extLst>
              <a:ext uri="{FF2B5EF4-FFF2-40B4-BE49-F238E27FC236}">
                <a16:creationId xmlns:a16="http://schemas.microsoft.com/office/drawing/2014/main" id="{B36397EA-63F5-4FC2-989F-D149F0BB3D1E}"/>
              </a:ext>
            </a:extLst>
          </p:cNvPr>
          <p:cNvSpPr txBox="1"/>
          <p:nvPr/>
        </p:nvSpPr>
        <p:spPr>
          <a:xfrm>
            <a:off x="7088163" y="2001180"/>
            <a:ext cx="1258230" cy="276999"/>
          </a:xfrm>
          <a:prstGeom prst="rect">
            <a:avLst/>
          </a:prstGeom>
          <a:noFill/>
        </p:spPr>
        <p:txBody>
          <a:bodyPr wrap="none" rtlCol="0">
            <a:spAutoFit/>
          </a:bodyPr>
          <a:lstStyle/>
          <a:p>
            <a:r>
              <a:rPr lang="en-US" altLang="ko-KR" sz="1200" dirty="0"/>
              <a:t>Contact person</a:t>
            </a:r>
            <a:endParaRPr lang="ko-KR" altLang="en-US" sz="1200" dirty="0"/>
          </a:p>
        </p:txBody>
      </p:sp>
      <p:sp>
        <p:nvSpPr>
          <p:cNvPr id="29" name="TextBox 28">
            <a:extLst>
              <a:ext uri="{FF2B5EF4-FFF2-40B4-BE49-F238E27FC236}">
                <a16:creationId xmlns:a16="http://schemas.microsoft.com/office/drawing/2014/main" id="{6BA61C6A-2AF4-4DFF-9D11-392AF581EFB7}"/>
              </a:ext>
            </a:extLst>
          </p:cNvPr>
          <p:cNvSpPr txBox="1"/>
          <p:nvPr/>
        </p:nvSpPr>
        <p:spPr>
          <a:xfrm>
            <a:off x="7088163" y="2291798"/>
            <a:ext cx="740331" cy="276999"/>
          </a:xfrm>
          <a:prstGeom prst="rect">
            <a:avLst/>
          </a:prstGeom>
          <a:noFill/>
        </p:spPr>
        <p:txBody>
          <a:bodyPr wrap="none" rtlCol="0">
            <a:spAutoFit/>
          </a:bodyPr>
          <a:lstStyle/>
          <a:p>
            <a:r>
              <a:rPr lang="en-US" altLang="ko-KR" sz="1200" dirty="0"/>
              <a:t>Address</a:t>
            </a:r>
          </a:p>
        </p:txBody>
      </p:sp>
      <p:sp>
        <p:nvSpPr>
          <p:cNvPr id="30" name="TextBox 29">
            <a:extLst>
              <a:ext uri="{FF2B5EF4-FFF2-40B4-BE49-F238E27FC236}">
                <a16:creationId xmlns:a16="http://schemas.microsoft.com/office/drawing/2014/main" id="{78943B2A-6E36-45A9-B0D4-0E1F9B8EB895}"/>
              </a:ext>
            </a:extLst>
          </p:cNvPr>
          <p:cNvSpPr txBox="1"/>
          <p:nvPr/>
        </p:nvSpPr>
        <p:spPr>
          <a:xfrm>
            <a:off x="7088162" y="2603569"/>
            <a:ext cx="800219" cy="276999"/>
          </a:xfrm>
          <a:prstGeom prst="rect">
            <a:avLst/>
          </a:prstGeom>
          <a:noFill/>
        </p:spPr>
        <p:txBody>
          <a:bodyPr wrap="none" rtlCol="0">
            <a:spAutoFit/>
          </a:bodyPr>
          <a:lstStyle/>
          <a:p>
            <a:r>
              <a:rPr lang="en-US" altLang="ko-KR" sz="1200" dirty="0"/>
              <a:t>Zip code</a:t>
            </a:r>
            <a:endParaRPr lang="ko-KR" altLang="en-US" sz="1200" dirty="0"/>
          </a:p>
        </p:txBody>
      </p:sp>
      <p:sp>
        <p:nvSpPr>
          <p:cNvPr id="31" name="TextBox 30">
            <a:extLst>
              <a:ext uri="{FF2B5EF4-FFF2-40B4-BE49-F238E27FC236}">
                <a16:creationId xmlns:a16="http://schemas.microsoft.com/office/drawing/2014/main" id="{B0170F91-98CB-4246-AAAE-AEF92AF564E3}"/>
              </a:ext>
            </a:extLst>
          </p:cNvPr>
          <p:cNvSpPr txBox="1"/>
          <p:nvPr/>
        </p:nvSpPr>
        <p:spPr>
          <a:xfrm>
            <a:off x="7091427" y="2880568"/>
            <a:ext cx="744371" cy="276999"/>
          </a:xfrm>
          <a:prstGeom prst="rect">
            <a:avLst/>
          </a:prstGeom>
          <a:noFill/>
        </p:spPr>
        <p:txBody>
          <a:bodyPr wrap="none" rtlCol="0">
            <a:spAutoFit/>
          </a:bodyPr>
          <a:lstStyle/>
          <a:p>
            <a:r>
              <a:rPr lang="en-US" altLang="ko-KR" sz="1200" dirty="0"/>
              <a:t>Country</a:t>
            </a:r>
            <a:endParaRPr lang="ko-KR" altLang="en-US" sz="1200" dirty="0"/>
          </a:p>
        </p:txBody>
      </p:sp>
      <p:sp>
        <p:nvSpPr>
          <p:cNvPr id="32" name="TextBox 31">
            <a:extLst>
              <a:ext uri="{FF2B5EF4-FFF2-40B4-BE49-F238E27FC236}">
                <a16:creationId xmlns:a16="http://schemas.microsoft.com/office/drawing/2014/main" id="{DECFEB2D-4370-48D3-8CDB-E04870F41946}"/>
              </a:ext>
            </a:extLst>
          </p:cNvPr>
          <p:cNvSpPr txBox="1"/>
          <p:nvPr/>
        </p:nvSpPr>
        <p:spPr>
          <a:xfrm>
            <a:off x="7088162" y="3157567"/>
            <a:ext cx="1225015" cy="276999"/>
          </a:xfrm>
          <a:prstGeom prst="rect">
            <a:avLst/>
          </a:prstGeom>
          <a:noFill/>
        </p:spPr>
        <p:txBody>
          <a:bodyPr wrap="none" rtlCol="0">
            <a:spAutoFit/>
          </a:bodyPr>
          <a:lstStyle/>
          <a:p>
            <a:r>
              <a:rPr lang="en-US" altLang="ko-KR" sz="1200" dirty="0"/>
              <a:t>Phone number</a:t>
            </a:r>
            <a:endParaRPr lang="ko-KR" altLang="en-US" sz="1200" dirty="0"/>
          </a:p>
        </p:txBody>
      </p:sp>
      <p:sp>
        <p:nvSpPr>
          <p:cNvPr id="39" name="직사각형 38">
            <a:extLst>
              <a:ext uri="{FF2B5EF4-FFF2-40B4-BE49-F238E27FC236}">
                <a16:creationId xmlns:a16="http://schemas.microsoft.com/office/drawing/2014/main" id="{ADE75594-D3B7-47EA-8674-F76B82C6300C}"/>
              </a:ext>
            </a:extLst>
          </p:cNvPr>
          <p:cNvSpPr/>
          <p:nvPr/>
        </p:nvSpPr>
        <p:spPr>
          <a:xfrm>
            <a:off x="1096094" y="3036815"/>
            <a:ext cx="3120704" cy="11741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직사각형 40">
            <a:extLst>
              <a:ext uri="{FF2B5EF4-FFF2-40B4-BE49-F238E27FC236}">
                <a16:creationId xmlns:a16="http://schemas.microsoft.com/office/drawing/2014/main" id="{463F7D28-D06D-4FEE-8CC3-84570D23A37A}"/>
              </a:ext>
            </a:extLst>
          </p:cNvPr>
          <p:cNvSpPr/>
          <p:nvPr/>
        </p:nvSpPr>
        <p:spPr>
          <a:xfrm>
            <a:off x="4630724" y="6224995"/>
            <a:ext cx="1210958"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Print TAG</a:t>
            </a:r>
            <a:endParaRPr lang="ko-KR" altLang="en-US" dirty="0"/>
          </a:p>
        </p:txBody>
      </p:sp>
      <p:sp>
        <p:nvSpPr>
          <p:cNvPr id="42" name="직사각형 41">
            <a:extLst>
              <a:ext uri="{FF2B5EF4-FFF2-40B4-BE49-F238E27FC236}">
                <a16:creationId xmlns:a16="http://schemas.microsoft.com/office/drawing/2014/main" id="{207FD6DD-0753-4435-B449-EA8B31E78203}"/>
              </a:ext>
            </a:extLst>
          </p:cNvPr>
          <p:cNvSpPr/>
          <p:nvPr/>
        </p:nvSpPr>
        <p:spPr>
          <a:xfrm>
            <a:off x="6568580" y="6224995"/>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Back</a:t>
            </a:r>
            <a:endParaRPr lang="ko-KR" altLang="en-US" dirty="0"/>
          </a:p>
        </p:txBody>
      </p:sp>
      <p:cxnSp>
        <p:nvCxnSpPr>
          <p:cNvPr id="44" name="직선 화살표 연결선 43">
            <a:extLst>
              <a:ext uri="{FF2B5EF4-FFF2-40B4-BE49-F238E27FC236}">
                <a16:creationId xmlns:a16="http://schemas.microsoft.com/office/drawing/2014/main" id="{B2825C6F-997C-4054-910E-38796F9D6D2F}"/>
              </a:ext>
            </a:extLst>
          </p:cNvPr>
          <p:cNvCxnSpPr>
            <a:cxnSpLocks/>
          </p:cNvCxnSpPr>
          <p:nvPr/>
        </p:nvCxnSpPr>
        <p:spPr>
          <a:xfrm>
            <a:off x="4216798" y="6342672"/>
            <a:ext cx="410389" cy="479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140235DF-3B3C-488D-8B88-639495B0049D}"/>
              </a:ext>
            </a:extLst>
          </p:cNvPr>
          <p:cNvSpPr txBox="1"/>
          <p:nvPr/>
        </p:nvSpPr>
        <p:spPr>
          <a:xfrm>
            <a:off x="1799426" y="6023790"/>
            <a:ext cx="2417372" cy="369332"/>
          </a:xfrm>
          <a:prstGeom prst="rect">
            <a:avLst/>
          </a:prstGeom>
          <a:noFill/>
          <a:ln>
            <a:solidFill>
              <a:schemeClr val="tx1"/>
            </a:solidFill>
          </a:ln>
        </p:spPr>
        <p:txBody>
          <a:bodyPr wrap="square" rtlCol="0">
            <a:spAutoFit/>
          </a:bodyPr>
          <a:lstStyle/>
          <a:p>
            <a:pPr algn="ctr"/>
            <a:r>
              <a:rPr lang="ko-KR" altLang="en-US" dirty="0" err="1"/>
              <a:t>인쇄창</a:t>
            </a:r>
            <a:r>
              <a:rPr lang="ko-KR" altLang="en-US" dirty="0"/>
              <a:t> 활성화 </a:t>
            </a:r>
            <a:r>
              <a:rPr lang="en-US" altLang="ko-KR" dirty="0"/>
              <a:t>P30</a:t>
            </a:r>
          </a:p>
        </p:txBody>
      </p:sp>
      <p:cxnSp>
        <p:nvCxnSpPr>
          <p:cNvPr id="3" name="직선 화살표 연결선 2"/>
          <p:cNvCxnSpPr/>
          <p:nvPr/>
        </p:nvCxnSpPr>
        <p:spPr>
          <a:xfrm>
            <a:off x="7592467" y="553673"/>
            <a:ext cx="1164355" cy="809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224584" y="238897"/>
            <a:ext cx="2405448" cy="646331"/>
          </a:xfrm>
          <a:prstGeom prst="rect">
            <a:avLst/>
          </a:prstGeom>
          <a:solidFill>
            <a:schemeClr val="accent2">
              <a:lumMod val="20000"/>
              <a:lumOff val="80000"/>
            </a:schemeClr>
          </a:solidFill>
        </p:spPr>
        <p:txBody>
          <a:bodyPr wrap="square" rtlCol="0">
            <a:spAutoFit/>
          </a:bodyPr>
          <a:lstStyle/>
          <a:p>
            <a:r>
              <a:rPr lang="ko-KR" altLang="en-US"/>
              <a:t>물류업체 선택업체 정보</a:t>
            </a:r>
          </a:p>
        </p:txBody>
      </p:sp>
      <p:sp>
        <p:nvSpPr>
          <p:cNvPr id="8" name="TextBox 7"/>
          <p:cNvSpPr txBox="1"/>
          <p:nvPr/>
        </p:nvSpPr>
        <p:spPr>
          <a:xfrm>
            <a:off x="2558657" y="1124016"/>
            <a:ext cx="2068530" cy="430887"/>
          </a:xfrm>
          <a:prstGeom prst="rect">
            <a:avLst/>
          </a:prstGeom>
          <a:solidFill>
            <a:schemeClr val="accent2">
              <a:lumMod val="20000"/>
              <a:lumOff val="80000"/>
            </a:schemeClr>
          </a:solidFill>
        </p:spPr>
        <p:txBody>
          <a:bodyPr wrap="square" rtlCol="0">
            <a:spAutoFit/>
          </a:bodyPr>
          <a:lstStyle/>
          <a:p>
            <a:r>
              <a:rPr lang="ko-KR" altLang="en-US" sz="1100" dirty="0"/>
              <a:t>포장 단위로 만 </a:t>
            </a:r>
            <a:br>
              <a:rPr lang="en-US" altLang="ko-KR" sz="1100" dirty="0"/>
            </a:br>
            <a:r>
              <a:rPr lang="ko-KR" altLang="en-US" sz="1100" dirty="0"/>
              <a:t>나옴</a:t>
            </a:r>
            <a:r>
              <a:rPr lang="en-US" altLang="ko-KR" sz="1100" dirty="0"/>
              <a:t>..</a:t>
            </a:r>
            <a:endParaRPr lang="ko-KR" altLang="en-US" sz="1100" dirty="0"/>
          </a:p>
        </p:txBody>
      </p:sp>
      <p:sp>
        <p:nvSpPr>
          <p:cNvPr id="40" name="TextBox 39">
            <a:extLst>
              <a:ext uri="{FF2B5EF4-FFF2-40B4-BE49-F238E27FC236}">
                <a16:creationId xmlns:a16="http://schemas.microsoft.com/office/drawing/2014/main" id="{B444774E-659D-400F-81EF-715293FC935B}"/>
              </a:ext>
            </a:extLst>
          </p:cNvPr>
          <p:cNvSpPr txBox="1"/>
          <p:nvPr/>
        </p:nvSpPr>
        <p:spPr>
          <a:xfrm>
            <a:off x="1034042" y="3068949"/>
            <a:ext cx="1166730" cy="276999"/>
          </a:xfrm>
          <a:prstGeom prst="rect">
            <a:avLst/>
          </a:prstGeom>
          <a:noFill/>
        </p:spPr>
        <p:txBody>
          <a:bodyPr wrap="none" rtlCol="0">
            <a:spAutoFit/>
          </a:bodyPr>
          <a:lstStyle/>
          <a:p>
            <a:r>
              <a:rPr lang="en-US" altLang="ko-KR" sz="1200" dirty="0"/>
              <a:t>Product name</a:t>
            </a:r>
            <a:endParaRPr lang="ko-KR" altLang="en-US" sz="1200" dirty="0"/>
          </a:p>
        </p:txBody>
      </p:sp>
      <p:sp>
        <p:nvSpPr>
          <p:cNvPr id="43" name="TextBox 42">
            <a:extLst>
              <a:ext uri="{FF2B5EF4-FFF2-40B4-BE49-F238E27FC236}">
                <a16:creationId xmlns:a16="http://schemas.microsoft.com/office/drawing/2014/main" id="{D39CA254-192F-404F-AB37-CE8FE523678B}"/>
              </a:ext>
            </a:extLst>
          </p:cNvPr>
          <p:cNvSpPr txBox="1"/>
          <p:nvPr/>
        </p:nvSpPr>
        <p:spPr>
          <a:xfrm>
            <a:off x="1037307" y="3345948"/>
            <a:ext cx="782587" cy="276999"/>
          </a:xfrm>
          <a:prstGeom prst="rect">
            <a:avLst/>
          </a:prstGeom>
          <a:noFill/>
        </p:spPr>
        <p:txBody>
          <a:bodyPr wrap="none" rtlCol="0">
            <a:spAutoFit/>
          </a:bodyPr>
          <a:lstStyle/>
          <a:p>
            <a:r>
              <a:rPr lang="en-US" altLang="ko-KR" sz="1200" dirty="0"/>
              <a:t>Quantity</a:t>
            </a:r>
            <a:endParaRPr lang="ko-KR" altLang="en-US" sz="1200" dirty="0"/>
          </a:p>
        </p:txBody>
      </p:sp>
      <p:sp>
        <p:nvSpPr>
          <p:cNvPr id="46" name="TextBox 45">
            <a:extLst>
              <a:ext uri="{FF2B5EF4-FFF2-40B4-BE49-F238E27FC236}">
                <a16:creationId xmlns:a16="http://schemas.microsoft.com/office/drawing/2014/main" id="{7DFAEAC4-1E94-4190-9413-C20197758F4E}"/>
              </a:ext>
            </a:extLst>
          </p:cNvPr>
          <p:cNvSpPr txBox="1"/>
          <p:nvPr/>
        </p:nvSpPr>
        <p:spPr>
          <a:xfrm>
            <a:off x="1034042" y="3622947"/>
            <a:ext cx="1054519" cy="276999"/>
          </a:xfrm>
          <a:prstGeom prst="rect">
            <a:avLst/>
          </a:prstGeom>
          <a:noFill/>
        </p:spPr>
        <p:txBody>
          <a:bodyPr wrap="none" rtlCol="0">
            <a:spAutoFit/>
          </a:bodyPr>
          <a:lstStyle/>
          <a:p>
            <a:r>
              <a:rPr lang="en-US" altLang="ko-KR" sz="1200" dirty="0"/>
              <a:t>Product Size</a:t>
            </a:r>
            <a:endParaRPr lang="ko-KR" altLang="en-US" sz="1200" dirty="0"/>
          </a:p>
        </p:txBody>
      </p:sp>
      <p:sp>
        <p:nvSpPr>
          <p:cNvPr id="47" name="TextBox 46">
            <a:extLst>
              <a:ext uri="{FF2B5EF4-FFF2-40B4-BE49-F238E27FC236}">
                <a16:creationId xmlns:a16="http://schemas.microsoft.com/office/drawing/2014/main" id="{5982DFA2-4544-4F5F-80D1-C463CE62D368}"/>
              </a:ext>
            </a:extLst>
          </p:cNvPr>
          <p:cNvSpPr txBox="1"/>
          <p:nvPr/>
        </p:nvSpPr>
        <p:spPr>
          <a:xfrm>
            <a:off x="1034042" y="3899946"/>
            <a:ext cx="1249253" cy="276999"/>
          </a:xfrm>
          <a:prstGeom prst="rect">
            <a:avLst/>
          </a:prstGeom>
          <a:noFill/>
        </p:spPr>
        <p:txBody>
          <a:bodyPr wrap="none" rtlCol="0">
            <a:spAutoFit/>
          </a:bodyPr>
          <a:lstStyle/>
          <a:p>
            <a:r>
              <a:rPr lang="en-US" altLang="ko-KR" sz="1200" dirty="0"/>
              <a:t>Product weight</a:t>
            </a:r>
            <a:endParaRPr lang="ko-KR" altLang="en-US" sz="1200" dirty="0"/>
          </a:p>
        </p:txBody>
      </p:sp>
    </p:spTree>
    <p:extLst>
      <p:ext uri="{BB962C8B-B14F-4D97-AF65-F5344CB8AC3E}">
        <p14:creationId xmlns:p14="http://schemas.microsoft.com/office/powerpoint/2010/main" val="2999170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9C2A19-3326-4D89-896B-452DFB855793}"/>
              </a:ext>
            </a:extLst>
          </p:cNvPr>
          <p:cNvSpPr txBox="1"/>
          <p:nvPr/>
        </p:nvSpPr>
        <p:spPr>
          <a:xfrm>
            <a:off x="560676" y="175472"/>
            <a:ext cx="1917961" cy="369332"/>
          </a:xfrm>
          <a:prstGeom prst="rect">
            <a:avLst/>
          </a:prstGeom>
          <a:noFill/>
          <a:ln>
            <a:solidFill>
              <a:schemeClr val="tx1"/>
            </a:solidFill>
          </a:ln>
        </p:spPr>
        <p:txBody>
          <a:bodyPr wrap="none" rtlCol="0">
            <a:spAutoFit/>
          </a:bodyPr>
          <a:lstStyle/>
          <a:p>
            <a:r>
              <a:rPr lang="en-US" altLang="ko-KR" dirty="0"/>
              <a:t>TAG </a:t>
            </a:r>
            <a:r>
              <a:rPr lang="ko-KR" altLang="en-US" dirty="0"/>
              <a:t>인쇄 페이지</a:t>
            </a:r>
          </a:p>
        </p:txBody>
      </p:sp>
      <p:sp>
        <p:nvSpPr>
          <p:cNvPr id="5" name="직사각형 4">
            <a:extLst>
              <a:ext uri="{FF2B5EF4-FFF2-40B4-BE49-F238E27FC236}">
                <a16:creationId xmlns:a16="http://schemas.microsoft.com/office/drawing/2014/main" id="{91C9067D-681B-448E-9C91-7F872319F634}"/>
              </a:ext>
            </a:extLst>
          </p:cNvPr>
          <p:cNvSpPr/>
          <p:nvPr/>
        </p:nvSpPr>
        <p:spPr>
          <a:xfrm>
            <a:off x="1208016" y="746620"/>
            <a:ext cx="10058400" cy="59359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a:extLst>
              <a:ext uri="{FF2B5EF4-FFF2-40B4-BE49-F238E27FC236}">
                <a16:creationId xmlns:a16="http://schemas.microsoft.com/office/drawing/2014/main" id="{D775CB2A-4F70-44F8-89A0-A6439B5877FE}"/>
              </a:ext>
            </a:extLst>
          </p:cNvPr>
          <p:cNvSpPr txBox="1"/>
          <p:nvPr/>
        </p:nvSpPr>
        <p:spPr>
          <a:xfrm>
            <a:off x="9253069" y="276380"/>
            <a:ext cx="1007007" cy="369332"/>
          </a:xfrm>
          <a:prstGeom prst="rect">
            <a:avLst/>
          </a:prstGeom>
          <a:noFill/>
          <a:ln>
            <a:solidFill>
              <a:schemeClr val="tx1"/>
            </a:solidFill>
          </a:ln>
        </p:spPr>
        <p:txBody>
          <a:bodyPr wrap="none" rtlCol="0">
            <a:spAutoFit/>
          </a:bodyPr>
          <a:lstStyle/>
          <a:p>
            <a:r>
              <a:rPr lang="en-US" altLang="ko-KR" dirty="0"/>
              <a:t>A4 </a:t>
            </a:r>
            <a:r>
              <a:rPr lang="ko-KR" altLang="en-US" dirty="0"/>
              <a:t>규격</a:t>
            </a:r>
          </a:p>
        </p:txBody>
      </p:sp>
      <p:sp>
        <p:nvSpPr>
          <p:cNvPr id="8" name="순서도: 판단 7">
            <a:extLst>
              <a:ext uri="{FF2B5EF4-FFF2-40B4-BE49-F238E27FC236}">
                <a16:creationId xmlns:a16="http://schemas.microsoft.com/office/drawing/2014/main" id="{79284F2D-7DFA-4DDB-AB75-D8973CAD2500}"/>
              </a:ext>
            </a:extLst>
          </p:cNvPr>
          <p:cNvSpPr/>
          <p:nvPr/>
        </p:nvSpPr>
        <p:spPr>
          <a:xfrm>
            <a:off x="1644242" y="862968"/>
            <a:ext cx="9185948" cy="3196206"/>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a:extLst>
              <a:ext uri="{FF2B5EF4-FFF2-40B4-BE49-F238E27FC236}">
                <a16:creationId xmlns:a16="http://schemas.microsoft.com/office/drawing/2014/main" id="{C1A324B0-8233-4C67-95A5-518AC6617134}"/>
              </a:ext>
            </a:extLst>
          </p:cNvPr>
          <p:cNvSpPr txBox="1"/>
          <p:nvPr/>
        </p:nvSpPr>
        <p:spPr>
          <a:xfrm>
            <a:off x="3751604" y="1860906"/>
            <a:ext cx="4971224" cy="830997"/>
          </a:xfrm>
          <a:prstGeom prst="rect">
            <a:avLst/>
          </a:prstGeom>
          <a:noFill/>
          <a:ln>
            <a:solidFill>
              <a:schemeClr val="tx1"/>
            </a:solidFill>
          </a:ln>
        </p:spPr>
        <p:txBody>
          <a:bodyPr wrap="square" rtlCol="0">
            <a:spAutoFit/>
          </a:bodyPr>
          <a:lstStyle/>
          <a:p>
            <a:r>
              <a:rPr lang="en-US" altLang="ko-KR" sz="4800" dirty="0"/>
              <a:t>Company name</a:t>
            </a:r>
            <a:endParaRPr lang="ko-KR" altLang="en-US" sz="4800" dirty="0"/>
          </a:p>
        </p:txBody>
      </p:sp>
      <p:sp>
        <p:nvSpPr>
          <p:cNvPr id="10" name="TextBox 9">
            <a:extLst>
              <a:ext uri="{FF2B5EF4-FFF2-40B4-BE49-F238E27FC236}">
                <a16:creationId xmlns:a16="http://schemas.microsoft.com/office/drawing/2014/main" id="{6FEDE25F-DAF6-4C4E-B7F9-CB0CE9163413}"/>
              </a:ext>
            </a:extLst>
          </p:cNvPr>
          <p:cNvSpPr txBox="1"/>
          <p:nvPr/>
        </p:nvSpPr>
        <p:spPr>
          <a:xfrm>
            <a:off x="4043506" y="4127684"/>
            <a:ext cx="4404210" cy="584775"/>
          </a:xfrm>
          <a:prstGeom prst="rect">
            <a:avLst/>
          </a:prstGeom>
          <a:noFill/>
          <a:ln>
            <a:solidFill>
              <a:schemeClr val="tx1"/>
            </a:solidFill>
          </a:ln>
        </p:spPr>
        <p:txBody>
          <a:bodyPr wrap="square" rtlCol="0">
            <a:spAutoFit/>
          </a:bodyPr>
          <a:lstStyle/>
          <a:p>
            <a:r>
              <a:rPr lang="en-US" altLang="ko-KR" sz="3200" dirty="0"/>
              <a:t>CARTON NO. :    1 / 9</a:t>
            </a:r>
            <a:endParaRPr lang="ko-KR" altLang="en-US" sz="3200" dirty="0"/>
          </a:p>
        </p:txBody>
      </p:sp>
      <p:sp>
        <p:nvSpPr>
          <p:cNvPr id="12" name="TextBox 11">
            <a:extLst>
              <a:ext uri="{FF2B5EF4-FFF2-40B4-BE49-F238E27FC236}">
                <a16:creationId xmlns:a16="http://schemas.microsoft.com/office/drawing/2014/main" id="{DADC1845-DD7E-4B36-8700-E3937CB1323F}"/>
              </a:ext>
            </a:extLst>
          </p:cNvPr>
          <p:cNvSpPr txBox="1"/>
          <p:nvPr/>
        </p:nvSpPr>
        <p:spPr>
          <a:xfrm>
            <a:off x="1308683" y="4780969"/>
            <a:ext cx="9873856" cy="1200329"/>
          </a:xfrm>
          <a:prstGeom prst="rect">
            <a:avLst/>
          </a:prstGeom>
          <a:noFill/>
          <a:ln>
            <a:solidFill>
              <a:schemeClr val="tx1"/>
            </a:solidFill>
          </a:ln>
        </p:spPr>
        <p:txBody>
          <a:bodyPr wrap="square" rtlCol="0">
            <a:spAutoFit/>
          </a:bodyPr>
          <a:lstStyle/>
          <a:p>
            <a:r>
              <a:rPr lang="en-US" altLang="ko-KR" sz="2400" dirty="0"/>
              <a:t>COMMODITY :</a:t>
            </a:r>
          </a:p>
          <a:p>
            <a:r>
              <a:rPr lang="en-US" altLang="ko-KR" sz="2000" dirty="0"/>
              <a:t>Product name</a:t>
            </a:r>
            <a:r>
              <a:rPr lang="ko-KR" altLang="en-US" sz="2000" dirty="0"/>
              <a:t> </a:t>
            </a:r>
            <a:r>
              <a:rPr lang="en-US" altLang="ko-KR" sz="2000" dirty="0"/>
              <a:t>: (</a:t>
            </a:r>
            <a:r>
              <a:rPr lang="ko-KR" altLang="en-US" sz="2000" dirty="0"/>
              <a:t>영문명</a:t>
            </a:r>
            <a:r>
              <a:rPr lang="en-US" altLang="ko-KR" sz="2000" dirty="0"/>
              <a:t>) </a:t>
            </a:r>
            <a:r>
              <a:rPr lang="ko-KR" altLang="en-US" sz="2000" dirty="0"/>
              <a:t>수량 </a:t>
            </a:r>
            <a:r>
              <a:rPr lang="en-US" altLang="ko-KR" sz="2000" dirty="0"/>
              <a:t>: (</a:t>
            </a:r>
            <a:r>
              <a:rPr lang="ko-KR" altLang="en-US" sz="2000" dirty="0"/>
              <a:t>숫자</a:t>
            </a:r>
            <a:r>
              <a:rPr lang="en-US" altLang="ko-KR" sz="2000" dirty="0"/>
              <a:t>)    /    Product name</a:t>
            </a:r>
            <a:r>
              <a:rPr lang="ko-KR" altLang="en-US" sz="2000" dirty="0"/>
              <a:t> </a:t>
            </a:r>
            <a:r>
              <a:rPr lang="en-US" altLang="ko-KR" sz="2000" dirty="0"/>
              <a:t>: (</a:t>
            </a:r>
            <a:r>
              <a:rPr lang="ko-KR" altLang="en-US" sz="2000" dirty="0"/>
              <a:t>영문명</a:t>
            </a:r>
            <a:r>
              <a:rPr lang="en-US" altLang="ko-KR" sz="2000" dirty="0"/>
              <a:t>) </a:t>
            </a:r>
            <a:r>
              <a:rPr lang="ko-KR" altLang="en-US" sz="2000" dirty="0"/>
              <a:t>수량 </a:t>
            </a:r>
            <a:r>
              <a:rPr lang="en-US" altLang="ko-KR" sz="2000" dirty="0"/>
              <a:t>: (</a:t>
            </a:r>
            <a:r>
              <a:rPr lang="ko-KR" altLang="en-US" sz="2000" dirty="0"/>
              <a:t>숫자</a:t>
            </a:r>
            <a:r>
              <a:rPr lang="en-US" altLang="ko-KR" sz="2000" dirty="0"/>
              <a:t>)</a:t>
            </a:r>
          </a:p>
          <a:p>
            <a:r>
              <a:rPr lang="en-US" altLang="ko-KR" sz="2000" dirty="0"/>
              <a:t>Product name</a:t>
            </a:r>
            <a:r>
              <a:rPr lang="ko-KR" altLang="en-US" sz="2000" dirty="0"/>
              <a:t> </a:t>
            </a:r>
            <a:r>
              <a:rPr lang="en-US" altLang="ko-KR" sz="2000" dirty="0"/>
              <a:t>: (</a:t>
            </a:r>
            <a:r>
              <a:rPr lang="ko-KR" altLang="en-US" sz="2000" dirty="0"/>
              <a:t>영문명</a:t>
            </a:r>
            <a:r>
              <a:rPr lang="en-US" altLang="ko-KR" sz="2000" dirty="0"/>
              <a:t>) </a:t>
            </a:r>
            <a:r>
              <a:rPr lang="ko-KR" altLang="en-US" sz="2000" dirty="0"/>
              <a:t>수량 </a:t>
            </a:r>
            <a:r>
              <a:rPr lang="en-US" altLang="ko-KR" sz="2000" dirty="0"/>
              <a:t>: (</a:t>
            </a:r>
            <a:r>
              <a:rPr lang="ko-KR" altLang="en-US" sz="2000" dirty="0"/>
              <a:t>숫자</a:t>
            </a:r>
            <a:r>
              <a:rPr lang="en-US" altLang="ko-KR" sz="2000" dirty="0"/>
              <a:t>)    /    Product name</a:t>
            </a:r>
            <a:r>
              <a:rPr lang="ko-KR" altLang="en-US" sz="2000" dirty="0"/>
              <a:t> </a:t>
            </a:r>
            <a:r>
              <a:rPr lang="en-US" altLang="ko-KR" sz="2000" dirty="0"/>
              <a:t>: (</a:t>
            </a:r>
            <a:r>
              <a:rPr lang="ko-KR" altLang="en-US" sz="2000" dirty="0"/>
              <a:t>영문명</a:t>
            </a:r>
            <a:r>
              <a:rPr lang="en-US" altLang="ko-KR" sz="2000" dirty="0"/>
              <a:t>) </a:t>
            </a:r>
            <a:r>
              <a:rPr lang="ko-KR" altLang="en-US" sz="2000" dirty="0"/>
              <a:t>수량 </a:t>
            </a:r>
            <a:r>
              <a:rPr lang="en-US" altLang="ko-KR" sz="2000" dirty="0"/>
              <a:t>: (</a:t>
            </a:r>
            <a:r>
              <a:rPr lang="ko-KR" altLang="en-US" sz="2000" dirty="0"/>
              <a:t>숫자</a:t>
            </a:r>
            <a:r>
              <a:rPr lang="en-US" altLang="ko-KR" sz="2000" dirty="0"/>
              <a:t>)</a:t>
            </a:r>
            <a:r>
              <a:rPr lang="en-US" altLang="ko-KR" sz="2800" dirty="0"/>
              <a:t>                     </a:t>
            </a:r>
            <a:endParaRPr lang="ko-KR" altLang="en-US" sz="2800" dirty="0"/>
          </a:p>
        </p:txBody>
      </p:sp>
      <p:cxnSp>
        <p:nvCxnSpPr>
          <p:cNvPr id="13" name="직선 화살표 연결선 12">
            <a:extLst>
              <a:ext uri="{FF2B5EF4-FFF2-40B4-BE49-F238E27FC236}">
                <a16:creationId xmlns:a16="http://schemas.microsoft.com/office/drawing/2014/main" id="{FE158A4E-1630-466F-AA9D-71712E8F9ECD}"/>
              </a:ext>
            </a:extLst>
          </p:cNvPr>
          <p:cNvCxnSpPr>
            <a:cxnSpLocks/>
            <a:stCxn id="14" idx="1"/>
          </p:cNvCxnSpPr>
          <p:nvPr/>
        </p:nvCxnSpPr>
        <p:spPr>
          <a:xfrm flipH="1" flipV="1">
            <a:off x="8127050" y="3061235"/>
            <a:ext cx="863082" cy="428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8FAB46E-DB74-4CAA-AFB1-89D19D157B47}"/>
              </a:ext>
            </a:extLst>
          </p:cNvPr>
          <p:cNvSpPr txBox="1"/>
          <p:nvPr/>
        </p:nvSpPr>
        <p:spPr>
          <a:xfrm>
            <a:off x="8990132" y="3304923"/>
            <a:ext cx="2133670" cy="369332"/>
          </a:xfrm>
          <a:prstGeom prst="rect">
            <a:avLst/>
          </a:prstGeom>
          <a:noFill/>
          <a:ln>
            <a:solidFill>
              <a:schemeClr val="tx1"/>
            </a:solidFill>
          </a:ln>
        </p:spPr>
        <p:txBody>
          <a:bodyPr wrap="square" rtlCol="0">
            <a:spAutoFit/>
          </a:bodyPr>
          <a:lstStyle/>
          <a:p>
            <a:pPr algn="ctr"/>
            <a:r>
              <a:rPr lang="ko-KR" altLang="en-US" dirty="0"/>
              <a:t>보내는 기업명</a:t>
            </a:r>
            <a:endParaRPr lang="en-US" altLang="ko-KR" dirty="0"/>
          </a:p>
        </p:txBody>
      </p:sp>
      <p:cxnSp>
        <p:nvCxnSpPr>
          <p:cNvPr id="16" name="직선 화살표 연결선 15">
            <a:extLst>
              <a:ext uri="{FF2B5EF4-FFF2-40B4-BE49-F238E27FC236}">
                <a16:creationId xmlns:a16="http://schemas.microsoft.com/office/drawing/2014/main" id="{77A5FE79-7960-48A4-95E8-266D0912EF6E}"/>
              </a:ext>
            </a:extLst>
          </p:cNvPr>
          <p:cNvCxnSpPr>
            <a:cxnSpLocks/>
          </p:cNvCxnSpPr>
          <p:nvPr/>
        </p:nvCxnSpPr>
        <p:spPr>
          <a:xfrm>
            <a:off x="2580830" y="3854704"/>
            <a:ext cx="4421332" cy="445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66443AD-C8CC-44C5-AC45-D5FC84AA2BF5}"/>
              </a:ext>
            </a:extLst>
          </p:cNvPr>
          <p:cNvSpPr txBox="1"/>
          <p:nvPr/>
        </p:nvSpPr>
        <p:spPr>
          <a:xfrm>
            <a:off x="475306" y="3489589"/>
            <a:ext cx="3767180" cy="369332"/>
          </a:xfrm>
          <a:prstGeom prst="rect">
            <a:avLst/>
          </a:prstGeom>
          <a:noFill/>
          <a:ln>
            <a:solidFill>
              <a:schemeClr val="tx1"/>
            </a:solidFill>
          </a:ln>
        </p:spPr>
        <p:txBody>
          <a:bodyPr wrap="square" rtlCol="0">
            <a:spAutoFit/>
          </a:bodyPr>
          <a:lstStyle/>
          <a:p>
            <a:pPr algn="ctr"/>
            <a:r>
              <a:rPr lang="ko-KR" altLang="en-US" dirty="0"/>
              <a:t>포장</a:t>
            </a:r>
            <a:r>
              <a:rPr lang="en-US" altLang="ko-KR" dirty="0"/>
              <a:t>NO01</a:t>
            </a:r>
            <a:r>
              <a:rPr lang="ko-KR" altLang="en-US" dirty="0"/>
              <a:t> </a:t>
            </a:r>
            <a:r>
              <a:rPr lang="en-US" altLang="ko-KR" dirty="0"/>
              <a:t>/ </a:t>
            </a:r>
            <a:r>
              <a:rPr lang="ko-KR" altLang="en-US" dirty="0"/>
              <a:t>포장</a:t>
            </a:r>
            <a:r>
              <a:rPr lang="en-US" altLang="ko-KR" dirty="0"/>
              <a:t>NO01-</a:t>
            </a:r>
            <a:r>
              <a:rPr lang="ko-KR" altLang="en-US" dirty="0"/>
              <a:t>포장</a:t>
            </a:r>
            <a:r>
              <a:rPr lang="en-US" altLang="ko-KR" dirty="0"/>
              <a:t>NO09</a:t>
            </a:r>
            <a:endParaRPr lang="ko-KR" altLang="en-US" dirty="0"/>
          </a:p>
        </p:txBody>
      </p:sp>
      <p:sp>
        <p:nvSpPr>
          <p:cNvPr id="21" name="TextBox 20">
            <a:extLst>
              <a:ext uri="{FF2B5EF4-FFF2-40B4-BE49-F238E27FC236}">
                <a16:creationId xmlns:a16="http://schemas.microsoft.com/office/drawing/2014/main" id="{36F4E03A-2525-4C3E-8BFF-19D416DD3D10}"/>
              </a:ext>
            </a:extLst>
          </p:cNvPr>
          <p:cNvSpPr txBox="1"/>
          <p:nvPr/>
        </p:nvSpPr>
        <p:spPr>
          <a:xfrm>
            <a:off x="7687446" y="6225087"/>
            <a:ext cx="3466013" cy="369332"/>
          </a:xfrm>
          <a:prstGeom prst="rect">
            <a:avLst/>
          </a:prstGeom>
          <a:noFill/>
          <a:ln>
            <a:solidFill>
              <a:schemeClr val="tx1"/>
            </a:solidFill>
          </a:ln>
        </p:spPr>
        <p:txBody>
          <a:bodyPr wrap="none" rtlCol="0">
            <a:spAutoFit/>
          </a:bodyPr>
          <a:lstStyle/>
          <a:p>
            <a:r>
              <a:rPr lang="en-US" altLang="ko-KR" dirty="0"/>
              <a:t>DESTINATION : UNITED STATES</a:t>
            </a:r>
            <a:endParaRPr lang="ko-KR" altLang="en-US" dirty="0"/>
          </a:p>
        </p:txBody>
      </p:sp>
      <p:cxnSp>
        <p:nvCxnSpPr>
          <p:cNvPr id="24" name="직선 화살표 연결선 23">
            <a:extLst>
              <a:ext uri="{FF2B5EF4-FFF2-40B4-BE49-F238E27FC236}">
                <a16:creationId xmlns:a16="http://schemas.microsoft.com/office/drawing/2014/main" id="{AF938677-EA40-4C16-9421-8B4934E07E94}"/>
              </a:ext>
            </a:extLst>
          </p:cNvPr>
          <p:cNvCxnSpPr>
            <a:cxnSpLocks/>
            <a:stCxn id="25" idx="2"/>
          </p:cNvCxnSpPr>
          <p:nvPr/>
        </p:nvCxnSpPr>
        <p:spPr>
          <a:xfrm>
            <a:off x="10397804" y="4300075"/>
            <a:ext cx="583878" cy="19250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C6C0084-58F3-4C14-959E-D01F01BDD227}"/>
              </a:ext>
            </a:extLst>
          </p:cNvPr>
          <p:cNvSpPr txBox="1"/>
          <p:nvPr/>
        </p:nvSpPr>
        <p:spPr>
          <a:xfrm>
            <a:off x="9611170" y="3930743"/>
            <a:ext cx="1573268" cy="369332"/>
          </a:xfrm>
          <a:prstGeom prst="rect">
            <a:avLst/>
          </a:prstGeom>
          <a:noFill/>
          <a:ln>
            <a:solidFill>
              <a:schemeClr val="tx1"/>
            </a:solidFill>
          </a:ln>
        </p:spPr>
        <p:txBody>
          <a:bodyPr wrap="square" rtlCol="0">
            <a:spAutoFit/>
          </a:bodyPr>
          <a:lstStyle/>
          <a:p>
            <a:pPr algn="ctr"/>
            <a:r>
              <a:rPr lang="ko-KR" altLang="en-US"/>
              <a:t>도착</a:t>
            </a:r>
            <a:r>
              <a:rPr lang="en-US" altLang="ko-KR" dirty="0"/>
              <a:t> </a:t>
            </a:r>
            <a:r>
              <a:rPr lang="ko-KR" altLang="en-US" dirty="0"/>
              <a:t>국가</a:t>
            </a:r>
            <a:endParaRPr lang="en-US" altLang="ko-KR" dirty="0"/>
          </a:p>
        </p:txBody>
      </p:sp>
      <p:cxnSp>
        <p:nvCxnSpPr>
          <p:cNvPr id="28" name="직선 화살표 연결선 27">
            <a:extLst>
              <a:ext uri="{FF2B5EF4-FFF2-40B4-BE49-F238E27FC236}">
                <a16:creationId xmlns:a16="http://schemas.microsoft.com/office/drawing/2014/main" id="{992653BE-8DA0-4578-BAD9-85D9BA7EC149}"/>
              </a:ext>
            </a:extLst>
          </p:cNvPr>
          <p:cNvCxnSpPr>
            <a:cxnSpLocks/>
            <a:endCxn id="12" idx="1"/>
          </p:cNvCxnSpPr>
          <p:nvPr/>
        </p:nvCxnSpPr>
        <p:spPr>
          <a:xfrm>
            <a:off x="546561" y="4723210"/>
            <a:ext cx="762122" cy="6579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DF27C72-64BF-4EFF-8F58-E8C8900E120E}"/>
              </a:ext>
            </a:extLst>
          </p:cNvPr>
          <p:cNvSpPr txBox="1"/>
          <p:nvPr/>
        </p:nvSpPr>
        <p:spPr>
          <a:xfrm>
            <a:off x="8621" y="4074854"/>
            <a:ext cx="2871431" cy="646331"/>
          </a:xfrm>
          <a:prstGeom prst="rect">
            <a:avLst/>
          </a:prstGeom>
          <a:noFill/>
          <a:ln>
            <a:solidFill>
              <a:schemeClr val="tx1"/>
            </a:solidFill>
          </a:ln>
        </p:spPr>
        <p:txBody>
          <a:bodyPr wrap="square" rtlCol="0">
            <a:spAutoFit/>
          </a:bodyPr>
          <a:lstStyle/>
          <a:p>
            <a:pPr algn="ctr"/>
            <a:r>
              <a:rPr lang="ko-KR" altLang="en-US" dirty="0"/>
              <a:t>각 포장 별 </a:t>
            </a:r>
            <a:endParaRPr lang="en-US" altLang="ko-KR" dirty="0"/>
          </a:p>
          <a:p>
            <a:pPr algn="ctr"/>
            <a:r>
              <a:rPr lang="ko-KR" altLang="en-US" dirty="0"/>
              <a:t>보내는 상품 정보</a:t>
            </a:r>
            <a:endParaRPr lang="en-US" altLang="ko-KR" dirty="0"/>
          </a:p>
        </p:txBody>
      </p:sp>
      <p:sp>
        <p:nvSpPr>
          <p:cNvPr id="2" name="TextBox 1"/>
          <p:cNvSpPr txBox="1"/>
          <p:nvPr/>
        </p:nvSpPr>
        <p:spPr>
          <a:xfrm>
            <a:off x="8621" y="645712"/>
            <a:ext cx="2759293" cy="738664"/>
          </a:xfrm>
          <a:prstGeom prst="rect">
            <a:avLst/>
          </a:prstGeom>
          <a:solidFill>
            <a:schemeClr val="accent2">
              <a:lumMod val="20000"/>
              <a:lumOff val="80000"/>
            </a:schemeClr>
          </a:solidFill>
        </p:spPr>
        <p:txBody>
          <a:bodyPr wrap="square" rtlCol="0">
            <a:spAutoFit/>
          </a:bodyPr>
          <a:lstStyle/>
          <a:p>
            <a:r>
              <a:rPr lang="ko-KR" altLang="en-US" sz="1400" dirty="0"/>
              <a:t>포장에 대한 정보를</a:t>
            </a:r>
            <a:endParaRPr lang="en-US" altLang="ko-KR" sz="1400" dirty="0"/>
          </a:p>
          <a:p>
            <a:r>
              <a:rPr lang="ko-KR" altLang="en-US" sz="1400" dirty="0"/>
              <a:t>모두 프린트 해야 됨</a:t>
            </a:r>
            <a:endParaRPr lang="en-US" altLang="ko-KR" sz="1400" dirty="0"/>
          </a:p>
          <a:p>
            <a:endParaRPr lang="ko-KR" altLang="en-US" sz="1400" dirty="0"/>
          </a:p>
        </p:txBody>
      </p:sp>
    </p:spTree>
    <p:extLst>
      <p:ext uri="{BB962C8B-B14F-4D97-AF65-F5344CB8AC3E}">
        <p14:creationId xmlns:p14="http://schemas.microsoft.com/office/powerpoint/2010/main" val="2841763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52340E-59F8-4497-9EC9-1402F70E07D5}"/>
              </a:ext>
            </a:extLst>
          </p:cNvPr>
          <p:cNvSpPr txBox="1"/>
          <p:nvPr/>
        </p:nvSpPr>
        <p:spPr>
          <a:xfrm>
            <a:off x="721452" y="780176"/>
            <a:ext cx="3276149" cy="369332"/>
          </a:xfrm>
          <a:prstGeom prst="rect">
            <a:avLst/>
          </a:prstGeom>
          <a:noFill/>
        </p:spPr>
        <p:txBody>
          <a:bodyPr wrap="square" rtlCol="0">
            <a:spAutoFit/>
          </a:bodyPr>
          <a:lstStyle/>
          <a:p>
            <a:r>
              <a:rPr lang="en-US" altLang="ko-KR" dirty="0"/>
              <a:t>Cargo Delivery information</a:t>
            </a:r>
            <a:endParaRPr lang="ko-KR" altLang="en-US" dirty="0"/>
          </a:p>
        </p:txBody>
      </p:sp>
      <p:cxnSp>
        <p:nvCxnSpPr>
          <p:cNvPr id="5" name="직선 연결선 4">
            <a:extLst>
              <a:ext uri="{FF2B5EF4-FFF2-40B4-BE49-F238E27FC236}">
                <a16:creationId xmlns:a16="http://schemas.microsoft.com/office/drawing/2014/main" id="{0D27487C-E6A1-496C-9F41-E6537D621245}"/>
              </a:ext>
            </a:extLst>
          </p:cNvPr>
          <p:cNvCxnSpPr/>
          <p:nvPr/>
        </p:nvCxnSpPr>
        <p:spPr>
          <a:xfrm>
            <a:off x="587229" y="1233182"/>
            <a:ext cx="10939244"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B022220-BBBD-4841-86A3-2783171B30D3}"/>
              </a:ext>
            </a:extLst>
          </p:cNvPr>
          <p:cNvSpPr txBox="1"/>
          <p:nvPr/>
        </p:nvSpPr>
        <p:spPr>
          <a:xfrm>
            <a:off x="1973214" y="1358885"/>
            <a:ext cx="961802" cy="276999"/>
          </a:xfrm>
          <a:prstGeom prst="rect">
            <a:avLst/>
          </a:prstGeom>
          <a:noFill/>
        </p:spPr>
        <p:txBody>
          <a:bodyPr wrap="none" rtlCol="0">
            <a:spAutoFit/>
          </a:bodyPr>
          <a:lstStyle/>
          <a:p>
            <a:r>
              <a:rPr lang="en-US" altLang="ko-KR" sz="1200" dirty="0"/>
              <a:t>Warehouse</a:t>
            </a:r>
            <a:endParaRPr lang="ko-KR" altLang="en-US" sz="1200" dirty="0"/>
          </a:p>
        </p:txBody>
      </p:sp>
      <p:sp>
        <p:nvSpPr>
          <p:cNvPr id="11" name="TextBox 10">
            <a:extLst>
              <a:ext uri="{FF2B5EF4-FFF2-40B4-BE49-F238E27FC236}">
                <a16:creationId xmlns:a16="http://schemas.microsoft.com/office/drawing/2014/main" id="{80023782-D147-43B1-BE43-2F2DFE5B9B33}"/>
              </a:ext>
            </a:extLst>
          </p:cNvPr>
          <p:cNvSpPr txBox="1"/>
          <p:nvPr/>
        </p:nvSpPr>
        <p:spPr>
          <a:xfrm>
            <a:off x="633039" y="1316857"/>
            <a:ext cx="1020216" cy="369332"/>
          </a:xfrm>
          <a:prstGeom prst="rect">
            <a:avLst/>
          </a:prstGeom>
          <a:noFill/>
        </p:spPr>
        <p:txBody>
          <a:bodyPr wrap="none" rtlCol="0">
            <a:spAutoFit/>
          </a:bodyPr>
          <a:lstStyle/>
          <a:p>
            <a:r>
              <a:rPr lang="en-US" altLang="ko-KR" dirty="0"/>
              <a:t>Country</a:t>
            </a:r>
            <a:endParaRPr lang="ko-KR" altLang="en-US" dirty="0"/>
          </a:p>
        </p:txBody>
      </p:sp>
      <p:sp>
        <p:nvSpPr>
          <p:cNvPr id="15" name="TextBox 14">
            <a:extLst>
              <a:ext uri="{FF2B5EF4-FFF2-40B4-BE49-F238E27FC236}">
                <a16:creationId xmlns:a16="http://schemas.microsoft.com/office/drawing/2014/main" id="{F518C6C1-D066-4593-8F90-4D1E66156945}"/>
              </a:ext>
            </a:extLst>
          </p:cNvPr>
          <p:cNvSpPr txBox="1"/>
          <p:nvPr/>
        </p:nvSpPr>
        <p:spPr>
          <a:xfrm>
            <a:off x="2008972" y="1761586"/>
            <a:ext cx="1273105" cy="323165"/>
          </a:xfrm>
          <a:prstGeom prst="rect">
            <a:avLst/>
          </a:prstGeom>
          <a:noFill/>
        </p:spPr>
        <p:txBody>
          <a:bodyPr wrap="none" rtlCol="0">
            <a:spAutoFit/>
          </a:bodyPr>
          <a:lstStyle/>
          <a:p>
            <a:r>
              <a:rPr lang="en-US" altLang="ko-KR" sz="1500" dirty="0"/>
              <a:t>ABC Logistic</a:t>
            </a:r>
            <a:endParaRPr lang="ko-KR" altLang="en-US" sz="1500" dirty="0"/>
          </a:p>
        </p:txBody>
      </p:sp>
      <p:sp>
        <p:nvSpPr>
          <p:cNvPr id="16" name="TextBox 15">
            <a:extLst>
              <a:ext uri="{FF2B5EF4-FFF2-40B4-BE49-F238E27FC236}">
                <a16:creationId xmlns:a16="http://schemas.microsoft.com/office/drawing/2014/main" id="{8CD49298-0CA6-497B-8FB3-06A84065BD8F}"/>
              </a:ext>
            </a:extLst>
          </p:cNvPr>
          <p:cNvSpPr txBox="1"/>
          <p:nvPr/>
        </p:nvSpPr>
        <p:spPr>
          <a:xfrm>
            <a:off x="633039" y="1761586"/>
            <a:ext cx="1340175" cy="323165"/>
          </a:xfrm>
          <a:prstGeom prst="rect">
            <a:avLst/>
          </a:prstGeom>
          <a:noFill/>
        </p:spPr>
        <p:txBody>
          <a:bodyPr wrap="none" rtlCol="0">
            <a:spAutoFit/>
          </a:bodyPr>
          <a:lstStyle/>
          <a:p>
            <a:r>
              <a:rPr lang="en-US" altLang="ko-KR" sz="1500" dirty="0"/>
              <a:t>United States</a:t>
            </a:r>
            <a:endParaRPr lang="ko-KR" altLang="en-US" sz="1500" dirty="0"/>
          </a:p>
        </p:txBody>
      </p:sp>
      <p:sp>
        <p:nvSpPr>
          <p:cNvPr id="29" name="TextBox 28">
            <a:extLst>
              <a:ext uri="{FF2B5EF4-FFF2-40B4-BE49-F238E27FC236}">
                <a16:creationId xmlns:a16="http://schemas.microsoft.com/office/drawing/2014/main" id="{B13FAA69-6EAF-4992-B9F7-9D438538C620}"/>
              </a:ext>
            </a:extLst>
          </p:cNvPr>
          <p:cNvSpPr txBox="1"/>
          <p:nvPr/>
        </p:nvSpPr>
        <p:spPr>
          <a:xfrm>
            <a:off x="3390438" y="1379224"/>
            <a:ext cx="1468672" cy="261610"/>
          </a:xfrm>
          <a:prstGeom prst="rect">
            <a:avLst/>
          </a:prstGeom>
          <a:noFill/>
        </p:spPr>
        <p:txBody>
          <a:bodyPr wrap="none" rtlCol="0">
            <a:spAutoFit/>
          </a:bodyPr>
          <a:lstStyle/>
          <a:p>
            <a:r>
              <a:rPr lang="en-US" altLang="ko-KR" sz="1100" dirty="0"/>
              <a:t>Number of package</a:t>
            </a:r>
            <a:endParaRPr lang="ko-KR" altLang="en-US" sz="1100" dirty="0"/>
          </a:p>
        </p:txBody>
      </p:sp>
      <p:sp>
        <p:nvSpPr>
          <p:cNvPr id="30" name="TextBox 29">
            <a:extLst>
              <a:ext uri="{FF2B5EF4-FFF2-40B4-BE49-F238E27FC236}">
                <a16:creationId xmlns:a16="http://schemas.microsoft.com/office/drawing/2014/main" id="{F56DA0A4-E4B3-42BF-B714-8F03E6C93346}"/>
              </a:ext>
            </a:extLst>
          </p:cNvPr>
          <p:cNvSpPr txBox="1"/>
          <p:nvPr/>
        </p:nvSpPr>
        <p:spPr>
          <a:xfrm>
            <a:off x="3610088" y="1761586"/>
            <a:ext cx="942502" cy="323165"/>
          </a:xfrm>
          <a:prstGeom prst="rect">
            <a:avLst/>
          </a:prstGeom>
          <a:noFill/>
        </p:spPr>
        <p:txBody>
          <a:bodyPr wrap="none" rtlCol="0">
            <a:spAutoFit/>
          </a:bodyPr>
          <a:lstStyle/>
          <a:p>
            <a:r>
              <a:rPr lang="en-US" altLang="ko-KR" sz="1500" dirty="0"/>
              <a:t>8 Carton</a:t>
            </a:r>
            <a:endParaRPr lang="ko-KR" altLang="en-US" sz="1500" dirty="0"/>
          </a:p>
        </p:txBody>
      </p:sp>
      <p:sp>
        <p:nvSpPr>
          <p:cNvPr id="33" name="TextBox 32">
            <a:extLst>
              <a:ext uri="{FF2B5EF4-FFF2-40B4-BE49-F238E27FC236}">
                <a16:creationId xmlns:a16="http://schemas.microsoft.com/office/drawing/2014/main" id="{9FD994D7-1B01-4C1A-9B1F-BC0C05FE9B70}"/>
              </a:ext>
            </a:extLst>
          </p:cNvPr>
          <p:cNvSpPr txBox="1"/>
          <p:nvPr/>
        </p:nvSpPr>
        <p:spPr>
          <a:xfrm>
            <a:off x="9101440" y="1325363"/>
            <a:ext cx="1980799" cy="369332"/>
          </a:xfrm>
          <a:prstGeom prst="rect">
            <a:avLst/>
          </a:prstGeom>
          <a:noFill/>
        </p:spPr>
        <p:txBody>
          <a:bodyPr wrap="none" rtlCol="0">
            <a:spAutoFit/>
          </a:bodyPr>
          <a:lstStyle/>
          <a:p>
            <a:r>
              <a:rPr lang="en-US" altLang="ko-KR" dirty="0"/>
              <a:t>Tracking Number</a:t>
            </a:r>
            <a:endParaRPr lang="ko-KR" altLang="en-US" dirty="0"/>
          </a:p>
        </p:txBody>
      </p:sp>
      <p:sp>
        <p:nvSpPr>
          <p:cNvPr id="34" name="TextBox 33">
            <a:extLst>
              <a:ext uri="{FF2B5EF4-FFF2-40B4-BE49-F238E27FC236}">
                <a16:creationId xmlns:a16="http://schemas.microsoft.com/office/drawing/2014/main" id="{0415942D-DA31-450F-BF6B-EA1B6E14E497}"/>
              </a:ext>
            </a:extLst>
          </p:cNvPr>
          <p:cNvSpPr txBox="1"/>
          <p:nvPr/>
        </p:nvSpPr>
        <p:spPr>
          <a:xfrm>
            <a:off x="9077034" y="1709636"/>
            <a:ext cx="1859805" cy="261610"/>
          </a:xfrm>
          <a:prstGeom prst="rect">
            <a:avLst/>
          </a:prstGeom>
          <a:noFill/>
          <a:ln>
            <a:solidFill>
              <a:schemeClr val="tx1"/>
            </a:solidFill>
          </a:ln>
        </p:spPr>
        <p:txBody>
          <a:bodyPr wrap="none" rtlCol="0">
            <a:spAutoFit/>
          </a:bodyPr>
          <a:lstStyle/>
          <a:p>
            <a:r>
              <a:rPr lang="en-US" altLang="ko-KR" sz="1100" dirty="0"/>
              <a:t> Fill in the</a:t>
            </a:r>
            <a:r>
              <a:rPr lang="ko-KR" altLang="en-US" sz="1100" dirty="0"/>
              <a:t> </a:t>
            </a:r>
            <a:r>
              <a:rPr lang="en-US" altLang="ko-KR" sz="1100" dirty="0"/>
              <a:t>code (optional)</a:t>
            </a:r>
            <a:endParaRPr lang="ko-KR" altLang="en-US" sz="1100" dirty="0"/>
          </a:p>
        </p:txBody>
      </p:sp>
      <p:sp>
        <p:nvSpPr>
          <p:cNvPr id="35" name="TextBox 34">
            <a:extLst>
              <a:ext uri="{FF2B5EF4-FFF2-40B4-BE49-F238E27FC236}">
                <a16:creationId xmlns:a16="http://schemas.microsoft.com/office/drawing/2014/main" id="{1A04A4E2-BC45-4157-8E5D-6B87740250F1}"/>
              </a:ext>
            </a:extLst>
          </p:cNvPr>
          <p:cNvSpPr txBox="1"/>
          <p:nvPr/>
        </p:nvSpPr>
        <p:spPr>
          <a:xfrm>
            <a:off x="835302" y="2789324"/>
            <a:ext cx="582595" cy="323165"/>
          </a:xfrm>
          <a:prstGeom prst="rect">
            <a:avLst/>
          </a:prstGeom>
          <a:solidFill>
            <a:srgbClr val="00B0F0"/>
          </a:solidFill>
          <a:ln>
            <a:solidFill>
              <a:schemeClr val="tx1"/>
            </a:solidFill>
          </a:ln>
        </p:spPr>
        <p:txBody>
          <a:bodyPr wrap="none" rtlCol="0">
            <a:spAutoFit/>
          </a:bodyPr>
          <a:lstStyle/>
          <a:p>
            <a:r>
              <a:rPr lang="en-US" altLang="ko-KR" sz="1500" dirty="0"/>
              <a:t>Save</a:t>
            </a:r>
            <a:endParaRPr lang="ko-KR" altLang="en-US" sz="1500" dirty="0"/>
          </a:p>
        </p:txBody>
      </p:sp>
      <p:sp>
        <p:nvSpPr>
          <p:cNvPr id="38" name="TextBox 37">
            <a:extLst>
              <a:ext uri="{FF2B5EF4-FFF2-40B4-BE49-F238E27FC236}">
                <a16:creationId xmlns:a16="http://schemas.microsoft.com/office/drawing/2014/main" id="{AD82A157-46CC-4228-BBE1-12DEB30AA62D}"/>
              </a:ext>
            </a:extLst>
          </p:cNvPr>
          <p:cNvSpPr txBox="1"/>
          <p:nvPr/>
        </p:nvSpPr>
        <p:spPr>
          <a:xfrm>
            <a:off x="5772834" y="117876"/>
            <a:ext cx="1072730" cy="369332"/>
          </a:xfrm>
          <a:prstGeom prst="rect">
            <a:avLst/>
          </a:prstGeom>
          <a:noFill/>
        </p:spPr>
        <p:txBody>
          <a:bodyPr wrap="none" rtlCol="0">
            <a:spAutoFit/>
          </a:bodyPr>
          <a:lstStyle/>
          <a:p>
            <a:r>
              <a:rPr lang="en-US" altLang="ko-KR" dirty="0"/>
              <a:t>Logistics</a:t>
            </a:r>
            <a:endParaRPr lang="ko-KR" altLang="en-US" dirty="0"/>
          </a:p>
        </p:txBody>
      </p:sp>
      <p:sp>
        <p:nvSpPr>
          <p:cNvPr id="40" name="TextBox 39">
            <a:extLst>
              <a:ext uri="{FF2B5EF4-FFF2-40B4-BE49-F238E27FC236}">
                <a16:creationId xmlns:a16="http://schemas.microsoft.com/office/drawing/2014/main" id="{670805A1-2C4E-4DD6-A67B-665E1BA655B1}"/>
              </a:ext>
            </a:extLst>
          </p:cNvPr>
          <p:cNvSpPr txBox="1"/>
          <p:nvPr/>
        </p:nvSpPr>
        <p:spPr>
          <a:xfrm>
            <a:off x="5124534" y="1325363"/>
            <a:ext cx="875561" cy="369332"/>
          </a:xfrm>
          <a:prstGeom prst="rect">
            <a:avLst/>
          </a:prstGeom>
          <a:noFill/>
        </p:spPr>
        <p:txBody>
          <a:bodyPr wrap="none" rtlCol="0">
            <a:spAutoFit/>
          </a:bodyPr>
          <a:lstStyle/>
          <a:p>
            <a:r>
              <a:rPr lang="en-US" altLang="ko-KR" dirty="0"/>
              <a:t>Carrier</a:t>
            </a:r>
            <a:endParaRPr lang="ko-KR" altLang="en-US" dirty="0"/>
          </a:p>
        </p:txBody>
      </p:sp>
      <p:sp>
        <p:nvSpPr>
          <p:cNvPr id="41" name="TextBox 40">
            <a:extLst>
              <a:ext uri="{FF2B5EF4-FFF2-40B4-BE49-F238E27FC236}">
                <a16:creationId xmlns:a16="http://schemas.microsoft.com/office/drawing/2014/main" id="{081B1C6F-3182-4081-921E-2DFADE92D3B5}"/>
              </a:ext>
            </a:extLst>
          </p:cNvPr>
          <p:cNvSpPr txBox="1"/>
          <p:nvPr/>
        </p:nvSpPr>
        <p:spPr>
          <a:xfrm>
            <a:off x="5090978" y="1761586"/>
            <a:ext cx="1927131" cy="215444"/>
          </a:xfrm>
          <a:prstGeom prst="rect">
            <a:avLst/>
          </a:prstGeom>
          <a:noFill/>
          <a:ln>
            <a:solidFill>
              <a:schemeClr val="tx1"/>
            </a:solidFill>
          </a:ln>
        </p:spPr>
        <p:txBody>
          <a:bodyPr wrap="none" rtlCol="0">
            <a:spAutoFit/>
          </a:bodyPr>
          <a:lstStyle/>
          <a:p>
            <a:r>
              <a:rPr lang="en-US" altLang="ko-KR" sz="800" dirty="0"/>
              <a:t>Fill in the company name (in English)</a:t>
            </a:r>
            <a:endParaRPr lang="ko-KR" altLang="en-US" sz="800" dirty="0"/>
          </a:p>
        </p:txBody>
      </p:sp>
      <p:sp>
        <p:nvSpPr>
          <p:cNvPr id="42" name="직사각형 41">
            <a:extLst>
              <a:ext uri="{FF2B5EF4-FFF2-40B4-BE49-F238E27FC236}">
                <a16:creationId xmlns:a16="http://schemas.microsoft.com/office/drawing/2014/main" id="{6BE98FF1-3EF6-45E2-B8B4-D62612A11D2F}"/>
              </a:ext>
            </a:extLst>
          </p:cNvPr>
          <p:cNvSpPr/>
          <p:nvPr/>
        </p:nvSpPr>
        <p:spPr>
          <a:xfrm>
            <a:off x="5090978" y="2223098"/>
            <a:ext cx="1851211" cy="369332"/>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Add</a:t>
            </a:r>
          </a:p>
        </p:txBody>
      </p:sp>
      <p:sp>
        <p:nvSpPr>
          <p:cNvPr id="43" name="TextBox 42">
            <a:extLst>
              <a:ext uri="{FF2B5EF4-FFF2-40B4-BE49-F238E27FC236}">
                <a16:creationId xmlns:a16="http://schemas.microsoft.com/office/drawing/2014/main" id="{8904B7A8-5F38-4D13-9932-F56F9A7E2E7F}"/>
              </a:ext>
            </a:extLst>
          </p:cNvPr>
          <p:cNvSpPr txBox="1"/>
          <p:nvPr/>
        </p:nvSpPr>
        <p:spPr>
          <a:xfrm>
            <a:off x="2161039" y="2789324"/>
            <a:ext cx="758541" cy="323165"/>
          </a:xfrm>
          <a:prstGeom prst="rect">
            <a:avLst/>
          </a:prstGeom>
          <a:solidFill>
            <a:srgbClr val="00B0F0"/>
          </a:solidFill>
          <a:ln>
            <a:solidFill>
              <a:schemeClr val="tx1"/>
            </a:solidFill>
          </a:ln>
        </p:spPr>
        <p:txBody>
          <a:bodyPr wrap="none" rtlCol="0">
            <a:spAutoFit/>
          </a:bodyPr>
          <a:lstStyle/>
          <a:p>
            <a:r>
              <a:rPr lang="en-US" altLang="ko-KR" sz="1500" dirty="0"/>
              <a:t>Cancel</a:t>
            </a:r>
            <a:endParaRPr lang="ko-KR" altLang="en-US" sz="1500" dirty="0"/>
          </a:p>
        </p:txBody>
      </p:sp>
      <p:sp>
        <p:nvSpPr>
          <p:cNvPr id="18" name="TextBox 17">
            <a:extLst>
              <a:ext uri="{FF2B5EF4-FFF2-40B4-BE49-F238E27FC236}">
                <a16:creationId xmlns:a16="http://schemas.microsoft.com/office/drawing/2014/main" id="{7F9804DD-3FE9-469A-8649-6F8F6AEC3066}"/>
              </a:ext>
            </a:extLst>
          </p:cNvPr>
          <p:cNvSpPr txBox="1"/>
          <p:nvPr/>
        </p:nvSpPr>
        <p:spPr>
          <a:xfrm>
            <a:off x="7097345" y="1325363"/>
            <a:ext cx="990977" cy="369332"/>
          </a:xfrm>
          <a:prstGeom prst="rect">
            <a:avLst/>
          </a:prstGeom>
          <a:noFill/>
        </p:spPr>
        <p:txBody>
          <a:bodyPr wrap="none" rtlCol="0">
            <a:spAutoFit/>
          </a:bodyPr>
          <a:lstStyle/>
          <a:p>
            <a:r>
              <a:rPr lang="en-US" altLang="ko-KR" dirty="0"/>
              <a:t>Contact</a:t>
            </a:r>
            <a:endParaRPr lang="ko-KR" altLang="en-US" dirty="0"/>
          </a:p>
        </p:txBody>
      </p:sp>
      <p:sp>
        <p:nvSpPr>
          <p:cNvPr id="19" name="TextBox 18">
            <a:extLst>
              <a:ext uri="{FF2B5EF4-FFF2-40B4-BE49-F238E27FC236}">
                <a16:creationId xmlns:a16="http://schemas.microsoft.com/office/drawing/2014/main" id="{105F337D-3FB5-4ABD-879B-E5CB035D7DEF}"/>
              </a:ext>
            </a:extLst>
          </p:cNvPr>
          <p:cNvSpPr txBox="1"/>
          <p:nvPr/>
        </p:nvSpPr>
        <p:spPr>
          <a:xfrm>
            <a:off x="7084006" y="1728338"/>
            <a:ext cx="1891865" cy="253916"/>
          </a:xfrm>
          <a:prstGeom prst="rect">
            <a:avLst/>
          </a:prstGeom>
          <a:noFill/>
          <a:ln>
            <a:solidFill>
              <a:schemeClr val="tx1"/>
            </a:solidFill>
          </a:ln>
        </p:spPr>
        <p:txBody>
          <a:bodyPr wrap="none" rtlCol="0">
            <a:spAutoFit/>
          </a:bodyPr>
          <a:lstStyle/>
          <a:p>
            <a:r>
              <a:rPr lang="en-US" altLang="ko-KR" sz="1050" dirty="0"/>
              <a:t>Fill in the contact (optional)</a:t>
            </a:r>
            <a:endParaRPr lang="ko-KR" altLang="en-US" sz="1050" dirty="0"/>
          </a:p>
        </p:txBody>
      </p:sp>
      <p:cxnSp>
        <p:nvCxnSpPr>
          <p:cNvPr id="3" name="직선 화살표 연결선 2"/>
          <p:cNvCxnSpPr/>
          <p:nvPr/>
        </p:nvCxnSpPr>
        <p:spPr>
          <a:xfrm flipV="1">
            <a:off x="3981343" y="2223098"/>
            <a:ext cx="79911" cy="7278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690551" y="2866768"/>
            <a:ext cx="2504303" cy="646331"/>
          </a:xfrm>
          <a:prstGeom prst="rect">
            <a:avLst/>
          </a:prstGeom>
          <a:solidFill>
            <a:schemeClr val="accent2">
              <a:lumMod val="20000"/>
              <a:lumOff val="80000"/>
            </a:schemeClr>
          </a:solidFill>
        </p:spPr>
        <p:txBody>
          <a:bodyPr wrap="square" rtlCol="0">
            <a:spAutoFit/>
          </a:bodyPr>
          <a:lstStyle/>
          <a:p>
            <a:r>
              <a:rPr lang="ko-KR" altLang="en-US" dirty="0"/>
              <a:t>포장</a:t>
            </a:r>
            <a:r>
              <a:rPr lang="en-US" altLang="ko-KR" dirty="0"/>
              <a:t>NO01-</a:t>
            </a:r>
            <a:r>
              <a:rPr lang="ko-KR" altLang="en-US" dirty="0"/>
              <a:t>포장</a:t>
            </a:r>
            <a:r>
              <a:rPr lang="en-US" altLang="ko-KR" dirty="0"/>
              <a:t>NO08</a:t>
            </a:r>
            <a:br>
              <a:rPr lang="en-US" altLang="ko-KR" dirty="0"/>
            </a:br>
            <a:r>
              <a:rPr lang="ko-KR" altLang="en-US" dirty="0" err="1"/>
              <a:t>카운터됨</a:t>
            </a:r>
            <a:endParaRPr lang="ko-KR" altLang="en-US" dirty="0"/>
          </a:p>
        </p:txBody>
      </p:sp>
      <p:cxnSp>
        <p:nvCxnSpPr>
          <p:cNvPr id="8" name="직선 화살표 연결선 7"/>
          <p:cNvCxnSpPr/>
          <p:nvPr/>
        </p:nvCxnSpPr>
        <p:spPr>
          <a:xfrm>
            <a:off x="6194854" y="1923168"/>
            <a:ext cx="1079157" cy="11282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734432" y="3051434"/>
            <a:ext cx="1898822" cy="646331"/>
          </a:xfrm>
          <a:prstGeom prst="rect">
            <a:avLst/>
          </a:prstGeom>
          <a:solidFill>
            <a:schemeClr val="accent2">
              <a:lumMod val="20000"/>
              <a:lumOff val="80000"/>
            </a:schemeClr>
          </a:solidFill>
        </p:spPr>
        <p:txBody>
          <a:bodyPr wrap="square" rtlCol="0">
            <a:spAutoFit/>
          </a:bodyPr>
          <a:lstStyle/>
          <a:p>
            <a:r>
              <a:rPr lang="ko-KR" altLang="en-US" dirty="0"/>
              <a:t>물류배송업체</a:t>
            </a:r>
            <a:br>
              <a:rPr lang="en-US" altLang="ko-KR" dirty="0"/>
            </a:br>
            <a:r>
              <a:rPr lang="ko-KR" altLang="en-US" dirty="0"/>
              <a:t>기입 </a:t>
            </a:r>
            <a:r>
              <a:rPr lang="en-US" altLang="ko-KR" dirty="0"/>
              <a:t>TXT </a:t>
            </a:r>
            <a:r>
              <a:rPr lang="ko-KR" altLang="en-US" dirty="0"/>
              <a:t>등록</a:t>
            </a:r>
          </a:p>
        </p:txBody>
      </p:sp>
      <p:sp>
        <p:nvSpPr>
          <p:cNvPr id="26" name="TextBox 25"/>
          <p:cNvSpPr txBox="1"/>
          <p:nvPr/>
        </p:nvSpPr>
        <p:spPr>
          <a:xfrm>
            <a:off x="7274011" y="2287414"/>
            <a:ext cx="1898822" cy="646331"/>
          </a:xfrm>
          <a:prstGeom prst="rect">
            <a:avLst/>
          </a:prstGeom>
          <a:solidFill>
            <a:schemeClr val="accent2">
              <a:lumMod val="20000"/>
              <a:lumOff val="80000"/>
            </a:schemeClr>
          </a:solidFill>
        </p:spPr>
        <p:txBody>
          <a:bodyPr wrap="square" rtlCol="0">
            <a:spAutoFit/>
          </a:bodyPr>
          <a:lstStyle/>
          <a:p>
            <a:r>
              <a:rPr lang="ko-KR" altLang="en-US" dirty="0"/>
              <a:t>물류배송업체</a:t>
            </a:r>
            <a:br>
              <a:rPr lang="en-US" altLang="ko-KR" dirty="0"/>
            </a:br>
            <a:r>
              <a:rPr lang="ko-KR" altLang="en-US" dirty="0" err="1"/>
              <a:t>연락처명</a:t>
            </a:r>
            <a:r>
              <a:rPr lang="en-US" altLang="ko-KR" dirty="0"/>
              <a:t>.. (</a:t>
            </a:r>
            <a:r>
              <a:rPr lang="ko-KR" altLang="en-US" dirty="0"/>
              <a:t>선택</a:t>
            </a:r>
            <a:r>
              <a:rPr lang="en-US" altLang="ko-KR" dirty="0"/>
              <a:t>)</a:t>
            </a:r>
            <a:endParaRPr lang="ko-KR" altLang="en-US" dirty="0"/>
          </a:p>
        </p:txBody>
      </p:sp>
      <p:sp>
        <p:nvSpPr>
          <p:cNvPr id="27" name="TextBox 26"/>
          <p:cNvSpPr txBox="1"/>
          <p:nvPr/>
        </p:nvSpPr>
        <p:spPr>
          <a:xfrm>
            <a:off x="9627651" y="2224512"/>
            <a:ext cx="1898822" cy="923330"/>
          </a:xfrm>
          <a:prstGeom prst="rect">
            <a:avLst/>
          </a:prstGeom>
          <a:solidFill>
            <a:schemeClr val="accent2">
              <a:lumMod val="20000"/>
              <a:lumOff val="80000"/>
            </a:schemeClr>
          </a:solidFill>
        </p:spPr>
        <p:txBody>
          <a:bodyPr wrap="square" rtlCol="0">
            <a:spAutoFit/>
          </a:bodyPr>
          <a:lstStyle/>
          <a:p>
            <a:r>
              <a:rPr lang="ko-KR" altLang="en-US" dirty="0"/>
              <a:t>송장번호</a:t>
            </a:r>
            <a:r>
              <a:rPr lang="en-US" altLang="ko-KR" dirty="0"/>
              <a:t> </a:t>
            </a:r>
            <a:br>
              <a:rPr lang="en-US" altLang="ko-KR" dirty="0"/>
            </a:br>
            <a:r>
              <a:rPr lang="en-US" altLang="ko-KR" dirty="0"/>
              <a:t>(</a:t>
            </a:r>
            <a:r>
              <a:rPr lang="ko-KR" altLang="en-US" dirty="0" err="1"/>
              <a:t>항공수송일경우</a:t>
            </a:r>
            <a:r>
              <a:rPr lang="en-US" altLang="ko-KR" dirty="0"/>
              <a:t>)</a:t>
            </a:r>
            <a:br>
              <a:rPr lang="en-US" altLang="ko-KR" dirty="0"/>
            </a:br>
            <a:r>
              <a:rPr lang="en-US" altLang="ko-KR" dirty="0"/>
              <a:t>(</a:t>
            </a:r>
            <a:r>
              <a:rPr lang="ko-KR" altLang="en-US" dirty="0"/>
              <a:t>선택</a:t>
            </a:r>
            <a:r>
              <a:rPr lang="en-US" altLang="ko-KR" dirty="0"/>
              <a:t>)</a:t>
            </a:r>
            <a:endParaRPr lang="ko-KR" altLang="en-US" dirty="0"/>
          </a:p>
        </p:txBody>
      </p:sp>
      <p:sp>
        <p:nvSpPr>
          <p:cNvPr id="28" name="직사각형 27"/>
          <p:cNvSpPr/>
          <p:nvPr/>
        </p:nvSpPr>
        <p:spPr>
          <a:xfrm>
            <a:off x="5025081" y="1304168"/>
            <a:ext cx="6623221" cy="2641756"/>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3039891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75FA2C-EC86-4042-8F5C-C77451A58AA4}"/>
              </a:ext>
            </a:extLst>
          </p:cNvPr>
          <p:cNvSpPr txBox="1"/>
          <p:nvPr/>
        </p:nvSpPr>
        <p:spPr>
          <a:xfrm>
            <a:off x="5772834" y="117876"/>
            <a:ext cx="646331" cy="369332"/>
          </a:xfrm>
          <a:prstGeom prst="rect">
            <a:avLst/>
          </a:prstGeom>
          <a:noFill/>
        </p:spPr>
        <p:txBody>
          <a:bodyPr wrap="none" rtlCol="0">
            <a:spAutoFit/>
          </a:bodyPr>
          <a:lstStyle/>
          <a:p>
            <a:r>
              <a:rPr lang="ko-KR" altLang="en-US" dirty="0"/>
              <a:t>물류</a:t>
            </a:r>
          </a:p>
        </p:txBody>
      </p:sp>
      <p:sp>
        <p:nvSpPr>
          <p:cNvPr id="5" name="TextBox 4">
            <a:extLst>
              <a:ext uri="{FF2B5EF4-FFF2-40B4-BE49-F238E27FC236}">
                <a16:creationId xmlns:a16="http://schemas.microsoft.com/office/drawing/2014/main" id="{68362EAA-86B2-4735-8A07-23EE2C3E040B}"/>
              </a:ext>
            </a:extLst>
          </p:cNvPr>
          <p:cNvSpPr txBox="1"/>
          <p:nvPr/>
        </p:nvSpPr>
        <p:spPr>
          <a:xfrm>
            <a:off x="721453" y="780176"/>
            <a:ext cx="2827090" cy="369332"/>
          </a:xfrm>
          <a:prstGeom prst="rect">
            <a:avLst/>
          </a:prstGeom>
          <a:noFill/>
        </p:spPr>
        <p:txBody>
          <a:bodyPr wrap="square" rtlCol="0">
            <a:spAutoFit/>
          </a:bodyPr>
          <a:lstStyle/>
          <a:p>
            <a:r>
              <a:rPr lang="en-US" altLang="ko-KR" dirty="0"/>
              <a:t>Cargo Arrival status</a:t>
            </a:r>
            <a:endParaRPr lang="ko-KR" altLang="en-US" dirty="0"/>
          </a:p>
        </p:txBody>
      </p:sp>
      <p:cxnSp>
        <p:nvCxnSpPr>
          <p:cNvPr id="7" name="직선 연결선 6">
            <a:extLst>
              <a:ext uri="{FF2B5EF4-FFF2-40B4-BE49-F238E27FC236}">
                <a16:creationId xmlns:a16="http://schemas.microsoft.com/office/drawing/2014/main" id="{437829CE-EECA-483A-AF0C-89CD9061D459}"/>
              </a:ext>
            </a:extLst>
          </p:cNvPr>
          <p:cNvCxnSpPr/>
          <p:nvPr/>
        </p:nvCxnSpPr>
        <p:spPr>
          <a:xfrm>
            <a:off x="587229" y="1233182"/>
            <a:ext cx="109392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직선 연결선 27">
            <a:extLst>
              <a:ext uri="{FF2B5EF4-FFF2-40B4-BE49-F238E27FC236}">
                <a16:creationId xmlns:a16="http://schemas.microsoft.com/office/drawing/2014/main" id="{2ABF7AF9-2FEB-4E2B-A570-6539E789DF5F}"/>
              </a:ext>
            </a:extLst>
          </p:cNvPr>
          <p:cNvCxnSpPr/>
          <p:nvPr/>
        </p:nvCxnSpPr>
        <p:spPr>
          <a:xfrm>
            <a:off x="6168745" y="2785668"/>
            <a:ext cx="0" cy="187907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6" name="직사각형 25">
            <a:extLst>
              <a:ext uri="{FF2B5EF4-FFF2-40B4-BE49-F238E27FC236}">
                <a16:creationId xmlns:a16="http://schemas.microsoft.com/office/drawing/2014/main" id="{8CA09EA6-EDAE-4BEE-AC90-12F1F214A591}"/>
              </a:ext>
            </a:extLst>
          </p:cNvPr>
          <p:cNvSpPr/>
          <p:nvPr/>
        </p:nvSpPr>
        <p:spPr>
          <a:xfrm>
            <a:off x="412199" y="1417526"/>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직사각형 26">
            <a:extLst>
              <a:ext uri="{FF2B5EF4-FFF2-40B4-BE49-F238E27FC236}">
                <a16:creationId xmlns:a16="http://schemas.microsoft.com/office/drawing/2014/main" id="{5C714D49-75EE-4F2A-AA80-AF52EF7C967D}"/>
              </a:ext>
            </a:extLst>
          </p:cNvPr>
          <p:cNvSpPr/>
          <p:nvPr/>
        </p:nvSpPr>
        <p:spPr>
          <a:xfrm>
            <a:off x="412412" y="1839069"/>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TextBox 29">
            <a:extLst>
              <a:ext uri="{FF2B5EF4-FFF2-40B4-BE49-F238E27FC236}">
                <a16:creationId xmlns:a16="http://schemas.microsoft.com/office/drawing/2014/main" id="{CDA8E92E-0273-46A1-9567-539A05A064BF}"/>
              </a:ext>
            </a:extLst>
          </p:cNvPr>
          <p:cNvSpPr txBox="1"/>
          <p:nvPr/>
        </p:nvSpPr>
        <p:spPr>
          <a:xfrm>
            <a:off x="2537599" y="1333990"/>
            <a:ext cx="1306768" cy="261610"/>
          </a:xfrm>
          <a:prstGeom prst="rect">
            <a:avLst/>
          </a:prstGeom>
          <a:noFill/>
        </p:spPr>
        <p:txBody>
          <a:bodyPr wrap="none" rtlCol="0">
            <a:spAutoFit/>
          </a:bodyPr>
          <a:lstStyle/>
          <a:p>
            <a:r>
              <a:rPr lang="en-US" altLang="ko-KR" sz="1100" dirty="0"/>
              <a:t>Warehouse name</a:t>
            </a:r>
            <a:endParaRPr lang="ko-KR" altLang="en-US" sz="1100" dirty="0"/>
          </a:p>
        </p:txBody>
      </p:sp>
      <p:sp>
        <p:nvSpPr>
          <p:cNvPr id="31" name="TextBox 30">
            <a:extLst>
              <a:ext uri="{FF2B5EF4-FFF2-40B4-BE49-F238E27FC236}">
                <a16:creationId xmlns:a16="http://schemas.microsoft.com/office/drawing/2014/main" id="{4EED057D-9968-4490-990A-F7B78EE79DC9}"/>
              </a:ext>
            </a:extLst>
          </p:cNvPr>
          <p:cNvSpPr txBox="1"/>
          <p:nvPr/>
        </p:nvSpPr>
        <p:spPr>
          <a:xfrm>
            <a:off x="1371271" y="1316857"/>
            <a:ext cx="1020216" cy="369332"/>
          </a:xfrm>
          <a:prstGeom prst="rect">
            <a:avLst/>
          </a:prstGeom>
          <a:noFill/>
        </p:spPr>
        <p:txBody>
          <a:bodyPr wrap="none" rtlCol="0">
            <a:spAutoFit/>
          </a:bodyPr>
          <a:lstStyle/>
          <a:p>
            <a:r>
              <a:rPr lang="en-US" altLang="ko-KR" dirty="0"/>
              <a:t>Country</a:t>
            </a:r>
            <a:endParaRPr lang="ko-KR" altLang="en-US" dirty="0"/>
          </a:p>
        </p:txBody>
      </p:sp>
      <p:sp>
        <p:nvSpPr>
          <p:cNvPr id="33" name="TextBox 32">
            <a:extLst>
              <a:ext uri="{FF2B5EF4-FFF2-40B4-BE49-F238E27FC236}">
                <a16:creationId xmlns:a16="http://schemas.microsoft.com/office/drawing/2014/main" id="{B63ACCE1-A1C9-4A80-9C81-D2B8E03246FC}"/>
              </a:ext>
            </a:extLst>
          </p:cNvPr>
          <p:cNvSpPr txBox="1"/>
          <p:nvPr/>
        </p:nvSpPr>
        <p:spPr>
          <a:xfrm>
            <a:off x="6798215" y="1325363"/>
            <a:ext cx="1037143" cy="276999"/>
          </a:xfrm>
          <a:prstGeom prst="rect">
            <a:avLst/>
          </a:prstGeom>
          <a:noFill/>
        </p:spPr>
        <p:txBody>
          <a:bodyPr wrap="none" rtlCol="0">
            <a:spAutoFit/>
          </a:bodyPr>
          <a:lstStyle/>
          <a:p>
            <a:r>
              <a:rPr lang="en-US" altLang="ko-KR" sz="1200" dirty="0"/>
              <a:t>Total weight</a:t>
            </a:r>
            <a:endParaRPr lang="ko-KR" altLang="en-US" sz="1200" dirty="0"/>
          </a:p>
        </p:txBody>
      </p:sp>
      <p:sp>
        <p:nvSpPr>
          <p:cNvPr id="34" name="TextBox 33">
            <a:extLst>
              <a:ext uri="{FF2B5EF4-FFF2-40B4-BE49-F238E27FC236}">
                <a16:creationId xmlns:a16="http://schemas.microsoft.com/office/drawing/2014/main" id="{2CCEC8D2-CC17-4D25-95C8-FBD1911E4704}"/>
              </a:ext>
            </a:extLst>
          </p:cNvPr>
          <p:cNvSpPr txBox="1"/>
          <p:nvPr/>
        </p:nvSpPr>
        <p:spPr>
          <a:xfrm>
            <a:off x="835302" y="1761586"/>
            <a:ext cx="290464" cy="323165"/>
          </a:xfrm>
          <a:prstGeom prst="rect">
            <a:avLst/>
          </a:prstGeom>
          <a:noFill/>
        </p:spPr>
        <p:txBody>
          <a:bodyPr wrap="none" rtlCol="0">
            <a:spAutoFit/>
          </a:bodyPr>
          <a:lstStyle/>
          <a:p>
            <a:r>
              <a:rPr lang="en-US" altLang="ko-KR" sz="1500" dirty="0"/>
              <a:t>1</a:t>
            </a:r>
            <a:endParaRPr lang="ko-KR" altLang="en-US" sz="1500" dirty="0"/>
          </a:p>
        </p:txBody>
      </p:sp>
      <p:sp>
        <p:nvSpPr>
          <p:cNvPr id="35" name="TextBox 34">
            <a:extLst>
              <a:ext uri="{FF2B5EF4-FFF2-40B4-BE49-F238E27FC236}">
                <a16:creationId xmlns:a16="http://schemas.microsoft.com/office/drawing/2014/main" id="{77DCE554-A484-4818-AC01-7C22EBFED5D7}"/>
              </a:ext>
            </a:extLst>
          </p:cNvPr>
          <p:cNvSpPr txBox="1"/>
          <p:nvPr/>
        </p:nvSpPr>
        <p:spPr>
          <a:xfrm>
            <a:off x="2688481" y="1761586"/>
            <a:ext cx="1273105" cy="323165"/>
          </a:xfrm>
          <a:prstGeom prst="rect">
            <a:avLst/>
          </a:prstGeom>
          <a:noFill/>
        </p:spPr>
        <p:txBody>
          <a:bodyPr wrap="none" rtlCol="0">
            <a:spAutoFit/>
          </a:bodyPr>
          <a:lstStyle/>
          <a:p>
            <a:r>
              <a:rPr lang="en-US" altLang="ko-KR" sz="1500" dirty="0"/>
              <a:t>ABC Logistic</a:t>
            </a:r>
            <a:endParaRPr lang="ko-KR" altLang="en-US" sz="1500" dirty="0"/>
          </a:p>
        </p:txBody>
      </p:sp>
      <p:sp>
        <p:nvSpPr>
          <p:cNvPr id="36" name="TextBox 35">
            <a:extLst>
              <a:ext uri="{FF2B5EF4-FFF2-40B4-BE49-F238E27FC236}">
                <a16:creationId xmlns:a16="http://schemas.microsoft.com/office/drawing/2014/main" id="{273F7266-6DA5-4A0F-AD1A-8B141713F6BE}"/>
              </a:ext>
            </a:extLst>
          </p:cNvPr>
          <p:cNvSpPr txBox="1"/>
          <p:nvPr/>
        </p:nvSpPr>
        <p:spPr>
          <a:xfrm>
            <a:off x="1371271" y="1761586"/>
            <a:ext cx="1340175" cy="323165"/>
          </a:xfrm>
          <a:prstGeom prst="rect">
            <a:avLst/>
          </a:prstGeom>
          <a:noFill/>
        </p:spPr>
        <p:txBody>
          <a:bodyPr wrap="none" rtlCol="0">
            <a:spAutoFit/>
          </a:bodyPr>
          <a:lstStyle/>
          <a:p>
            <a:r>
              <a:rPr lang="en-US" altLang="ko-KR" sz="1500" dirty="0"/>
              <a:t>United States</a:t>
            </a:r>
            <a:endParaRPr lang="ko-KR" altLang="en-US" sz="1500" dirty="0"/>
          </a:p>
        </p:txBody>
      </p:sp>
      <p:sp>
        <p:nvSpPr>
          <p:cNvPr id="37" name="TextBox 36">
            <a:extLst>
              <a:ext uri="{FF2B5EF4-FFF2-40B4-BE49-F238E27FC236}">
                <a16:creationId xmlns:a16="http://schemas.microsoft.com/office/drawing/2014/main" id="{AD54BF64-FE72-4379-94E2-328D7BC9DE8E}"/>
              </a:ext>
            </a:extLst>
          </p:cNvPr>
          <p:cNvSpPr txBox="1"/>
          <p:nvPr/>
        </p:nvSpPr>
        <p:spPr>
          <a:xfrm>
            <a:off x="4533328" y="1761586"/>
            <a:ext cx="290464" cy="323165"/>
          </a:xfrm>
          <a:prstGeom prst="rect">
            <a:avLst/>
          </a:prstGeom>
          <a:noFill/>
        </p:spPr>
        <p:txBody>
          <a:bodyPr wrap="none" rtlCol="0">
            <a:spAutoFit/>
          </a:bodyPr>
          <a:lstStyle/>
          <a:p>
            <a:r>
              <a:rPr lang="en-US" altLang="ko-KR" sz="1500" dirty="0"/>
              <a:t>5</a:t>
            </a:r>
            <a:endParaRPr lang="ko-KR" altLang="en-US" sz="1500" dirty="0"/>
          </a:p>
        </p:txBody>
      </p:sp>
      <p:sp>
        <p:nvSpPr>
          <p:cNvPr id="38" name="TextBox 37">
            <a:extLst>
              <a:ext uri="{FF2B5EF4-FFF2-40B4-BE49-F238E27FC236}">
                <a16:creationId xmlns:a16="http://schemas.microsoft.com/office/drawing/2014/main" id="{1400AD36-7A60-4C60-AE85-6EF73F592590}"/>
              </a:ext>
            </a:extLst>
          </p:cNvPr>
          <p:cNvSpPr txBox="1"/>
          <p:nvPr/>
        </p:nvSpPr>
        <p:spPr>
          <a:xfrm>
            <a:off x="6823382" y="1761586"/>
            <a:ext cx="1026756" cy="323165"/>
          </a:xfrm>
          <a:prstGeom prst="rect">
            <a:avLst/>
          </a:prstGeom>
          <a:noFill/>
        </p:spPr>
        <p:txBody>
          <a:bodyPr wrap="none" rtlCol="0">
            <a:spAutoFit/>
          </a:bodyPr>
          <a:lstStyle/>
          <a:p>
            <a:r>
              <a:rPr lang="en-US" altLang="ko-KR" sz="1500" dirty="0"/>
              <a:t>28.75 Kgs</a:t>
            </a:r>
            <a:endParaRPr lang="ko-KR" altLang="en-US" sz="1500" dirty="0"/>
          </a:p>
        </p:txBody>
      </p:sp>
      <p:sp>
        <p:nvSpPr>
          <p:cNvPr id="40" name="TextBox 39">
            <a:extLst>
              <a:ext uri="{FF2B5EF4-FFF2-40B4-BE49-F238E27FC236}">
                <a16:creationId xmlns:a16="http://schemas.microsoft.com/office/drawing/2014/main" id="{9F8E5ECE-932C-4BEC-86E6-D5222B7A5375}"/>
              </a:ext>
            </a:extLst>
          </p:cNvPr>
          <p:cNvSpPr txBox="1"/>
          <p:nvPr/>
        </p:nvSpPr>
        <p:spPr>
          <a:xfrm>
            <a:off x="5671215" y="1305107"/>
            <a:ext cx="1140569" cy="276999"/>
          </a:xfrm>
          <a:prstGeom prst="rect">
            <a:avLst/>
          </a:prstGeom>
          <a:noFill/>
        </p:spPr>
        <p:txBody>
          <a:bodyPr wrap="none" rtlCol="0">
            <a:spAutoFit/>
          </a:bodyPr>
          <a:lstStyle/>
          <a:p>
            <a:r>
              <a:rPr lang="en-US" altLang="ko-KR" sz="1200" dirty="0"/>
              <a:t>Total quantity</a:t>
            </a:r>
            <a:endParaRPr lang="ko-KR" altLang="en-US" sz="1200" dirty="0"/>
          </a:p>
        </p:txBody>
      </p:sp>
      <p:sp>
        <p:nvSpPr>
          <p:cNvPr id="41" name="TextBox 40">
            <a:extLst>
              <a:ext uri="{FF2B5EF4-FFF2-40B4-BE49-F238E27FC236}">
                <a16:creationId xmlns:a16="http://schemas.microsoft.com/office/drawing/2014/main" id="{26D64B8D-E5D4-46A9-9D23-FFF7DD86BA32}"/>
              </a:ext>
            </a:extLst>
          </p:cNvPr>
          <p:cNvSpPr txBox="1"/>
          <p:nvPr/>
        </p:nvSpPr>
        <p:spPr>
          <a:xfrm>
            <a:off x="5792933" y="1754595"/>
            <a:ext cx="502061" cy="323165"/>
          </a:xfrm>
          <a:prstGeom prst="rect">
            <a:avLst/>
          </a:prstGeom>
          <a:noFill/>
        </p:spPr>
        <p:txBody>
          <a:bodyPr wrap="none" rtlCol="0">
            <a:spAutoFit/>
          </a:bodyPr>
          <a:lstStyle/>
          <a:p>
            <a:r>
              <a:rPr lang="en-US" altLang="ko-KR" sz="1500" dirty="0"/>
              <a:t>825</a:t>
            </a:r>
            <a:endParaRPr lang="ko-KR" altLang="en-US" sz="1500" dirty="0"/>
          </a:p>
        </p:txBody>
      </p:sp>
      <p:sp>
        <p:nvSpPr>
          <p:cNvPr id="42" name="TextBox 41">
            <a:extLst>
              <a:ext uri="{FF2B5EF4-FFF2-40B4-BE49-F238E27FC236}">
                <a16:creationId xmlns:a16="http://schemas.microsoft.com/office/drawing/2014/main" id="{9DF5AC37-AB23-4E20-94B9-7BC06F3874E4}"/>
              </a:ext>
            </a:extLst>
          </p:cNvPr>
          <p:cNvSpPr txBox="1"/>
          <p:nvPr/>
        </p:nvSpPr>
        <p:spPr>
          <a:xfrm>
            <a:off x="835302" y="2202370"/>
            <a:ext cx="290464" cy="323165"/>
          </a:xfrm>
          <a:prstGeom prst="rect">
            <a:avLst/>
          </a:prstGeom>
          <a:noFill/>
        </p:spPr>
        <p:txBody>
          <a:bodyPr wrap="none" rtlCol="0">
            <a:spAutoFit/>
          </a:bodyPr>
          <a:lstStyle/>
          <a:p>
            <a:r>
              <a:rPr lang="en-US" altLang="ko-KR" sz="1500" dirty="0"/>
              <a:t>2</a:t>
            </a:r>
            <a:endParaRPr lang="ko-KR" altLang="en-US" sz="1500" dirty="0"/>
          </a:p>
        </p:txBody>
      </p:sp>
      <p:sp>
        <p:nvSpPr>
          <p:cNvPr id="43" name="TextBox 42">
            <a:extLst>
              <a:ext uri="{FF2B5EF4-FFF2-40B4-BE49-F238E27FC236}">
                <a16:creationId xmlns:a16="http://schemas.microsoft.com/office/drawing/2014/main" id="{82C4F307-E967-4F82-8961-BF649C19BF87}"/>
              </a:ext>
            </a:extLst>
          </p:cNvPr>
          <p:cNvSpPr txBox="1"/>
          <p:nvPr/>
        </p:nvSpPr>
        <p:spPr>
          <a:xfrm>
            <a:off x="2688481" y="2202370"/>
            <a:ext cx="1286634" cy="323165"/>
          </a:xfrm>
          <a:prstGeom prst="rect">
            <a:avLst/>
          </a:prstGeom>
          <a:noFill/>
        </p:spPr>
        <p:txBody>
          <a:bodyPr wrap="none" rtlCol="0">
            <a:spAutoFit/>
          </a:bodyPr>
          <a:lstStyle/>
          <a:p>
            <a:r>
              <a:rPr lang="en-US" altLang="ko-KR" sz="1500" dirty="0"/>
              <a:t>DEF Delivery</a:t>
            </a:r>
            <a:endParaRPr lang="ko-KR" altLang="en-US" sz="1500" dirty="0"/>
          </a:p>
        </p:txBody>
      </p:sp>
      <p:sp>
        <p:nvSpPr>
          <p:cNvPr id="44" name="TextBox 43">
            <a:extLst>
              <a:ext uri="{FF2B5EF4-FFF2-40B4-BE49-F238E27FC236}">
                <a16:creationId xmlns:a16="http://schemas.microsoft.com/office/drawing/2014/main" id="{6539B60B-010D-4F99-B7BD-CA468CBF673F}"/>
              </a:ext>
            </a:extLst>
          </p:cNvPr>
          <p:cNvSpPr txBox="1"/>
          <p:nvPr/>
        </p:nvSpPr>
        <p:spPr>
          <a:xfrm>
            <a:off x="1371271" y="2202370"/>
            <a:ext cx="830677" cy="323165"/>
          </a:xfrm>
          <a:prstGeom prst="rect">
            <a:avLst/>
          </a:prstGeom>
          <a:noFill/>
        </p:spPr>
        <p:txBody>
          <a:bodyPr wrap="none" rtlCol="0">
            <a:spAutoFit/>
          </a:bodyPr>
          <a:lstStyle/>
          <a:p>
            <a:r>
              <a:rPr lang="en-US" altLang="ko-KR" sz="1500" dirty="0"/>
              <a:t>Canada</a:t>
            </a:r>
            <a:endParaRPr lang="ko-KR" altLang="en-US" sz="1500" dirty="0"/>
          </a:p>
        </p:txBody>
      </p:sp>
      <p:sp>
        <p:nvSpPr>
          <p:cNvPr id="45" name="TextBox 44">
            <a:extLst>
              <a:ext uri="{FF2B5EF4-FFF2-40B4-BE49-F238E27FC236}">
                <a16:creationId xmlns:a16="http://schemas.microsoft.com/office/drawing/2014/main" id="{0FCBB9D7-16CF-4203-B3A1-80A3019A030E}"/>
              </a:ext>
            </a:extLst>
          </p:cNvPr>
          <p:cNvSpPr txBox="1"/>
          <p:nvPr/>
        </p:nvSpPr>
        <p:spPr>
          <a:xfrm>
            <a:off x="4533328" y="2202370"/>
            <a:ext cx="290464" cy="323165"/>
          </a:xfrm>
          <a:prstGeom prst="rect">
            <a:avLst/>
          </a:prstGeom>
          <a:noFill/>
        </p:spPr>
        <p:txBody>
          <a:bodyPr wrap="none" rtlCol="0">
            <a:spAutoFit/>
          </a:bodyPr>
          <a:lstStyle/>
          <a:p>
            <a:r>
              <a:rPr lang="en-US" altLang="ko-KR" sz="1500" dirty="0"/>
              <a:t>3</a:t>
            </a:r>
            <a:endParaRPr lang="ko-KR" altLang="en-US" sz="1500" dirty="0"/>
          </a:p>
        </p:txBody>
      </p:sp>
      <p:sp>
        <p:nvSpPr>
          <p:cNvPr id="46" name="TextBox 45">
            <a:extLst>
              <a:ext uri="{FF2B5EF4-FFF2-40B4-BE49-F238E27FC236}">
                <a16:creationId xmlns:a16="http://schemas.microsoft.com/office/drawing/2014/main" id="{A6D63EF2-600F-40F3-93FF-8453FC580933}"/>
              </a:ext>
            </a:extLst>
          </p:cNvPr>
          <p:cNvSpPr txBox="1"/>
          <p:nvPr/>
        </p:nvSpPr>
        <p:spPr>
          <a:xfrm>
            <a:off x="6840160" y="2202370"/>
            <a:ext cx="1026756" cy="323165"/>
          </a:xfrm>
          <a:prstGeom prst="rect">
            <a:avLst/>
          </a:prstGeom>
          <a:noFill/>
        </p:spPr>
        <p:txBody>
          <a:bodyPr wrap="none" rtlCol="0">
            <a:spAutoFit/>
          </a:bodyPr>
          <a:lstStyle/>
          <a:p>
            <a:r>
              <a:rPr lang="en-US" altLang="ko-KR" sz="1500" dirty="0"/>
              <a:t>92.13 Kgs</a:t>
            </a:r>
            <a:endParaRPr lang="ko-KR" altLang="en-US" sz="1500" dirty="0"/>
          </a:p>
        </p:txBody>
      </p:sp>
      <p:sp>
        <p:nvSpPr>
          <p:cNvPr id="47" name="TextBox 46">
            <a:extLst>
              <a:ext uri="{FF2B5EF4-FFF2-40B4-BE49-F238E27FC236}">
                <a16:creationId xmlns:a16="http://schemas.microsoft.com/office/drawing/2014/main" id="{550FAF07-43B7-4B1B-B613-43A8A255814B}"/>
              </a:ext>
            </a:extLst>
          </p:cNvPr>
          <p:cNvSpPr txBox="1"/>
          <p:nvPr/>
        </p:nvSpPr>
        <p:spPr>
          <a:xfrm>
            <a:off x="5717432" y="2195379"/>
            <a:ext cx="649537" cy="323165"/>
          </a:xfrm>
          <a:prstGeom prst="rect">
            <a:avLst/>
          </a:prstGeom>
          <a:noFill/>
        </p:spPr>
        <p:txBody>
          <a:bodyPr wrap="none" rtlCol="0">
            <a:spAutoFit/>
          </a:bodyPr>
          <a:lstStyle/>
          <a:p>
            <a:r>
              <a:rPr lang="en-US" altLang="ko-KR" sz="1500" dirty="0"/>
              <a:t>1,002</a:t>
            </a:r>
            <a:endParaRPr lang="ko-KR" altLang="en-US" sz="1500" dirty="0"/>
          </a:p>
        </p:txBody>
      </p:sp>
      <p:sp>
        <p:nvSpPr>
          <p:cNvPr id="55" name="TextBox 54">
            <a:extLst>
              <a:ext uri="{FF2B5EF4-FFF2-40B4-BE49-F238E27FC236}">
                <a16:creationId xmlns:a16="http://schemas.microsoft.com/office/drawing/2014/main" id="{CA118C5A-8F61-4656-9EE5-1FF8D3550558}"/>
              </a:ext>
            </a:extLst>
          </p:cNvPr>
          <p:cNvSpPr txBox="1"/>
          <p:nvPr/>
        </p:nvSpPr>
        <p:spPr>
          <a:xfrm>
            <a:off x="8514870" y="1334481"/>
            <a:ext cx="1487908" cy="261610"/>
          </a:xfrm>
          <a:prstGeom prst="rect">
            <a:avLst/>
          </a:prstGeom>
          <a:noFill/>
        </p:spPr>
        <p:txBody>
          <a:bodyPr wrap="none" rtlCol="0">
            <a:spAutoFit/>
          </a:bodyPr>
          <a:lstStyle/>
          <a:p>
            <a:r>
              <a:rPr lang="en-US" altLang="ko-KR" sz="1100" dirty="0"/>
              <a:t>Delivery information</a:t>
            </a:r>
            <a:endParaRPr lang="ko-KR" altLang="en-US" sz="1100" dirty="0"/>
          </a:p>
        </p:txBody>
      </p:sp>
      <p:sp>
        <p:nvSpPr>
          <p:cNvPr id="56" name="TextBox 55">
            <a:extLst>
              <a:ext uri="{FF2B5EF4-FFF2-40B4-BE49-F238E27FC236}">
                <a16:creationId xmlns:a16="http://schemas.microsoft.com/office/drawing/2014/main" id="{01226A8B-2AF6-46D5-BCAD-6719B9A5C388}"/>
              </a:ext>
            </a:extLst>
          </p:cNvPr>
          <p:cNvSpPr txBox="1"/>
          <p:nvPr/>
        </p:nvSpPr>
        <p:spPr>
          <a:xfrm>
            <a:off x="8504503" y="1694357"/>
            <a:ext cx="1713931" cy="323165"/>
          </a:xfrm>
          <a:prstGeom prst="rect">
            <a:avLst/>
          </a:prstGeom>
          <a:noFill/>
        </p:spPr>
        <p:txBody>
          <a:bodyPr wrap="none" rtlCol="0">
            <a:spAutoFit/>
          </a:bodyPr>
          <a:lstStyle/>
          <a:p>
            <a:r>
              <a:rPr lang="en-US" altLang="ko-KR" sz="1500" dirty="0"/>
              <a:t>EB123 123 123KR</a:t>
            </a:r>
            <a:endParaRPr lang="ko-KR" altLang="en-US" sz="1500" dirty="0"/>
          </a:p>
        </p:txBody>
      </p:sp>
      <p:cxnSp>
        <p:nvCxnSpPr>
          <p:cNvPr id="58" name="직선 화살표 연결선 57">
            <a:extLst>
              <a:ext uri="{FF2B5EF4-FFF2-40B4-BE49-F238E27FC236}">
                <a16:creationId xmlns:a16="http://schemas.microsoft.com/office/drawing/2014/main" id="{68C9A252-E3BC-4AF8-97CE-677210F7102A}"/>
              </a:ext>
            </a:extLst>
          </p:cNvPr>
          <p:cNvCxnSpPr>
            <a:cxnSpLocks/>
            <a:stCxn id="59" idx="0"/>
          </p:cNvCxnSpPr>
          <p:nvPr/>
        </p:nvCxnSpPr>
        <p:spPr>
          <a:xfrm flipV="1">
            <a:off x="1709454" y="2193864"/>
            <a:ext cx="714964" cy="10245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6CE3B42-02DF-41D8-8D32-DD735DD1B72F}"/>
              </a:ext>
            </a:extLst>
          </p:cNvPr>
          <p:cNvSpPr txBox="1"/>
          <p:nvPr/>
        </p:nvSpPr>
        <p:spPr>
          <a:xfrm>
            <a:off x="883747" y="3218430"/>
            <a:ext cx="1651414" cy="1200329"/>
          </a:xfrm>
          <a:prstGeom prst="rect">
            <a:avLst/>
          </a:prstGeom>
          <a:noFill/>
          <a:ln>
            <a:solidFill>
              <a:schemeClr val="tx1"/>
            </a:solidFill>
          </a:ln>
        </p:spPr>
        <p:txBody>
          <a:bodyPr wrap="square" rtlCol="0">
            <a:spAutoFit/>
          </a:bodyPr>
          <a:lstStyle/>
          <a:p>
            <a:r>
              <a:rPr lang="ko-KR" altLang="en-US" dirty="0"/>
              <a:t>활성화</a:t>
            </a:r>
            <a:endParaRPr lang="en-US" altLang="ko-KR" dirty="0"/>
          </a:p>
          <a:p>
            <a:r>
              <a:rPr lang="ko-KR" altLang="en-US" dirty="0"/>
              <a:t>도착화물 정보 </a:t>
            </a:r>
            <a:r>
              <a:rPr lang="ko-KR" altLang="en-US" dirty="0" err="1"/>
              <a:t>확인창</a:t>
            </a:r>
            <a:r>
              <a:rPr lang="ko-KR" altLang="en-US" dirty="0"/>
              <a:t> 이동</a:t>
            </a:r>
            <a:endParaRPr lang="en-US" altLang="ko-KR" dirty="0"/>
          </a:p>
          <a:p>
            <a:r>
              <a:rPr lang="en-US" altLang="ko-KR" dirty="0"/>
              <a:t>P46</a:t>
            </a:r>
            <a:endParaRPr lang="ko-KR" altLang="en-US" dirty="0"/>
          </a:p>
        </p:txBody>
      </p:sp>
      <p:sp>
        <p:nvSpPr>
          <p:cNvPr id="60" name="직사각형 59">
            <a:extLst>
              <a:ext uri="{FF2B5EF4-FFF2-40B4-BE49-F238E27FC236}">
                <a16:creationId xmlns:a16="http://schemas.microsoft.com/office/drawing/2014/main" id="{BD514262-1CC1-4871-AFC5-74D3A634BA2E}"/>
              </a:ext>
            </a:extLst>
          </p:cNvPr>
          <p:cNvSpPr/>
          <p:nvPr/>
        </p:nvSpPr>
        <p:spPr>
          <a:xfrm>
            <a:off x="412199" y="2279955"/>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1" name="TextBox 60">
            <a:extLst>
              <a:ext uri="{FF2B5EF4-FFF2-40B4-BE49-F238E27FC236}">
                <a16:creationId xmlns:a16="http://schemas.microsoft.com/office/drawing/2014/main" id="{CC09821E-5176-4E31-8DA8-CE9E5BED0EFF}"/>
              </a:ext>
            </a:extLst>
          </p:cNvPr>
          <p:cNvSpPr txBox="1"/>
          <p:nvPr/>
        </p:nvSpPr>
        <p:spPr>
          <a:xfrm>
            <a:off x="8738454" y="1915253"/>
            <a:ext cx="1110945" cy="323165"/>
          </a:xfrm>
          <a:prstGeom prst="rect">
            <a:avLst/>
          </a:prstGeom>
          <a:noFill/>
        </p:spPr>
        <p:txBody>
          <a:bodyPr wrap="none" rtlCol="0">
            <a:spAutoFit/>
          </a:bodyPr>
          <a:lstStyle/>
          <a:p>
            <a:r>
              <a:rPr lang="en-US" altLang="ko-KR" sz="1500" dirty="0"/>
              <a:t>Korea Post</a:t>
            </a:r>
            <a:endParaRPr lang="ko-KR" altLang="en-US" sz="1500" dirty="0"/>
          </a:p>
        </p:txBody>
      </p:sp>
      <p:sp>
        <p:nvSpPr>
          <p:cNvPr id="48" name="TextBox 47">
            <a:extLst>
              <a:ext uri="{FF2B5EF4-FFF2-40B4-BE49-F238E27FC236}">
                <a16:creationId xmlns:a16="http://schemas.microsoft.com/office/drawing/2014/main" id="{DA045288-6398-4A95-9721-357F0FE43B5C}"/>
              </a:ext>
            </a:extLst>
          </p:cNvPr>
          <p:cNvSpPr txBox="1"/>
          <p:nvPr/>
        </p:nvSpPr>
        <p:spPr>
          <a:xfrm>
            <a:off x="8672283" y="2147363"/>
            <a:ext cx="1271502" cy="323165"/>
          </a:xfrm>
          <a:prstGeom prst="rect">
            <a:avLst/>
          </a:prstGeom>
          <a:noFill/>
        </p:spPr>
        <p:txBody>
          <a:bodyPr wrap="none" rtlCol="0">
            <a:spAutoFit/>
          </a:bodyPr>
          <a:lstStyle/>
          <a:p>
            <a:r>
              <a:rPr lang="en-US" altLang="ko-KR" sz="1500" dirty="0"/>
              <a:t>987 654 321</a:t>
            </a:r>
            <a:endParaRPr lang="ko-KR" altLang="en-US" sz="1500" dirty="0"/>
          </a:p>
        </p:txBody>
      </p:sp>
      <p:sp>
        <p:nvSpPr>
          <p:cNvPr id="62" name="TextBox 61">
            <a:extLst>
              <a:ext uri="{FF2B5EF4-FFF2-40B4-BE49-F238E27FC236}">
                <a16:creationId xmlns:a16="http://schemas.microsoft.com/office/drawing/2014/main" id="{A0612ADC-B42A-403E-93DA-5D84DA3A97E4}"/>
              </a:ext>
            </a:extLst>
          </p:cNvPr>
          <p:cNvSpPr txBox="1"/>
          <p:nvPr/>
        </p:nvSpPr>
        <p:spPr>
          <a:xfrm>
            <a:off x="8679731" y="2368259"/>
            <a:ext cx="1260794" cy="323165"/>
          </a:xfrm>
          <a:prstGeom prst="rect">
            <a:avLst/>
          </a:prstGeom>
          <a:noFill/>
        </p:spPr>
        <p:txBody>
          <a:bodyPr wrap="none" rtlCol="0">
            <a:spAutoFit/>
          </a:bodyPr>
          <a:lstStyle/>
          <a:p>
            <a:r>
              <a:rPr lang="en-US" altLang="ko-KR" sz="1500" dirty="0"/>
              <a:t>DHL Express</a:t>
            </a:r>
            <a:endParaRPr lang="ko-KR" altLang="en-US" sz="1500" dirty="0"/>
          </a:p>
        </p:txBody>
      </p:sp>
      <p:sp>
        <p:nvSpPr>
          <p:cNvPr id="63" name="TextBox 62">
            <a:extLst>
              <a:ext uri="{FF2B5EF4-FFF2-40B4-BE49-F238E27FC236}">
                <a16:creationId xmlns:a16="http://schemas.microsoft.com/office/drawing/2014/main" id="{0CF892CE-CECC-4388-B1E7-3F0C12DCA098}"/>
              </a:ext>
            </a:extLst>
          </p:cNvPr>
          <p:cNvSpPr txBox="1"/>
          <p:nvPr/>
        </p:nvSpPr>
        <p:spPr>
          <a:xfrm>
            <a:off x="10138822" y="1325363"/>
            <a:ext cx="1326261" cy="276999"/>
          </a:xfrm>
          <a:prstGeom prst="rect">
            <a:avLst/>
          </a:prstGeom>
          <a:noFill/>
        </p:spPr>
        <p:txBody>
          <a:bodyPr wrap="none" rtlCol="0">
            <a:spAutoFit/>
          </a:bodyPr>
          <a:lstStyle/>
          <a:p>
            <a:r>
              <a:rPr lang="en-US" altLang="ko-KR" sz="1200" dirty="0"/>
              <a:t>Damaged/Faulty</a:t>
            </a:r>
            <a:endParaRPr lang="ko-KR" altLang="en-US" sz="1200" dirty="0"/>
          </a:p>
        </p:txBody>
      </p:sp>
      <p:sp>
        <p:nvSpPr>
          <p:cNvPr id="64" name="TextBox 63">
            <a:extLst>
              <a:ext uri="{FF2B5EF4-FFF2-40B4-BE49-F238E27FC236}">
                <a16:creationId xmlns:a16="http://schemas.microsoft.com/office/drawing/2014/main" id="{2E528399-FFD7-4281-B71E-6BF9C480620F}"/>
              </a:ext>
            </a:extLst>
          </p:cNvPr>
          <p:cNvSpPr txBox="1"/>
          <p:nvPr/>
        </p:nvSpPr>
        <p:spPr>
          <a:xfrm>
            <a:off x="10593273" y="1761586"/>
            <a:ext cx="290464" cy="323165"/>
          </a:xfrm>
          <a:prstGeom prst="rect">
            <a:avLst/>
          </a:prstGeom>
          <a:noFill/>
        </p:spPr>
        <p:txBody>
          <a:bodyPr wrap="none" rtlCol="0">
            <a:spAutoFit/>
          </a:bodyPr>
          <a:lstStyle/>
          <a:p>
            <a:r>
              <a:rPr lang="en-US" altLang="ko-KR" sz="1500" dirty="0"/>
              <a:t>3</a:t>
            </a:r>
            <a:endParaRPr lang="ko-KR" altLang="en-US" sz="1500" dirty="0"/>
          </a:p>
        </p:txBody>
      </p:sp>
      <p:sp>
        <p:nvSpPr>
          <p:cNvPr id="65" name="TextBox 64">
            <a:extLst>
              <a:ext uri="{FF2B5EF4-FFF2-40B4-BE49-F238E27FC236}">
                <a16:creationId xmlns:a16="http://schemas.microsoft.com/office/drawing/2014/main" id="{339B7259-C119-4F0E-AF37-08E5770CDCAC}"/>
              </a:ext>
            </a:extLst>
          </p:cNvPr>
          <p:cNvSpPr txBox="1"/>
          <p:nvPr/>
        </p:nvSpPr>
        <p:spPr>
          <a:xfrm>
            <a:off x="10593273" y="2252252"/>
            <a:ext cx="290464" cy="323165"/>
          </a:xfrm>
          <a:prstGeom prst="rect">
            <a:avLst/>
          </a:prstGeom>
          <a:noFill/>
        </p:spPr>
        <p:txBody>
          <a:bodyPr wrap="none" rtlCol="0">
            <a:spAutoFit/>
          </a:bodyPr>
          <a:lstStyle/>
          <a:p>
            <a:r>
              <a:rPr lang="en-US" altLang="ko-KR" sz="1500" dirty="0"/>
              <a:t>0</a:t>
            </a:r>
            <a:endParaRPr lang="ko-KR" altLang="en-US" sz="1500" dirty="0"/>
          </a:p>
        </p:txBody>
      </p:sp>
      <p:sp>
        <p:nvSpPr>
          <p:cNvPr id="66" name="직사각형 65">
            <a:extLst>
              <a:ext uri="{FF2B5EF4-FFF2-40B4-BE49-F238E27FC236}">
                <a16:creationId xmlns:a16="http://schemas.microsoft.com/office/drawing/2014/main" id="{E7997697-D89C-4D76-A469-254D617A47F4}"/>
              </a:ext>
            </a:extLst>
          </p:cNvPr>
          <p:cNvSpPr/>
          <p:nvPr/>
        </p:nvSpPr>
        <p:spPr>
          <a:xfrm>
            <a:off x="723273" y="1700002"/>
            <a:ext cx="10614915" cy="49386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7" name="화살표: 아래쪽 66">
            <a:extLst>
              <a:ext uri="{FF2B5EF4-FFF2-40B4-BE49-F238E27FC236}">
                <a16:creationId xmlns:a16="http://schemas.microsoft.com/office/drawing/2014/main" id="{6724A46C-9EC9-42D1-86C2-9328247C17C6}"/>
              </a:ext>
            </a:extLst>
          </p:cNvPr>
          <p:cNvSpPr/>
          <p:nvPr/>
        </p:nvSpPr>
        <p:spPr>
          <a:xfrm>
            <a:off x="9837874" y="3103927"/>
            <a:ext cx="742794" cy="18790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8" name="TextBox 67">
            <a:extLst>
              <a:ext uri="{FF2B5EF4-FFF2-40B4-BE49-F238E27FC236}">
                <a16:creationId xmlns:a16="http://schemas.microsoft.com/office/drawing/2014/main" id="{8AF08E99-3A97-4117-B270-F35126FDDF99}"/>
              </a:ext>
            </a:extLst>
          </p:cNvPr>
          <p:cNvSpPr txBox="1"/>
          <p:nvPr/>
        </p:nvSpPr>
        <p:spPr>
          <a:xfrm>
            <a:off x="10703961" y="3427092"/>
            <a:ext cx="877163" cy="646331"/>
          </a:xfrm>
          <a:prstGeom prst="rect">
            <a:avLst/>
          </a:prstGeom>
          <a:noFill/>
        </p:spPr>
        <p:txBody>
          <a:bodyPr wrap="none" rtlCol="0">
            <a:spAutoFit/>
          </a:bodyPr>
          <a:lstStyle/>
          <a:p>
            <a:r>
              <a:rPr lang="ko-KR" altLang="en-US" dirty="0"/>
              <a:t>이어서</a:t>
            </a:r>
            <a:endParaRPr lang="en-US" altLang="ko-KR" dirty="0"/>
          </a:p>
          <a:p>
            <a:r>
              <a:rPr lang="ko-KR" altLang="en-US" dirty="0"/>
              <a:t>계속</a:t>
            </a:r>
          </a:p>
        </p:txBody>
      </p:sp>
      <p:cxnSp>
        <p:nvCxnSpPr>
          <p:cNvPr id="69" name="직선 연결선 68">
            <a:extLst>
              <a:ext uri="{FF2B5EF4-FFF2-40B4-BE49-F238E27FC236}">
                <a16:creationId xmlns:a16="http://schemas.microsoft.com/office/drawing/2014/main" id="{AC84147E-B75D-4F74-AD82-BDAE4C78E69B}"/>
              </a:ext>
            </a:extLst>
          </p:cNvPr>
          <p:cNvCxnSpPr>
            <a:cxnSpLocks/>
          </p:cNvCxnSpPr>
          <p:nvPr/>
        </p:nvCxnSpPr>
        <p:spPr>
          <a:xfrm>
            <a:off x="949543" y="5182961"/>
            <a:ext cx="10939244" cy="0"/>
          </a:xfrm>
          <a:prstGeom prst="line">
            <a:avLst/>
          </a:prstGeom>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912F076-C7AA-4E58-AF15-DAFE777C05F2}"/>
              </a:ext>
            </a:extLst>
          </p:cNvPr>
          <p:cNvSpPr txBox="1"/>
          <p:nvPr/>
        </p:nvSpPr>
        <p:spPr>
          <a:xfrm>
            <a:off x="610397" y="5266045"/>
            <a:ext cx="1462243" cy="369332"/>
          </a:xfrm>
          <a:prstGeom prst="rect">
            <a:avLst/>
          </a:prstGeom>
          <a:noFill/>
        </p:spPr>
        <p:txBody>
          <a:bodyPr wrap="square" rtlCol="0">
            <a:spAutoFit/>
          </a:bodyPr>
          <a:lstStyle/>
          <a:p>
            <a:r>
              <a:rPr lang="en-US" altLang="ko-KR" dirty="0"/>
              <a:t>Arrival date</a:t>
            </a:r>
            <a:endParaRPr lang="ko-KR" altLang="en-US" dirty="0"/>
          </a:p>
        </p:txBody>
      </p:sp>
      <p:sp>
        <p:nvSpPr>
          <p:cNvPr id="71" name="TextBox 70">
            <a:extLst>
              <a:ext uri="{FF2B5EF4-FFF2-40B4-BE49-F238E27FC236}">
                <a16:creationId xmlns:a16="http://schemas.microsoft.com/office/drawing/2014/main" id="{22AD0896-A5B0-4475-AA0B-2F3978DF6330}"/>
              </a:ext>
            </a:extLst>
          </p:cNvPr>
          <p:cNvSpPr txBox="1"/>
          <p:nvPr/>
        </p:nvSpPr>
        <p:spPr>
          <a:xfrm>
            <a:off x="587228" y="5736529"/>
            <a:ext cx="1359018" cy="323165"/>
          </a:xfrm>
          <a:prstGeom prst="rect">
            <a:avLst/>
          </a:prstGeom>
          <a:noFill/>
        </p:spPr>
        <p:txBody>
          <a:bodyPr wrap="square" rtlCol="0">
            <a:spAutoFit/>
          </a:bodyPr>
          <a:lstStyle/>
          <a:p>
            <a:r>
              <a:rPr lang="en-US" altLang="ko-KR" sz="1500" dirty="0"/>
              <a:t>2019. 05. 06.</a:t>
            </a:r>
            <a:endParaRPr lang="ko-KR" altLang="en-US" sz="1500" dirty="0"/>
          </a:p>
        </p:txBody>
      </p:sp>
      <p:sp>
        <p:nvSpPr>
          <p:cNvPr id="2" name="TextBox 1"/>
          <p:cNvSpPr txBox="1"/>
          <p:nvPr/>
        </p:nvSpPr>
        <p:spPr>
          <a:xfrm>
            <a:off x="1070316" y="117875"/>
            <a:ext cx="4502029" cy="523220"/>
          </a:xfrm>
          <a:prstGeom prst="rect">
            <a:avLst/>
          </a:prstGeom>
          <a:solidFill>
            <a:schemeClr val="accent2">
              <a:lumMod val="20000"/>
              <a:lumOff val="80000"/>
            </a:schemeClr>
          </a:solidFill>
        </p:spPr>
        <p:txBody>
          <a:bodyPr wrap="square" rtlCol="0">
            <a:spAutoFit/>
          </a:bodyPr>
          <a:lstStyle/>
          <a:p>
            <a:r>
              <a:rPr lang="ko-KR" altLang="en-US" sz="1400" dirty="0"/>
              <a:t>물류업체에서 받은 리포트를 확인하는</a:t>
            </a:r>
            <a:br>
              <a:rPr lang="en-US" altLang="ko-KR" sz="1400" dirty="0"/>
            </a:br>
            <a:r>
              <a:rPr lang="ko-KR" altLang="en-US" sz="1400" dirty="0"/>
              <a:t>페이지</a:t>
            </a:r>
          </a:p>
        </p:txBody>
      </p:sp>
      <p:sp>
        <p:nvSpPr>
          <p:cNvPr id="49" name="TextBox 48">
            <a:extLst>
              <a:ext uri="{FF2B5EF4-FFF2-40B4-BE49-F238E27FC236}">
                <a16:creationId xmlns:a16="http://schemas.microsoft.com/office/drawing/2014/main" id="{49DC98A0-E8D6-4407-871D-FE41EB6B9BAD}"/>
              </a:ext>
            </a:extLst>
          </p:cNvPr>
          <p:cNvSpPr txBox="1"/>
          <p:nvPr/>
        </p:nvSpPr>
        <p:spPr>
          <a:xfrm>
            <a:off x="836784" y="1321226"/>
            <a:ext cx="470000" cy="307777"/>
          </a:xfrm>
          <a:prstGeom prst="rect">
            <a:avLst/>
          </a:prstGeom>
          <a:noFill/>
        </p:spPr>
        <p:txBody>
          <a:bodyPr wrap="none" rtlCol="0">
            <a:spAutoFit/>
          </a:bodyPr>
          <a:lstStyle/>
          <a:p>
            <a:r>
              <a:rPr lang="en-US" altLang="ko-KR" sz="1400" dirty="0"/>
              <a:t>No.</a:t>
            </a:r>
            <a:endParaRPr lang="ko-KR" altLang="en-US" sz="1400" dirty="0"/>
          </a:p>
        </p:txBody>
      </p:sp>
      <p:sp>
        <p:nvSpPr>
          <p:cNvPr id="50" name="TextBox 49">
            <a:extLst>
              <a:ext uri="{FF2B5EF4-FFF2-40B4-BE49-F238E27FC236}">
                <a16:creationId xmlns:a16="http://schemas.microsoft.com/office/drawing/2014/main" id="{0EDF93E7-313E-4294-BBB0-B5795B9591D9}"/>
              </a:ext>
            </a:extLst>
          </p:cNvPr>
          <p:cNvSpPr txBox="1"/>
          <p:nvPr/>
        </p:nvSpPr>
        <p:spPr>
          <a:xfrm>
            <a:off x="3821060" y="1331747"/>
            <a:ext cx="1680268" cy="261610"/>
          </a:xfrm>
          <a:prstGeom prst="rect">
            <a:avLst/>
          </a:prstGeom>
          <a:noFill/>
        </p:spPr>
        <p:txBody>
          <a:bodyPr wrap="none" rtlCol="0">
            <a:spAutoFit/>
          </a:bodyPr>
          <a:lstStyle/>
          <a:p>
            <a:r>
              <a:rPr lang="en-US" altLang="ko-KR" sz="1100" dirty="0"/>
              <a:t>Number of Commodity</a:t>
            </a:r>
            <a:endParaRPr lang="ko-KR" altLang="en-US" sz="1100" dirty="0"/>
          </a:p>
        </p:txBody>
      </p:sp>
    </p:spTree>
    <p:extLst>
      <p:ext uri="{BB962C8B-B14F-4D97-AF65-F5344CB8AC3E}">
        <p14:creationId xmlns:p14="http://schemas.microsoft.com/office/powerpoint/2010/main" val="21940197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CE99CF-CDDE-4794-B7C5-BCC6DAA94AC7}"/>
              </a:ext>
            </a:extLst>
          </p:cNvPr>
          <p:cNvSpPr txBox="1"/>
          <p:nvPr/>
        </p:nvSpPr>
        <p:spPr>
          <a:xfrm>
            <a:off x="5772834" y="117876"/>
            <a:ext cx="1072730" cy="369332"/>
          </a:xfrm>
          <a:prstGeom prst="rect">
            <a:avLst/>
          </a:prstGeom>
          <a:noFill/>
        </p:spPr>
        <p:txBody>
          <a:bodyPr wrap="none" rtlCol="0">
            <a:spAutoFit/>
          </a:bodyPr>
          <a:lstStyle/>
          <a:p>
            <a:r>
              <a:rPr lang="en-US" altLang="ko-KR" dirty="0"/>
              <a:t>Logistics</a:t>
            </a:r>
            <a:endParaRPr lang="ko-KR" altLang="en-US" dirty="0"/>
          </a:p>
        </p:txBody>
      </p:sp>
      <p:sp>
        <p:nvSpPr>
          <p:cNvPr id="5" name="TextBox 4">
            <a:extLst>
              <a:ext uri="{FF2B5EF4-FFF2-40B4-BE49-F238E27FC236}">
                <a16:creationId xmlns:a16="http://schemas.microsoft.com/office/drawing/2014/main" id="{E09E0D9B-2C3E-4536-BFA5-B07B145978DE}"/>
              </a:ext>
            </a:extLst>
          </p:cNvPr>
          <p:cNvSpPr txBox="1"/>
          <p:nvPr/>
        </p:nvSpPr>
        <p:spPr>
          <a:xfrm>
            <a:off x="721452" y="780176"/>
            <a:ext cx="2962347" cy="369332"/>
          </a:xfrm>
          <a:prstGeom prst="rect">
            <a:avLst/>
          </a:prstGeom>
          <a:noFill/>
        </p:spPr>
        <p:txBody>
          <a:bodyPr wrap="square" rtlCol="0">
            <a:spAutoFit/>
          </a:bodyPr>
          <a:lstStyle/>
          <a:p>
            <a:r>
              <a:rPr lang="en-US" altLang="ko-KR" dirty="0"/>
              <a:t>Cargo arrival information</a:t>
            </a:r>
            <a:endParaRPr lang="ko-KR" altLang="en-US" dirty="0"/>
          </a:p>
        </p:txBody>
      </p:sp>
      <p:cxnSp>
        <p:nvCxnSpPr>
          <p:cNvPr id="6" name="직선 연결선 5">
            <a:extLst>
              <a:ext uri="{FF2B5EF4-FFF2-40B4-BE49-F238E27FC236}">
                <a16:creationId xmlns:a16="http://schemas.microsoft.com/office/drawing/2014/main" id="{D110DFDE-5A9A-4354-A526-BDAE02FACF97}"/>
              </a:ext>
            </a:extLst>
          </p:cNvPr>
          <p:cNvCxnSpPr/>
          <p:nvPr/>
        </p:nvCxnSpPr>
        <p:spPr>
          <a:xfrm>
            <a:off x="587229" y="1233182"/>
            <a:ext cx="10939244"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3CCEBAA-6F2E-4BE6-BB85-C7C3C46BE2A7}"/>
              </a:ext>
            </a:extLst>
          </p:cNvPr>
          <p:cNvSpPr txBox="1"/>
          <p:nvPr/>
        </p:nvSpPr>
        <p:spPr>
          <a:xfrm>
            <a:off x="2168363" y="1316857"/>
            <a:ext cx="607859" cy="369332"/>
          </a:xfrm>
          <a:prstGeom prst="rect">
            <a:avLst/>
          </a:prstGeom>
          <a:noFill/>
        </p:spPr>
        <p:txBody>
          <a:bodyPr wrap="none" rtlCol="0">
            <a:spAutoFit/>
          </a:bodyPr>
          <a:lstStyle/>
          <a:p>
            <a:r>
              <a:rPr lang="en-US" altLang="ko-KR" dirty="0"/>
              <a:t>SKU</a:t>
            </a:r>
            <a:endParaRPr lang="ko-KR" altLang="en-US" dirty="0"/>
          </a:p>
        </p:txBody>
      </p:sp>
      <p:sp>
        <p:nvSpPr>
          <p:cNvPr id="8" name="TextBox 7">
            <a:extLst>
              <a:ext uri="{FF2B5EF4-FFF2-40B4-BE49-F238E27FC236}">
                <a16:creationId xmlns:a16="http://schemas.microsoft.com/office/drawing/2014/main" id="{2147C5DD-A0AC-4A3E-B61E-3F4218931488}"/>
              </a:ext>
            </a:extLst>
          </p:cNvPr>
          <p:cNvSpPr txBox="1"/>
          <p:nvPr/>
        </p:nvSpPr>
        <p:spPr>
          <a:xfrm>
            <a:off x="721101" y="1277523"/>
            <a:ext cx="1242357" cy="369332"/>
          </a:xfrm>
          <a:prstGeom prst="rect">
            <a:avLst/>
          </a:prstGeom>
          <a:noFill/>
        </p:spPr>
        <p:txBody>
          <a:bodyPr wrap="square" rtlCol="0">
            <a:spAutoFit/>
          </a:bodyPr>
          <a:lstStyle/>
          <a:p>
            <a:r>
              <a:rPr lang="en-US" altLang="ko-KR" dirty="0"/>
              <a:t>Product</a:t>
            </a:r>
            <a:endParaRPr lang="ko-KR" altLang="en-US" dirty="0"/>
          </a:p>
        </p:txBody>
      </p:sp>
      <p:sp>
        <p:nvSpPr>
          <p:cNvPr id="9" name="TextBox 8">
            <a:extLst>
              <a:ext uri="{FF2B5EF4-FFF2-40B4-BE49-F238E27FC236}">
                <a16:creationId xmlns:a16="http://schemas.microsoft.com/office/drawing/2014/main" id="{C1DF3C3A-4E0B-4D77-9F45-1E2DCFB9FDC0}"/>
              </a:ext>
            </a:extLst>
          </p:cNvPr>
          <p:cNvSpPr txBox="1"/>
          <p:nvPr/>
        </p:nvSpPr>
        <p:spPr>
          <a:xfrm>
            <a:off x="2008972" y="1761586"/>
            <a:ext cx="984565" cy="323165"/>
          </a:xfrm>
          <a:prstGeom prst="rect">
            <a:avLst/>
          </a:prstGeom>
          <a:noFill/>
        </p:spPr>
        <p:txBody>
          <a:bodyPr wrap="none" rtlCol="0">
            <a:spAutoFit/>
          </a:bodyPr>
          <a:lstStyle/>
          <a:p>
            <a:r>
              <a:rPr lang="en-US" altLang="ko-KR" sz="1500" dirty="0"/>
              <a:t>MV-0110</a:t>
            </a:r>
            <a:endParaRPr lang="ko-KR" altLang="en-US" sz="1500" dirty="0"/>
          </a:p>
        </p:txBody>
      </p:sp>
      <p:sp>
        <p:nvSpPr>
          <p:cNvPr id="10" name="TextBox 9">
            <a:extLst>
              <a:ext uri="{FF2B5EF4-FFF2-40B4-BE49-F238E27FC236}">
                <a16:creationId xmlns:a16="http://schemas.microsoft.com/office/drawing/2014/main" id="{C9692DF0-B2C2-49FE-9F86-A09BA3E6CEBD}"/>
              </a:ext>
            </a:extLst>
          </p:cNvPr>
          <p:cNvSpPr txBox="1"/>
          <p:nvPr/>
        </p:nvSpPr>
        <p:spPr>
          <a:xfrm>
            <a:off x="633039" y="1761586"/>
            <a:ext cx="1053494" cy="323165"/>
          </a:xfrm>
          <a:prstGeom prst="rect">
            <a:avLst/>
          </a:prstGeom>
          <a:noFill/>
        </p:spPr>
        <p:txBody>
          <a:bodyPr wrap="none" rtlCol="0">
            <a:spAutoFit/>
          </a:bodyPr>
          <a:lstStyle/>
          <a:p>
            <a:r>
              <a:rPr lang="en-US" altLang="ko-KR" sz="1500" dirty="0"/>
              <a:t>Chocolate</a:t>
            </a:r>
            <a:endParaRPr lang="ko-KR" altLang="en-US" sz="1500" dirty="0"/>
          </a:p>
        </p:txBody>
      </p:sp>
      <p:sp>
        <p:nvSpPr>
          <p:cNvPr id="11" name="TextBox 10">
            <a:extLst>
              <a:ext uri="{FF2B5EF4-FFF2-40B4-BE49-F238E27FC236}">
                <a16:creationId xmlns:a16="http://schemas.microsoft.com/office/drawing/2014/main" id="{FC9DA2BB-F30C-40A9-9802-B3CE9084C685}"/>
              </a:ext>
            </a:extLst>
          </p:cNvPr>
          <p:cNvSpPr txBox="1"/>
          <p:nvPr/>
        </p:nvSpPr>
        <p:spPr>
          <a:xfrm>
            <a:off x="4314764" y="1325363"/>
            <a:ext cx="883575" cy="307777"/>
          </a:xfrm>
          <a:prstGeom prst="rect">
            <a:avLst/>
          </a:prstGeom>
          <a:noFill/>
        </p:spPr>
        <p:txBody>
          <a:bodyPr wrap="none" rtlCol="0">
            <a:spAutoFit/>
          </a:bodyPr>
          <a:lstStyle/>
          <a:p>
            <a:r>
              <a:rPr lang="en-US" altLang="ko-KR" sz="1400" dirty="0"/>
              <a:t>Quantity</a:t>
            </a:r>
            <a:endParaRPr lang="ko-KR" altLang="en-US" sz="1400" dirty="0"/>
          </a:p>
        </p:txBody>
      </p:sp>
      <p:sp>
        <p:nvSpPr>
          <p:cNvPr id="12" name="TextBox 11">
            <a:extLst>
              <a:ext uri="{FF2B5EF4-FFF2-40B4-BE49-F238E27FC236}">
                <a16:creationId xmlns:a16="http://schemas.microsoft.com/office/drawing/2014/main" id="{5C1854EF-3764-4044-B827-2A43D9DF2A3F}"/>
              </a:ext>
            </a:extLst>
          </p:cNvPr>
          <p:cNvSpPr txBox="1"/>
          <p:nvPr/>
        </p:nvSpPr>
        <p:spPr>
          <a:xfrm>
            <a:off x="4390265" y="1761586"/>
            <a:ext cx="502061" cy="323165"/>
          </a:xfrm>
          <a:prstGeom prst="rect">
            <a:avLst/>
          </a:prstGeom>
          <a:noFill/>
        </p:spPr>
        <p:txBody>
          <a:bodyPr wrap="none" rtlCol="0">
            <a:spAutoFit/>
          </a:bodyPr>
          <a:lstStyle/>
          <a:p>
            <a:r>
              <a:rPr lang="en-US" altLang="ko-KR" sz="1500" dirty="0"/>
              <a:t>132</a:t>
            </a:r>
            <a:endParaRPr lang="ko-KR" altLang="en-US" sz="1500" dirty="0"/>
          </a:p>
        </p:txBody>
      </p:sp>
      <p:sp>
        <p:nvSpPr>
          <p:cNvPr id="13" name="TextBox 12">
            <a:extLst>
              <a:ext uri="{FF2B5EF4-FFF2-40B4-BE49-F238E27FC236}">
                <a16:creationId xmlns:a16="http://schemas.microsoft.com/office/drawing/2014/main" id="{324B3B89-FD34-4712-A0FB-1B97D057D4AD}"/>
              </a:ext>
            </a:extLst>
          </p:cNvPr>
          <p:cNvSpPr txBox="1"/>
          <p:nvPr/>
        </p:nvSpPr>
        <p:spPr>
          <a:xfrm>
            <a:off x="3069189" y="1316857"/>
            <a:ext cx="1040670" cy="369332"/>
          </a:xfrm>
          <a:prstGeom prst="rect">
            <a:avLst/>
          </a:prstGeom>
          <a:noFill/>
        </p:spPr>
        <p:txBody>
          <a:bodyPr wrap="none" rtlCol="0">
            <a:spAutoFit/>
          </a:bodyPr>
          <a:lstStyle/>
          <a:p>
            <a:r>
              <a:rPr lang="en-US" altLang="ko-KR" dirty="0"/>
              <a:t>ID</a:t>
            </a:r>
            <a:r>
              <a:rPr lang="ko-KR" altLang="en-US" dirty="0"/>
              <a:t> </a:t>
            </a:r>
            <a:r>
              <a:rPr lang="en-US" altLang="ko-KR" dirty="0"/>
              <a:t>Code</a:t>
            </a:r>
            <a:endParaRPr lang="ko-KR" altLang="en-US" dirty="0"/>
          </a:p>
        </p:txBody>
      </p:sp>
      <p:sp>
        <p:nvSpPr>
          <p:cNvPr id="14" name="TextBox 13">
            <a:extLst>
              <a:ext uri="{FF2B5EF4-FFF2-40B4-BE49-F238E27FC236}">
                <a16:creationId xmlns:a16="http://schemas.microsoft.com/office/drawing/2014/main" id="{E5B700DA-6A3A-4EEF-A7AD-B58F2665E69E}"/>
              </a:ext>
            </a:extLst>
          </p:cNvPr>
          <p:cNvSpPr txBox="1"/>
          <p:nvPr/>
        </p:nvSpPr>
        <p:spPr>
          <a:xfrm>
            <a:off x="5151683" y="1335800"/>
            <a:ext cx="1337226" cy="307777"/>
          </a:xfrm>
          <a:prstGeom prst="rect">
            <a:avLst/>
          </a:prstGeom>
          <a:noFill/>
        </p:spPr>
        <p:txBody>
          <a:bodyPr wrap="none" rtlCol="0">
            <a:spAutoFit/>
          </a:bodyPr>
          <a:lstStyle/>
          <a:p>
            <a:r>
              <a:rPr lang="en-US" altLang="ko-KR" sz="1400" dirty="0"/>
              <a:t>Individual size</a:t>
            </a:r>
            <a:endParaRPr lang="ko-KR" altLang="en-US" sz="1400" dirty="0"/>
          </a:p>
        </p:txBody>
      </p:sp>
      <p:sp>
        <p:nvSpPr>
          <p:cNvPr id="15" name="TextBox 14">
            <a:extLst>
              <a:ext uri="{FF2B5EF4-FFF2-40B4-BE49-F238E27FC236}">
                <a16:creationId xmlns:a16="http://schemas.microsoft.com/office/drawing/2014/main" id="{CE046C03-F229-47B0-A47D-CC9FA9FBDA28}"/>
              </a:ext>
            </a:extLst>
          </p:cNvPr>
          <p:cNvSpPr txBox="1"/>
          <p:nvPr/>
        </p:nvSpPr>
        <p:spPr>
          <a:xfrm>
            <a:off x="3111134" y="1761586"/>
            <a:ext cx="1031051" cy="323165"/>
          </a:xfrm>
          <a:prstGeom prst="rect">
            <a:avLst/>
          </a:prstGeom>
          <a:noFill/>
        </p:spPr>
        <p:txBody>
          <a:bodyPr wrap="none" rtlCol="0">
            <a:spAutoFit/>
          </a:bodyPr>
          <a:lstStyle/>
          <a:p>
            <a:r>
              <a:rPr lang="en-US" altLang="ko-KR" sz="1500" dirty="0"/>
              <a:t>31020351</a:t>
            </a:r>
            <a:endParaRPr lang="ko-KR" altLang="en-US" sz="1500" dirty="0"/>
          </a:p>
        </p:txBody>
      </p:sp>
      <p:sp>
        <p:nvSpPr>
          <p:cNvPr id="16" name="TextBox 15">
            <a:extLst>
              <a:ext uri="{FF2B5EF4-FFF2-40B4-BE49-F238E27FC236}">
                <a16:creationId xmlns:a16="http://schemas.microsoft.com/office/drawing/2014/main" id="{83AF78CB-C5E8-4384-9DD7-E70A77E1E744}"/>
              </a:ext>
            </a:extLst>
          </p:cNvPr>
          <p:cNvSpPr txBox="1"/>
          <p:nvPr/>
        </p:nvSpPr>
        <p:spPr>
          <a:xfrm>
            <a:off x="5013491" y="1761586"/>
            <a:ext cx="1532792" cy="323165"/>
          </a:xfrm>
          <a:prstGeom prst="rect">
            <a:avLst/>
          </a:prstGeom>
          <a:noFill/>
        </p:spPr>
        <p:txBody>
          <a:bodyPr wrap="none" rtlCol="0">
            <a:spAutoFit/>
          </a:bodyPr>
          <a:lstStyle/>
          <a:p>
            <a:r>
              <a:rPr lang="en-US" altLang="ko-KR" sz="1500" dirty="0"/>
              <a:t>12 x</a:t>
            </a:r>
            <a:r>
              <a:rPr lang="ko-KR" altLang="en-US" sz="1500" dirty="0"/>
              <a:t> </a:t>
            </a:r>
            <a:r>
              <a:rPr lang="en-US" altLang="ko-KR" sz="1500" dirty="0"/>
              <a:t>6</a:t>
            </a:r>
            <a:r>
              <a:rPr lang="ko-KR" altLang="en-US" sz="1500" dirty="0"/>
              <a:t> </a:t>
            </a:r>
            <a:r>
              <a:rPr lang="en-US" altLang="ko-KR" sz="1500" dirty="0"/>
              <a:t>x</a:t>
            </a:r>
            <a:r>
              <a:rPr lang="ko-KR" altLang="en-US" sz="1500" dirty="0"/>
              <a:t> </a:t>
            </a:r>
            <a:r>
              <a:rPr lang="en-US" altLang="ko-KR" sz="1500" dirty="0"/>
              <a:t>3.5</a:t>
            </a:r>
            <a:r>
              <a:rPr lang="ko-KR" altLang="en-US" sz="1500" dirty="0"/>
              <a:t> </a:t>
            </a:r>
            <a:r>
              <a:rPr lang="en-US" altLang="ko-KR" sz="1500" dirty="0"/>
              <a:t>cm</a:t>
            </a:r>
            <a:endParaRPr lang="ko-KR" altLang="en-US" sz="1500" dirty="0"/>
          </a:p>
        </p:txBody>
      </p:sp>
      <p:sp>
        <p:nvSpPr>
          <p:cNvPr id="17" name="TextBox 16">
            <a:extLst>
              <a:ext uri="{FF2B5EF4-FFF2-40B4-BE49-F238E27FC236}">
                <a16:creationId xmlns:a16="http://schemas.microsoft.com/office/drawing/2014/main" id="{7CFF3A16-5C18-4E29-869D-F95463752940}"/>
              </a:ext>
            </a:extLst>
          </p:cNvPr>
          <p:cNvSpPr txBox="1"/>
          <p:nvPr/>
        </p:nvSpPr>
        <p:spPr>
          <a:xfrm>
            <a:off x="6425178" y="1335799"/>
            <a:ext cx="1579920" cy="307777"/>
          </a:xfrm>
          <a:prstGeom prst="rect">
            <a:avLst/>
          </a:prstGeom>
          <a:noFill/>
        </p:spPr>
        <p:txBody>
          <a:bodyPr wrap="none" rtlCol="0">
            <a:spAutoFit/>
          </a:bodyPr>
          <a:lstStyle/>
          <a:p>
            <a:r>
              <a:rPr lang="en-US" altLang="ko-KR" sz="1400" dirty="0"/>
              <a:t>Individual weight</a:t>
            </a:r>
            <a:endParaRPr lang="ko-KR" altLang="en-US" sz="1400" dirty="0"/>
          </a:p>
        </p:txBody>
      </p:sp>
      <p:sp>
        <p:nvSpPr>
          <p:cNvPr id="18" name="TextBox 17">
            <a:extLst>
              <a:ext uri="{FF2B5EF4-FFF2-40B4-BE49-F238E27FC236}">
                <a16:creationId xmlns:a16="http://schemas.microsoft.com/office/drawing/2014/main" id="{98AB3894-4DD5-4E37-B385-5FCA6E11F686}"/>
              </a:ext>
            </a:extLst>
          </p:cNvPr>
          <p:cNvSpPr txBox="1"/>
          <p:nvPr/>
        </p:nvSpPr>
        <p:spPr>
          <a:xfrm>
            <a:off x="6731771" y="1761586"/>
            <a:ext cx="815160" cy="323165"/>
          </a:xfrm>
          <a:prstGeom prst="rect">
            <a:avLst/>
          </a:prstGeom>
          <a:noFill/>
        </p:spPr>
        <p:txBody>
          <a:bodyPr wrap="none" rtlCol="0">
            <a:spAutoFit/>
          </a:bodyPr>
          <a:lstStyle/>
          <a:p>
            <a:r>
              <a:rPr lang="en-US" altLang="ko-KR" sz="1500" dirty="0"/>
              <a:t>0.9 Kgs</a:t>
            </a:r>
            <a:endParaRPr lang="ko-KR" altLang="en-US" sz="1500" dirty="0"/>
          </a:p>
        </p:txBody>
      </p:sp>
      <p:cxnSp>
        <p:nvCxnSpPr>
          <p:cNvPr id="19" name="직선 화살표 연결선 18">
            <a:extLst>
              <a:ext uri="{FF2B5EF4-FFF2-40B4-BE49-F238E27FC236}">
                <a16:creationId xmlns:a16="http://schemas.microsoft.com/office/drawing/2014/main" id="{27631D24-1D1C-4101-AD99-E52D77FB4F53}"/>
              </a:ext>
            </a:extLst>
          </p:cNvPr>
          <p:cNvCxnSpPr>
            <a:cxnSpLocks/>
            <a:stCxn id="20" idx="0"/>
            <a:endCxn id="15" idx="2"/>
          </p:cNvCxnSpPr>
          <p:nvPr/>
        </p:nvCxnSpPr>
        <p:spPr>
          <a:xfrm flipH="1" flipV="1">
            <a:off x="3626660" y="2084751"/>
            <a:ext cx="1379" cy="606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ECFD8A8-9053-4439-88F1-1BBD7F6A2B76}"/>
              </a:ext>
            </a:extLst>
          </p:cNvPr>
          <p:cNvSpPr txBox="1"/>
          <p:nvPr/>
        </p:nvSpPr>
        <p:spPr>
          <a:xfrm>
            <a:off x="2802332" y="2690899"/>
            <a:ext cx="1651414" cy="923330"/>
          </a:xfrm>
          <a:prstGeom prst="rect">
            <a:avLst/>
          </a:prstGeom>
          <a:noFill/>
          <a:ln>
            <a:solidFill>
              <a:schemeClr val="tx1"/>
            </a:solidFill>
          </a:ln>
        </p:spPr>
        <p:txBody>
          <a:bodyPr wrap="none" rtlCol="0">
            <a:spAutoFit/>
          </a:bodyPr>
          <a:lstStyle/>
          <a:p>
            <a:r>
              <a:rPr lang="en-US" altLang="ko-KR" dirty="0"/>
              <a:t>10</a:t>
            </a:r>
            <a:r>
              <a:rPr lang="ko-KR" altLang="en-US" dirty="0"/>
              <a:t>자리 이내</a:t>
            </a:r>
            <a:endParaRPr lang="en-US" altLang="ko-KR" dirty="0"/>
          </a:p>
          <a:p>
            <a:r>
              <a:rPr lang="ko-KR" altLang="en-US" dirty="0"/>
              <a:t>물류업체에서 </a:t>
            </a:r>
            <a:endParaRPr lang="en-US" altLang="ko-KR" dirty="0"/>
          </a:p>
          <a:p>
            <a:r>
              <a:rPr lang="ko-KR" altLang="en-US" dirty="0"/>
              <a:t>정한 </a:t>
            </a:r>
            <a:r>
              <a:rPr lang="en-US" altLang="ko-KR" dirty="0"/>
              <a:t>Code</a:t>
            </a:r>
            <a:endParaRPr lang="ko-KR" altLang="en-US" dirty="0"/>
          </a:p>
        </p:txBody>
      </p:sp>
      <p:cxnSp>
        <p:nvCxnSpPr>
          <p:cNvPr id="21" name="직선 화살표 연결선 20">
            <a:extLst>
              <a:ext uri="{FF2B5EF4-FFF2-40B4-BE49-F238E27FC236}">
                <a16:creationId xmlns:a16="http://schemas.microsoft.com/office/drawing/2014/main" id="{88444050-6A81-4680-88E5-A57C5EC3EB5D}"/>
              </a:ext>
            </a:extLst>
          </p:cNvPr>
          <p:cNvCxnSpPr>
            <a:cxnSpLocks/>
            <a:endCxn id="9" idx="2"/>
          </p:cNvCxnSpPr>
          <p:nvPr/>
        </p:nvCxnSpPr>
        <p:spPr>
          <a:xfrm flipV="1">
            <a:off x="1408817" y="2084751"/>
            <a:ext cx="1092438" cy="4370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80DC277-0E74-4DC1-B886-5398A8499313}"/>
              </a:ext>
            </a:extLst>
          </p:cNvPr>
          <p:cNvSpPr txBox="1"/>
          <p:nvPr/>
        </p:nvSpPr>
        <p:spPr>
          <a:xfrm>
            <a:off x="850188" y="2521770"/>
            <a:ext cx="1651414" cy="923330"/>
          </a:xfrm>
          <a:prstGeom prst="rect">
            <a:avLst/>
          </a:prstGeom>
          <a:noFill/>
          <a:ln>
            <a:solidFill>
              <a:schemeClr val="tx1"/>
            </a:solidFill>
          </a:ln>
        </p:spPr>
        <p:txBody>
          <a:bodyPr wrap="square" rtlCol="0">
            <a:spAutoFit/>
          </a:bodyPr>
          <a:lstStyle/>
          <a:p>
            <a:r>
              <a:rPr lang="en-US" altLang="ko-KR" dirty="0"/>
              <a:t>10</a:t>
            </a:r>
            <a:r>
              <a:rPr lang="ko-KR" altLang="en-US" dirty="0"/>
              <a:t>자리 이내</a:t>
            </a:r>
            <a:endParaRPr lang="en-US" altLang="ko-KR" dirty="0"/>
          </a:p>
          <a:p>
            <a:r>
              <a:rPr lang="ko-KR" altLang="en-US" dirty="0"/>
              <a:t>고객이 정한 제품 </a:t>
            </a:r>
            <a:r>
              <a:rPr lang="en-US" altLang="ko-KR" dirty="0"/>
              <a:t>Code</a:t>
            </a:r>
            <a:endParaRPr lang="ko-KR" altLang="en-US" dirty="0"/>
          </a:p>
        </p:txBody>
      </p:sp>
      <p:sp>
        <p:nvSpPr>
          <p:cNvPr id="25" name="TextBox 24">
            <a:extLst>
              <a:ext uri="{FF2B5EF4-FFF2-40B4-BE49-F238E27FC236}">
                <a16:creationId xmlns:a16="http://schemas.microsoft.com/office/drawing/2014/main" id="{84B1E533-5CE6-4624-B12A-8F46C0B78A2D}"/>
              </a:ext>
            </a:extLst>
          </p:cNvPr>
          <p:cNvSpPr txBox="1"/>
          <p:nvPr/>
        </p:nvSpPr>
        <p:spPr>
          <a:xfrm>
            <a:off x="8023159" y="1356090"/>
            <a:ext cx="1037143" cy="276999"/>
          </a:xfrm>
          <a:prstGeom prst="rect">
            <a:avLst/>
          </a:prstGeom>
          <a:noFill/>
        </p:spPr>
        <p:txBody>
          <a:bodyPr wrap="none" rtlCol="0">
            <a:spAutoFit/>
          </a:bodyPr>
          <a:lstStyle/>
          <a:p>
            <a:r>
              <a:rPr lang="en-US" altLang="ko-KR" sz="1200" dirty="0"/>
              <a:t>Total weight</a:t>
            </a:r>
            <a:endParaRPr lang="ko-KR" altLang="en-US" sz="1200" dirty="0"/>
          </a:p>
        </p:txBody>
      </p:sp>
      <p:sp>
        <p:nvSpPr>
          <p:cNvPr id="26" name="TextBox 25">
            <a:extLst>
              <a:ext uri="{FF2B5EF4-FFF2-40B4-BE49-F238E27FC236}">
                <a16:creationId xmlns:a16="http://schemas.microsoft.com/office/drawing/2014/main" id="{C002B0B2-049E-46C2-A7ED-EC7FA588F304}"/>
              </a:ext>
            </a:extLst>
          </p:cNvPr>
          <p:cNvSpPr txBox="1"/>
          <p:nvPr/>
        </p:nvSpPr>
        <p:spPr>
          <a:xfrm>
            <a:off x="8023159" y="1766483"/>
            <a:ext cx="1009315" cy="323165"/>
          </a:xfrm>
          <a:prstGeom prst="rect">
            <a:avLst/>
          </a:prstGeom>
          <a:noFill/>
        </p:spPr>
        <p:txBody>
          <a:bodyPr wrap="none" rtlCol="0">
            <a:spAutoFit/>
          </a:bodyPr>
          <a:lstStyle/>
          <a:p>
            <a:r>
              <a:rPr lang="en-US" altLang="ko-KR" sz="1500" dirty="0"/>
              <a:t>118.8 kgs</a:t>
            </a:r>
            <a:endParaRPr lang="ko-KR" altLang="en-US" sz="1500" dirty="0"/>
          </a:p>
        </p:txBody>
      </p:sp>
      <p:sp>
        <p:nvSpPr>
          <p:cNvPr id="29" name="TextBox 28">
            <a:extLst>
              <a:ext uri="{FF2B5EF4-FFF2-40B4-BE49-F238E27FC236}">
                <a16:creationId xmlns:a16="http://schemas.microsoft.com/office/drawing/2014/main" id="{EDE1D456-2CD6-48A1-8A8D-4A15FCB9B1B7}"/>
              </a:ext>
            </a:extLst>
          </p:cNvPr>
          <p:cNvSpPr txBox="1"/>
          <p:nvPr/>
        </p:nvSpPr>
        <p:spPr>
          <a:xfrm>
            <a:off x="9813502" y="1312718"/>
            <a:ext cx="1897058" cy="369332"/>
          </a:xfrm>
          <a:prstGeom prst="rect">
            <a:avLst/>
          </a:prstGeom>
          <a:noFill/>
        </p:spPr>
        <p:txBody>
          <a:bodyPr wrap="none" rtlCol="0">
            <a:spAutoFit/>
          </a:bodyPr>
          <a:lstStyle/>
          <a:p>
            <a:r>
              <a:rPr lang="en-US" altLang="ko-KR" dirty="0"/>
              <a:t>Damaged/Faulty</a:t>
            </a:r>
            <a:endParaRPr lang="ko-KR" altLang="en-US" dirty="0"/>
          </a:p>
        </p:txBody>
      </p:sp>
      <p:sp>
        <p:nvSpPr>
          <p:cNvPr id="30" name="TextBox 29">
            <a:extLst>
              <a:ext uri="{FF2B5EF4-FFF2-40B4-BE49-F238E27FC236}">
                <a16:creationId xmlns:a16="http://schemas.microsoft.com/office/drawing/2014/main" id="{15142941-76D4-47B2-8448-2451201E0FF9}"/>
              </a:ext>
            </a:extLst>
          </p:cNvPr>
          <p:cNvSpPr txBox="1"/>
          <p:nvPr/>
        </p:nvSpPr>
        <p:spPr>
          <a:xfrm>
            <a:off x="10148782" y="1761586"/>
            <a:ext cx="1410179" cy="584775"/>
          </a:xfrm>
          <a:prstGeom prst="rect">
            <a:avLst/>
          </a:prstGeom>
          <a:noFill/>
        </p:spPr>
        <p:txBody>
          <a:bodyPr wrap="square" rtlCol="0">
            <a:spAutoFit/>
          </a:bodyPr>
          <a:lstStyle/>
          <a:p>
            <a:pPr algn="ctr"/>
            <a:r>
              <a:rPr lang="en-US" altLang="ko-KR" dirty="0"/>
              <a:t>3</a:t>
            </a:r>
          </a:p>
          <a:p>
            <a:pPr algn="ctr"/>
            <a:r>
              <a:rPr lang="en-US" altLang="ko-KR" sz="1400" b="1" u="sng" dirty="0"/>
              <a:t>Learn more</a:t>
            </a:r>
            <a:endParaRPr lang="ko-KR" altLang="en-US" sz="1400" b="1" u="sng" dirty="0"/>
          </a:p>
        </p:txBody>
      </p:sp>
      <p:cxnSp>
        <p:nvCxnSpPr>
          <p:cNvPr id="31" name="직선 연결선 30">
            <a:extLst>
              <a:ext uri="{FF2B5EF4-FFF2-40B4-BE49-F238E27FC236}">
                <a16:creationId xmlns:a16="http://schemas.microsoft.com/office/drawing/2014/main" id="{58E47ADC-EB49-4B16-9AB4-064ACE171D28}"/>
              </a:ext>
            </a:extLst>
          </p:cNvPr>
          <p:cNvCxnSpPr>
            <a:cxnSpLocks/>
          </p:cNvCxnSpPr>
          <p:nvPr/>
        </p:nvCxnSpPr>
        <p:spPr>
          <a:xfrm>
            <a:off x="7379570" y="5234730"/>
            <a:ext cx="0" cy="1376432"/>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2" name="직사각형 31">
            <a:extLst>
              <a:ext uri="{FF2B5EF4-FFF2-40B4-BE49-F238E27FC236}">
                <a16:creationId xmlns:a16="http://schemas.microsoft.com/office/drawing/2014/main" id="{8A766ADE-EA01-431A-8D1B-A31A85C977BA}"/>
              </a:ext>
            </a:extLst>
          </p:cNvPr>
          <p:cNvSpPr/>
          <p:nvPr/>
        </p:nvSpPr>
        <p:spPr>
          <a:xfrm>
            <a:off x="4632197" y="2961440"/>
            <a:ext cx="5494746" cy="37786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화살표: 아래쪽 32">
            <a:extLst>
              <a:ext uri="{FF2B5EF4-FFF2-40B4-BE49-F238E27FC236}">
                <a16:creationId xmlns:a16="http://schemas.microsoft.com/office/drawing/2014/main" id="{0DE670F2-3E75-4CDE-AE58-D42FA2432A3F}"/>
              </a:ext>
            </a:extLst>
          </p:cNvPr>
          <p:cNvSpPr/>
          <p:nvPr/>
        </p:nvSpPr>
        <p:spPr>
          <a:xfrm rot="2329902">
            <a:off x="9594188" y="2256459"/>
            <a:ext cx="910529" cy="750929"/>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직사각형 33">
            <a:extLst>
              <a:ext uri="{FF2B5EF4-FFF2-40B4-BE49-F238E27FC236}">
                <a16:creationId xmlns:a16="http://schemas.microsoft.com/office/drawing/2014/main" id="{9D1739F8-81A5-4CAA-828C-53DBCC0D7740}"/>
              </a:ext>
            </a:extLst>
          </p:cNvPr>
          <p:cNvSpPr/>
          <p:nvPr/>
        </p:nvSpPr>
        <p:spPr>
          <a:xfrm>
            <a:off x="4825139" y="3111780"/>
            <a:ext cx="1821560" cy="1847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500" dirty="0"/>
              <a:t>파손 상품 </a:t>
            </a:r>
            <a:endParaRPr lang="en-US" altLang="ko-KR" sz="1500" dirty="0"/>
          </a:p>
          <a:p>
            <a:pPr algn="ctr"/>
            <a:r>
              <a:rPr lang="ko-KR" altLang="en-US" sz="1500" dirty="0"/>
              <a:t>이미지</a:t>
            </a:r>
          </a:p>
        </p:txBody>
      </p:sp>
      <p:cxnSp>
        <p:nvCxnSpPr>
          <p:cNvPr id="35" name="직선 연결선 34">
            <a:extLst>
              <a:ext uri="{FF2B5EF4-FFF2-40B4-BE49-F238E27FC236}">
                <a16:creationId xmlns:a16="http://schemas.microsoft.com/office/drawing/2014/main" id="{BBD49C47-C817-498E-B3EC-858429D137A6}"/>
              </a:ext>
            </a:extLst>
          </p:cNvPr>
          <p:cNvCxnSpPr>
            <a:cxnSpLocks/>
            <a:stCxn id="34" idx="0"/>
            <a:endCxn id="34" idx="2"/>
          </p:cNvCxnSpPr>
          <p:nvPr/>
        </p:nvCxnSpPr>
        <p:spPr>
          <a:xfrm>
            <a:off x="5735919" y="3111780"/>
            <a:ext cx="0" cy="1847728"/>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직선 연결선 35">
            <a:extLst>
              <a:ext uri="{FF2B5EF4-FFF2-40B4-BE49-F238E27FC236}">
                <a16:creationId xmlns:a16="http://schemas.microsoft.com/office/drawing/2014/main" id="{F654DEDD-FDAB-4DBA-9E53-43A1EF0B1895}"/>
              </a:ext>
            </a:extLst>
          </p:cNvPr>
          <p:cNvCxnSpPr>
            <a:cxnSpLocks/>
            <a:stCxn id="34" idx="1"/>
            <a:endCxn id="34" idx="3"/>
          </p:cNvCxnSpPr>
          <p:nvPr/>
        </p:nvCxnSpPr>
        <p:spPr>
          <a:xfrm>
            <a:off x="4825139" y="4035644"/>
            <a:ext cx="1821560" cy="0"/>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EB24D63C-5E5C-4B41-BF98-A8A85236E2B5}"/>
              </a:ext>
            </a:extLst>
          </p:cNvPr>
          <p:cNvSpPr txBox="1"/>
          <p:nvPr/>
        </p:nvSpPr>
        <p:spPr>
          <a:xfrm>
            <a:off x="6731771" y="3019500"/>
            <a:ext cx="3281771" cy="2031325"/>
          </a:xfrm>
          <a:prstGeom prst="rect">
            <a:avLst/>
          </a:prstGeom>
          <a:noFill/>
          <a:ln>
            <a:solidFill>
              <a:schemeClr val="tx1"/>
            </a:solidFill>
          </a:ln>
        </p:spPr>
        <p:txBody>
          <a:bodyPr wrap="square" rtlCol="0">
            <a:spAutoFit/>
          </a:bodyPr>
          <a:lstStyle/>
          <a:p>
            <a:r>
              <a:rPr lang="en-US" altLang="ko-KR" dirty="0"/>
              <a:t>Warehouse :</a:t>
            </a:r>
          </a:p>
          <a:p>
            <a:endParaRPr lang="en-US" altLang="ko-KR" dirty="0"/>
          </a:p>
          <a:p>
            <a:r>
              <a:rPr lang="en-US" altLang="ko-KR" dirty="0"/>
              <a:t>ID Code :</a:t>
            </a:r>
          </a:p>
          <a:p>
            <a:endParaRPr lang="en-US" altLang="ko-KR" dirty="0"/>
          </a:p>
          <a:p>
            <a:r>
              <a:rPr lang="en-US" altLang="ko-KR" dirty="0"/>
              <a:t>Date of import</a:t>
            </a:r>
            <a:r>
              <a:rPr lang="ko-KR" altLang="en-US" dirty="0"/>
              <a:t> </a:t>
            </a:r>
            <a:r>
              <a:rPr lang="en-US" altLang="ko-KR" dirty="0"/>
              <a:t>: </a:t>
            </a:r>
          </a:p>
          <a:p>
            <a:endParaRPr lang="en-US" altLang="ko-KR" dirty="0"/>
          </a:p>
          <a:p>
            <a:r>
              <a:rPr lang="en-US" altLang="ko-KR" dirty="0"/>
              <a:t>note</a:t>
            </a:r>
            <a:r>
              <a:rPr lang="ko-KR" altLang="en-US" dirty="0"/>
              <a:t> </a:t>
            </a:r>
            <a:r>
              <a:rPr lang="en-US" altLang="ko-KR" dirty="0"/>
              <a:t>:</a:t>
            </a:r>
            <a:endParaRPr lang="ko-KR" altLang="en-US" dirty="0"/>
          </a:p>
        </p:txBody>
      </p:sp>
      <p:grpSp>
        <p:nvGrpSpPr>
          <p:cNvPr id="46" name="그룹 45">
            <a:extLst>
              <a:ext uri="{FF2B5EF4-FFF2-40B4-BE49-F238E27FC236}">
                <a16:creationId xmlns:a16="http://schemas.microsoft.com/office/drawing/2014/main" id="{37F612C9-DD17-4E26-B34A-A4CD50C8CF68}"/>
              </a:ext>
            </a:extLst>
          </p:cNvPr>
          <p:cNvGrpSpPr/>
          <p:nvPr/>
        </p:nvGrpSpPr>
        <p:grpSpPr>
          <a:xfrm>
            <a:off x="633039" y="285226"/>
            <a:ext cx="1310007" cy="307777"/>
            <a:chOff x="633039" y="285226"/>
            <a:chExt cx="1310007" cy="307777"/>
          </a:xfrm>
        </p:grpSpPr>
        <p:cxnSp>
          <p:nvCxnSpPr>
            <p:cNvPr id="40" name="직선 화살표 연결선 39">
              <a:extLst>
                <a:ext uri="{FF2B5EF4-FFF2-40B4-BE49-F238E27FC236}">
                  <a16:creationId xmlns:a16="http://schemas.microsoft.com/office/drawing/2014/main" id="{C7481374-BF01-48CD-889E-1A8445128658}"/>
                </a:ext>
              </a:extLst>
            </p:cNvPr>
            <p:cNvCxnSpPr>
              <a:cxnSpLocks/>
              <a:stCxn id="42" idx="1"/>
            </p:cNvCxnSpPr>
            <p:nvPr/>
          </p:nvCxnSpPr>
          <p:spPr>
            <a:xfrm flipH="1">
              <a:off x="721453" y="439115"/>
              <a:ext cx="3187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2D760B2-0A08-4B1A-9633-470A5FC561D2}"/>
                </a:ext>
              </a:extLst>
            </p:cNvPr>
            <p:cNvSpPr txBox="1"/>
            <p:nvPr/>
          </p:nvSpPr>
          <p:spPr>
            <a:xfrm>
              <a:off x="1040235" y="285226"/>
              <a:ext cx="583814" cy="307777"/>
            </a:xfrm>
            <a:prstGeom prst="rect">
              <a:avLst/>
            </a:prstGeom>
            <a:noFill/>
          </p:spPr>
          <p:txBody>
            <a:bodyPr wrap="none" rtlCol="0">
              <a:spAutoFit/>
            </a:bodyPr>
            <a:lstStyle/>
            <a:p>
              <a:r>
                <a:rPr lang="en-US" altLang="ko-KR" sz="1400" b="1" dirty="0"/>
                <a:t>Back</a:t>
              </a:r>
              <a:endParaRPr lang="ko-KR" altLang="en-US" sz="1400" b="1" dirty="0"/>
            </a:p>
          </p:txBody>
        </p:sp>
        <p:sp>
          <p:nvSpPr>
            <p:cNvPr id="45" name="직사각형 44">
              <a:extLst>
                <a:ext uri="{FF2B5EF4-FFF2-40B4-BE49-F238E27FC236}">
                  <a16:creationId xmlns:a16="http://schemas.microsoft.com/office/drawing/2014/main" id="{C248AA8B-EAB2-4E6B-A1E9-E4254567F361}"/>
                </a:ext>
              </a:extLst>
            </p:cNvPr>
            <p:cNvSpPr/>
            <p:nvPr/>
          </p:nvSpPr>
          <p:spPr>
            <a:xfrm>
              <a:off x="633039" y="285226"/>
              <a:ext cx="1310007" cy="3077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38" name="직선 화살표 연결선 37">
            <a:extLst>
              <a:ext uri="{FF2B5EF4-FFF2-40B4-BE49-F238E27FC236}">
                <a16:creationId xmlns:a16="http://schemas.microsoft.com/office/drawing/2014/main" id="{523B7268-758B-44F8-A309-ADD08771D6F3}"/>
              </a:ext>
            </a:extLst>
          </p:cNvPr>
          <p:cNvCxnSpPr>
            <a:cxnSpLocks/>
            <a:stCxn id="39" idx="2"/>
          </p:cNvCxnSpPr>
          <p:nvPr/>
        </p:nvCxnSpPr>
        <p:spPr>
          <a:xfrm flipH="1">
            <a:off x="7378331" y="936629"/>
            <a:ext cx="1518618" cy="1038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A17B854-1BF7-4562-A1BC-4CB554EA9B61}"/>
              </a:ext>
            </a:extLst>
          </p:cNvPr>
          <p:cNvSpPr txBox="1"/>
          <p:nvPr/>
        </p:nvSpPr>
        <p:spPr>
          <a:xfrm>
            <a:off x="8055003" y="290298"/>
            <a:ext cx="1683892" cy="646331"/>
          </a:xfrm>
          <a:prstGeom prst="rect">
            <a:avLst/>
          </a:prstGeom>
          <a:solidFill>
            <a:schemeClr val="accent2">
              <a:lumMod val="20000"/>
              <a:lumOff val="80000"/>
            </a:schemeClr>
          </a:solidFill>
        </p:spPr>
        <p:txBody>
          <a:bodyPr wrap="square" rtlCol="0">
            <a:spAutoFit/>
          </a:bodyPr>
          <a:lstStyle/>
          <a:p>
            <a:r>
              <a:rPr lang="en-US" altLang="ko-KR" dirty="0"/>
              <a:t>P. 74 </a:t>
            </a:r>
            <a:r>
              <a:rPr lang="ko-KR" altLang="en-US" dirty="0"/>
              <a:t>입력 정보 표시</a:t>
            </a:r>
            <a:endParaRPr lang="en-US" altLang="ko-KR" dirty="0"/>
          </a:p>
        </p:txBody>
      </p:sp>
    </p:spTree>
    <p:extLst>
      <p:ext uri="{BB962C8B-B14F-4D97-AF65-F5344CB8AC3E}">
        <p14:creationId xmlns:p14="http://schemas.microsoft.com/office/powerpoint/2010/main" val="16570959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75FA2C-EC86-4042-8F5C-C77451A58AA4}"/>
              </a:ext>
            </a:extLst>
          </p:cNvPr>
          <p:cNvSpPr txBox="1"/>
          <p:nvPr/>
        </p:nvSpPr>
        <p:spPr>
          <a:xfrm>
            <a:off x="5684615" y="198086"/>
            <a:ext cx="1169103" cy="369332"/>
          </a:xfrm>
          <a:prstGeom prst="rect">
            <a:avLst/>
          </a:prstGeom>
          <a:noFill/>
        </p:spPr>
        <p:txBody>
          <a:bodyPr wrap="none" rtlCol="0">
            <a:spAutoFit/>
          </a:bodyPr>
          <a:lstStyle/>
          <a:p>
            <a:r>
              <a:rPr lang="en-US" altLang="ko-KR" dirty="0"/>
              <a:t>Inventory</a:t>
            </a:r>
            <a:endParaRPr lang="ko-KR" altLang="en-US" dirty="0"/>
          </a:p>
        </p:txBody>
      </p:sp>
      <p:sp>
        <p:nvSpPr>
          <p:cNvPr id="5" name="TextBox 4">
            <a:extLst>
              <a:ext uri="{FF2B5EF4-FFF2-40B4-BE49-F238E27FC236}">
                <a16:creationId xmlns:a16="http://schemas.microsoft.com/office/drawing/2014/main" id="{68362EAA-86B2-4735-8A07-23EE2C3E040B}"/>
              </a:ext>
            </a:extLst>
          </p:cNvPr>
          <p:cNvSpPr txBox="1"/>
          <p:nvPr/>
        </p:nvSpPr>
        <p:spPr>
          <a:xfrm>
            <a:off x="721453" y="780176"/>
            <a:ext cx="2827090" cy="369332"/>
          </a:xfrm>
          <a:prstGeom prst="rect">
            <a:avLst/>
          </a:prstGeom>
          <a:solidFill>
            <a:schemeClr val="accent2"/>
          </a:solidFill>
        </p:spPr>
        <p:txBody>
          <a:bodyPr wrap="square" rtlCol="0">
            <a:spAutoFit/>
          </a:bodyPr>
          <a:lstStyle/>
          <a:p>
            <a:r>
              <a:rPr lang="en-US" altLang="ko-KR" dirty="0"/>
              <a:t>Warehouse in use</a:t>
            </a:r>
            <a:endParaRPr lang="ko-KR" altLang="en-US" dirty="0"/>
          </a:p>
        </p:txBody>
      </p:sp>
      <p:cxnSp>
        <p:nvCxnSpPr>
          <p:cNvPr id="7" name="직선 연결선 6">
            <a:extLst>
              <a:ext uri="{FF2B5EF4-FFF2-40B4-BE49-F238E27FC236}">
                <a16:creationId xmlns:a16="http://schemas.microsoft.com/office/drawing/2014/main" id="{437829CE-EECA-483A-AF0C-89CD9061D459}"/>
              </a:ext>
            </a:extLst>
          </p:cNvPr>
          <p:cNvCxnSpPr/>
          <p:nvPr/>
        </p:nvCxnSpPr>
        <p:spPr>
          <a:xfrm>
            <a:off x="587229" y="1233182"/>
            <a:ext cx="10939244"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CEBCBA9-6560-4A35-A82B-E347BB801F64}"/>
              </a:ext>
            </a:extLst>
          </p:cNvPr>
          <p:cNvSpPr txBox="1"/>
          <p:nvPr/>
        </p:nvSpPr>
        <p:spPr>
          <a:xfrm>
            <a:off x="2985985" y="1300792"/>
            <a:ext cx="1218732" cy="338554"/>
          </a:xfrm>
          <a:prstGeom prst="rect">
            <a:avLst/>
          </a:prstGeom>
          <a:noFill/>
        </p:spPr>
        <p:txBody>
          <a:bodyPr wrap="none" rtlCol="0">
            <a:spAutoFit/>
          </a:bodyPr>
          <a:lstStyle/>
          <a:p>
            <a:r>
              <a:rPr lang="en-US" altLang="ko-KR" sz="1600" dirty="0"/>
              <a:t>Warehouse</a:t>
            </a:r>
            <a:endParaRPr lang="ko-KR" altLang="en-US" sz="1600" dirty="0"/>
          </a:p>
        </p:txBody>
      </p:sp>
      <p:sp>
        <p:nvSpPr>
          <p:cNvPr id="11" name="TextBox 10">
            <a:extLst>
              <a:ext uri="{FF2B5EF4-FFF2-40B4-BE49-F238E27FC236}">
                <a16:creationId xmlns:a16="http://schemas.microsoft.com/office/drawing/2014/main" id="{48BEA202-A71E-43D4-90FA-DC80EB613AED}"/>
              </a:ext>
            </a:extLst>
          </p:cNvPr>
          <p:cNvSpPr txBox="1"/>
          <p:nvPr/>
        </p:nvSpPr>
        <p:spPr>
          <a:xfrm>
            <a:off x="1580996" y="1316857"/>
            <a:ext cx="927754" cy="338554"/>
          </a:xfrm>
          <a:prstGeom prst="rect">
            <a:avLst/>
          </a:prstGeom>
          <a:noFill/>
        </p:spPr>
        <p:txBody>
          <a:bodyPr wrap="none" rtlCol="0">
            <a:spAutoFit/>
          </a:bodyPr>
          <a:lstStyle/>
          <a:p>
            <a:r>
              <a:rPr lang="en-US" altLang="ko-KR" sz="1600" dirty="0"/>
              <a:t>Country</a:t>
            </a:r>
            <a:endParaRPr lang="ko-KR" altLang="en-US" sz="1600" dirty="0"/>
          </a:p>
        </p:txBody>
      </p:sp>
      <p:sp>
        <p:nvSpPr>
          <p:cNvPr id="12" name="TextBox 11">
            <a:extLst>
              <a:ext uri="{FF2B5EF4-FFF2-40B4-BE49-F238E27FC236}">
                <a16:creationId xmlns:a16="http://schemas.microsoft.com/office/drawing/2014/main" id="{F0846FDF-7664-4D4F-90E5-43277ECD9261}"/>
              </a:ext>
            </a:extLst>
          </p:cNvPr>
          <p:cNvSpPr txBox="1"/>
          <p:nvPr/>
        </p:nvSpPr>
        <p:spPr>
          <a:xfrm>
            <a:off x="4576926" y="1298904"/>
            <a:ext cx="2330253" cy="338554"/>
          </a:xfrm>
          <a:prstGeom prst="rect">
            <a:avLst/>
          </a:prstGeom>
          <a:noFill/>
        </p:spPr>
        <p:txBody>
          <a:bodyPr wrap="none" rtlCol="0">
            <a:spAutoFit/>
          </a:bodyPr>
          <a:lstStyle/>
          <a:p>
            <a:r>
              <a:rPr lang="en-US" altLang="ko-KR" sz="1600" dirty="0"/>
              <a:t>Number of commodity</a:t>
            </a:r>
            <a:endParaRPr lang="ko-KR" altLang="en-US" sz="1600" dirty="0"/>
          </a:p>
        </p:txBody>
      </p:sp>
      <p:sp>
        <p:nvSpPr>
          <p:cNvPr id="15" name="TextBox 14">
            <a:extLst>
              <a:ext uri="{FF2B5EF4-FFF2-40B4-BE49-F238E27FC236}">
                <a16:creationId xmlns:a16="http://schemas.microsoft.com/office/drawing/2014/main" id="{71DBB3CB-1171-4A93-9ECC-B8EC8268709C}"/>
              </a:ext>
            </a:extLst>
          </p:cNvPr>
          <p:cNvSpPr txBox="1"/>
          <p:nvPr/>
        </p:nvSpPr>
        <p:spPr>
          <a:xfrm>
            <a:off x="919192" y="1761586"/>
            <a:ext cx="290464" cy="323165"/>
          </a:xfrm>
          <a:prstGeom prst="rect">
            <a:avLst/>
          </a:prstGeom>
          <a:noFill/>
        </p:spPr>
        <p:txBody>
          <a:bodyPr wrap="none" rtlCol="0">
            <a:spAutoFit/>
          </a:bodyPr>
          <a:lstStyle/>
          <a:p>
            <a:r>
              <a:rPr lang="en-US" altLang="ko-KR" sz="1500" dirty="0"/>
              <a:t>1</a:t>
            </a:r>
            <a:endParaRPr lang="ko-KR" altLang="en-US" sz="1500" dirty="0"/>
          </a:p>
        </p:txBody>
      </p:sp>
      <p:sp>
        <p:nvSpPr>
          <p:cNvPr id="17" name="TextBox 16">
            <a:extLst>
              <a:ext uri="{FF2B5EF4-FFF2-40B4-BE49-F238E27FC236}">
                <a16:creationId xmlns:a16="http://schemas.microsoft.com/office/drawing/2014/main" id="{C857A787-782F-4355-B944-DA7E3F47BBA0}"/>
              </a:ext>
            </a:extLst>
          </p:cNvPr>
          <p:cNvSpPr txBox="1"/>
          <p:nvPr/>
        </p:nvSpPr>
        <p:spPr>
          <a:xfrm>
            <a:off x="3065986" y="1761586"/>
            <a:ext cx="1273105" cy="323165"/>
          </a:xfrm>
          <a:prstGeom prst="rect">
            <a:avLst/>
          </a:prstGeom>
          <a:noFill/>
        </p:spPr>
        <p:txBody>
          <a:bodyPr wrap="none" rtlCol="0">
            <a:spAutoFit/>
          </a:bodyPr>
          <a:lstStyle/>
          <a:p>
            <a:r>
              <a:rPr lang="en-US" altLang="ko-KR" sz="1500" dirty="0"/>
              <a:t>ABC Logistic</a:t>
            </a:r>
            <a:endParaRPr lang="ko-KR" altLang="en-US" sz="1500" dirty="0"/>
          </a:p>
        </p:txBody>
      </p:sp>
      <p:sp>
        <p:nvSpPr>
          <p:cNvPr id="18" name="TextBox 17">
            <a:extLst>
              <a:ext uri="{FF2B5EF4-FFF2-40B4-BE49-F238E27FC236}">
                <a16:creationId xmlns:a16="http://schemas.microsoft.com/office/drawing/2014/main" id="{E516A88F-9334-46FC-B5FC-E4FEF8A80AF8}"/>
              </a:ext>
            </a:extLst>
          </p:cNvPr>
          <p:cNvSpPr txBox="1"/>
          <p:nvPr/>
        </p:nvSpPr>
        <p:spPr>
          <a:xfrm>
            <a:off x="1580996" y="1761586"/>
            <a:ext cx="1340175" cy="323165"/>
          </a:xfrm>
          <a:prstGeom prst="rect">
            <a:avLst/>
          </a:prstGeom>
          <a:noFill/>
        </p:spPr>
        <p:txBody>
          <a:bodyPr wrap="none" rtlCol="0">
            <a:spAutoFit/>
          </a:bodyPr>
          <a:lstStyle/>
          <a:p>
            <a:r>
              <a:rPr lang="en-US" altLang="ko-KR" sz="1500" dirty="0"/>
              <a:t>United States</a:t>
            </a:r>
            <a:endParaRPr lang="ko-KR" altLang="en-US" sz="1500" dirty="0"/>
          </a:p>
        </p:txBody>
      </p:sp>
      <p:sp>
        <p:nvSpPr>
          <p:cNvPr id="19" name="TextBox 18">
            <a:extLst>
              <a:ext uri="{FF2B5EF4-FFF2-40B4-BE49-F238E27FC236}">
                <a16:creationId xmlns:a16="http://schemas.microsoft.com/office/drawing/2014/main" id="{0D160061-4AF2-41E1-AF77-3E73886BED6F}"/>
              </a:ext>
            </a:extLst>
          </p:cNvPr>
          <p:cNvSpPr txBox="1"/>
          <p:nvPr/>
        </p:nvSpPr>
        <p:spPr>
          <a:xfrm>
            <a:off x="5456118" y="1761586"/>
            <a:ext cx="290464" cy="323165"/>
          </a:xfrm>
          <a:prstGeom prst="rect">
            <a:avLst/>
          </a:prstGeom>
          <a:noFill/>
        </p:spPr>
        <p:txBody>
          <a:bodyPr wrap="none" rtlCol="0">
            <a:spAutoFit/>
          </a:bodyPr>
          <a:lstStyle/>
          <a:p>
            <a:r>
              <a:rPr lang="en-US" altLang="ko-KR" sz="1500" dirty="0"/>
              <a:t>5</a:t>
            </a:r>
            <a:endParaRPr lang="ko-KR" altLang="en-US" sz="1500" dirty="0"/>
          </a:p>
        </p:txBody>
      </p:sp>
      <p:cxnSp>
        <p:nvCxnSpPr>
          <p:cNvPr id="24" name="직선 화살표 연결선 23">
            <a:extLst>
              <a:ext uri="{FF2B5EF4-FFF2-40B4-BE49-F238E27FC236}">
                <a16:creationId xmlns:a16="http://schemas.microsoft.com/office/drawing/2014/main" id="{2BB1FA2D-4C40-4823-B811-77CAB917FEE6}"/>
              </a:ext>
            </a:extLst>
          </p:cNvPr>
          <p:cNvCxnSpPr>
            <a:cxnSpLocks/>
            <a:stCxn id="25" idx="0"/>
          </p:cNvCxnSpPr>
          <p:nvPr/>
        </p:nvCxnSpPr>
        <p:spPr>
          <a:xfrm flipH="1" flipV="1">
            <a:off x="9866632" y="2525535"/>
            <a:ext cx="372976" cy="473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A13800F-8162-4B08-9611-EC020FA1A314}"/>
              </a:ext>
            </a:extLst>
          </p:cNvPr>
          <p:cNvSpPr txBox="1"/>
          <p:nvPr/>
        </p:nvSpPr>
        <p:spPr>
          <a:xfrm>
            <a:off x="9413901" y="2998717"/>
            <a:ext cx="1651414" cy="1200329"/>
          </a:xfrm>
          <a:prstGeom prst="rect">
            <a:avLst/>
          </a:prstGeom>
          <a:noFill/>
          <a:ln>
            <a:solidFill>
              <a:schemeClr val="tx1"/>
            </a:solidFill>
          </a:ln>
        </p:spPr>
        <p:txBody>
          <a:bodyPr wrap="square" rtlCol="0">
            <a:spAutoFit/>
          </a:bodyPr>
          <a:lstStyle/>
          <a:p>
            <a:r>
              <a:rPr lang="ko-KR" altLang="en-US" dirty="0"/>
              <a:t>활성화</a:t>
            </a:r>
            <a:endParaRPr lang="en-US" altLang="ko-KR" dirty="0"/>
          </a:p>
          <a:p>
            <a:r>
              <a:rPr lang="ko-KR" altLang="en-US" dirty="0" err="1"/>
              <a:t>어딜</a:t>
            </a:r>
            <a:r>
              <a:rPr lang="ko-KR" altLang="en-US" dirty="0"/>
              <a:t> 눌러도 세부현황으로 이동</a:t>
            </a:r>
          </a:p>
        </p:txBody>
      </p:sp>
      <p:cxnSp>
        <p:nvCxnSpPr>
          <p:cNvPr id="28" name="직선 연결선 27">
            <a:extLst>
              <a:ext uri="{FF2B5EF4-FFF2-40B4-BE49-F238E27FC236}">
                <a16:creationId xmlns:a16="http://schemas.microsoft.com/office/drawing/2014/main" id="{2ABF7AF9-2FEB-4E2B-A570-6539E789DF5F}"/>
              </a:ext>
            </a:extLst>
          </p:cNvPr>
          <p:cNvCxnSpPr/>
          <p:nvPr/>
        </p:nvCxnSpPr>
        <p:spPr>
          <a:xfrm>
            <a:off x="6151186" y="3070893"/>
            <a:ext cx="0" cy="187907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 name="직사각형 1">
            <a:extLst>
              <a:ext uri="{FF2B5EF4-FFF2-40B4-BE49-F238E27FC236}">
                <a16:creationId xmlns:a16="http://schemas.microsoft.com/office/drawing/2014/main" id="{B954C6D5-CAB9-4DA6-BF28-4DB006BED917}"/>
              </a:ext>
            </a:extLst>
          </p:cNvPr>
          <p:cNvSpPr/>
          <p:nvPr/>
        </p:nvSpPr>
        <p:spPr>
          <a:xfrm>
            <a:off x="412199" y="1417526"/>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25">
            <a:extLst>
              <a:ext uri="{FF2B5EF4-FFF2-40B4-BE49-F238E27FC236}">
                <a16:creationId xmlns:a16="http://schemas.microsoft.com/office/drawing/2014/main" id="{F8EB261F-5BFD-45FC-9FDD-04CA54E03460}"/>
              </a:ext>
            </a:extLst>
          </p:cNvPr>
          <p:cNvSpPr/>
          <p:nvPr/>
        </p:nvSpPr>
        <p:spPr>
          <a:xfrm>
            <a:off x="412412" y="1839069"/>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TextBox 26">
            <a:extLst>
              <a:ext uri="{FF2B5EF4-FFF2-40B4-BE49-F238E27FC236}">
                <a16:creationId xmlns:a16="http://schemas.microsoft.com/office/drawing/2014/main" id="{269E9E86-9954-481C-937D-DE6F00372F6E}"/>
              </a:ext>
            </a:extLst>
          </p:cNvPr>
          <p:cNvSpPr txBox="1"/>
          <p:nvPr/>
        </p:nvSpPr>
        <p:spPr>
          <a:xfrm>
            <a:off x="7982462" y="1318372"/>
            <a:ext cx="2476575" cy="369332"/>
          </a:xfrm>
          <a:prstGeom prst="rect">
            <a:avLst/>
          </a:prstGeom>
          <a:noFill/>
        </p:spPr>
        <p:txBody>
          <a:bodyPr wrap="none" rtlCol="0">
            <a:spAutoFit/>
          </a:bodyPr>
          <a:lstStyle/>
          <a:p>
            <a:r>
              <a:rPr lang="en-US" altLang="ko-KR" dirty="0"/>
              <a:t>Total storage quantity</a:t>
            </a:r>
            <a:endParaRPr lang="ko-KR" altLang="en-US" dirty="0"/>
          </a:p>
        </p:txBody>
      </p:sp>
      <p:sp>
        <p:nvSpPr>
          <p:cNvPr id="29" name="TextBox 28">
            <a:extLst>
              <a:ext uri="{FF2B5EF4-FFF2-40B4-BE49-F238E27FC236}">
                <a16:creationId xmlns:a16="http://schemas.microsoft.com/office/drawing/2014/main" id="{7B1DAE37-5120-4E2F-8574-4E01C7ECD7D1}"/>
              </a:ext>
            </a:extLst>
          </p:cNvPr>
          <p:cNvSpPr txBox="1"/>
          <p:nvPr/>
        </p:nvSpPr>
        <p:spPr>
          <a:xfrm>
            <a:off x="8754250" y="1754595"/>
            <a:ext cx="502061" cy="323165"/>
          </a:xfrm>
          <a:prstGeom prst="rect">
            <a:avLst/>
          </a:prstGeom>
          <a:noFill/>
        </p:spPr>
        <p:txBody>
          <a:bodyPr wrap="none" rtlCol="0">
            <a:spAutoFit/>
          </a:bodyPr>
          <a:lstStyle/>
          <a:p>
            <a:r>
              <a:rPr lang="en-US" altLang="ko-KR" sz="1500" dirty="0"/>
              <a:t>825</a:t>
            </a:r>
            <a:endParaRPr lang="ko-KR" altLang="en-US" sz="1500" dirty="0"/>
          </a:p>
        </p:txBody>
      </p:sp>
      <p:sp>
        <p:nvSpPr>
          <p:cNvPr id="30" name="TextBox 29">
            <a:extLst>
              <a:ext uri="{FF2B5EF4-FFF2-40B4-BE49-F238E27FC236}">
                <a16:creationId xmlns:a16="http://schemas.microsoft.com/office/drawing/2014/main" id="{B36C3344-E3D3-4D63-8692-A01567925CC6}"/>
              </a:ext>
            </a:extLst>
          </p:cNvPr>
          <p:cNvSpPr txBox="1"/>
          <p:nvPr/>
        </p:nvSpPr>
        <p:spPr>
          <a:xfrm>
            <a:off x="919192" y="2202370"/>
            <a:ext cx="290464" cy="323165"/>
          </a:xfrm>
          <a:prstGeom prst="rect">
            <a:avLst/>
          </a:prstGeom>
          <a:noFill/>
        </p:spPr>
        <p:txBody>
          <a:bodyPr wrap="none" rtlCol="0">
            <a:spAutoFit/>
          </a:bodyPr>
          <a:lstStyle/>
          <a:p>
            <a:r>
              <a:rPr lang="en-US" altLang="ko-KR" sz="1500" dirty="0"/>
              <a:t>2</a:t>
            </a:r>
            <a:endParaRPr lang="ko-KR" altLang="en-US" sz="1500" dirty="0"/>
          </a:p>
        </p:txBody>
      </p:sp>
      <p:sp>
        <p:nvSpPr>
          <p:cNvPr id="31" name="TextBox 30">
            <a:extLst>
              <a:ext uri="{FF2B5EF4-FFF2-40B4-BE49-F238E27FC236}">
                <a16:creationId xmlns:a16="http://schemas.microsoft.com/office/drawing/2014/main" id="{6DD76188-BDAD-488C-90E9-0AA38FB137C1}"/>
              </a:ext>
            </a:extLst>
          </p:cNvPr>
          <p:cNvSpPr txBox="1"/>
          <p:nvPr/>
        </p:nvSpPr>
        <p:spPr>
          <a:xfrm>
            <a:off x="3065986" y="2202370"/>
            <a:ext cx="1286634" cy="323165"/>
          </a:xfrm>
          <a:prstGeom prst="rect">
            <a:avLst/>
          </a:prstGeom>
          <a:noFill/>
        </p:spPr>
        <p:txBody>
          <a:bodyPr wrap="none" rtlCol="0">
            <a:spAutoFit/>
          </a:bodyPr>
          <a:lstStyle/>
          <a:p>
            <a:r>
              <a:rPr lang="en-US" altLang="ko-KR" sz="1500" dirty="0"/>
              <a:t>DEF Delivery</a:t>
            </a:r>
            <a:endParaRPr lang="ko-KR" altLang="en-US" sz="1500" dirty="0"/>
          </a:p>
        </p:txBody>
      </p:sp>
      <p:sp>
        <p:nvSpPr>
          <p:cNvPr id="32" name="TextBox 31">
            <a:extLst>
              <a:ext uri="{FF2B5EF4-FFF2-40B4-BE49-F238E27FC236}">
                <a16:creationId xmlns:a16="http://schemas.microsoft.com/office/drawing/2014/main" id="{CA0CC18C-0C1C-4512-B213-33D424D8705A}"/>
              </a:ext>
            </a:extLst>
          </p:cNvPr>
          <p:cNvSpPr txBox="1"/>
          <p:nvPr/>
        </p:nvSpPr>
        <p:spPr>
          <a:xfrm>
            <a:off x="1580996" y="2202370"/>
            <a:ext cx="830677" cy="323165"/>
          </a:xfrm>
          <a:prstGeom prst="rect">
            <a:avLst/>
          </a:prstGeom>
          <a:noFill/>
        </p:spPr>
        <p:txBody>
          <a:bodyPr wrap="none" rtlCol="0">
            <a:spAutoFit/>
          </a:bodyPr>
          <a:lstStyle/>
          <a:p>
            <a:r>
              <a:rPr lang="en-US" altLang="ko-KR" sz="1500" dirty="0"/>
              <a:t>Canada</a:t>
            </a:r>
            <a:endParaRPr lang="ko-KR" altLang="en-US" sz="1500" dirty="0"/>
          </a:p>
        </p:txBody>
      </p:sp>
      <p:sp>
        <p:nvSpPr>
          <p:cNvPr id="33" name="TextBox 32">
            <a:extLst>
              <a:ext uri="{FF2B5EF4-FFF2-40B4-BE49-F238E27FC236}">
                <a16:creationId xmlns:a16="http://schemas.microsoft.com/office/drawing/2014/main" id="{EF4C7C6C-44F8-4BF3-ACF6-01CCEA79D8DB}"/>
              </a:ext>
            </a:extLst>
          </p:cNvPr>
          <p:cNvSpPr txBox="1"/>
          <p:nvPr/>
        </p:nvSpPr>
        <p:spPr>
          <a:xfrm>
            <a:off x="5456118" y="2202370"/>
            <a:ext cx="290464" cy="323165"/>
          </a:xfrm>
          <a:prstGeom prst="rect">
            <a:avLst/>
          </a:prstGeom>
          <a:noFill/>
        </p:spPr>
        <p:txBody>
          <a:bodyPr wrap="none" rtlCol="0">
            <a:spAutoFit/>
          </a:bodyPr>
          <a:lstStyle/>
          <a:p>
            <a:r>
              <a:rPr lang="en-US" altLang="ko-KR" sz="1500" dirty="0"/>
              <a:t>3</a:t>
            </a:r>
            <a:endParaRPr lang="ko-KR" altLang="en-US" sz="1500" dirty="0"/>
          </a:p>
        </p:txBody>
      </p:sp>
      <p:sp>
        <p:nvSpPr>
          <p:cNvPr id="35" name="직사각형 34">
            <a:extLst>
              <a:ext uri="{FF2B5EF4-FFF2-40B4-BE49-F238E27FC236}">
                <a16:creationId xmlns:a16="http://schemas.microsoft.com/office/drawing/2014/main" id="{432CFF3D-7166-4729-9F1D-098A1EA2285B}"/>
              </a:ext>
            </a:extLst>
          </p:cNvPr>
          <p:cNvSpPr/>
          <p:nvPr/>
        </p:nvSpPr>
        <p:spPr>
          <a:xfrm>
            <a:off x="412412" y="2279853"/>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 name="TextBox 35">
            <a:extLst>
              <a:ext uri="{FF2B5EF4-FFF2-40B4-BE49-F238E27FC236}">
                <a16:creationId xmlns:a16="http://schemas.microsoft.com/office/drawing/2014/main" id="{C44E2844-FD49-43EF-9581-62407C50330B}"/>
              </a:ext>
            </a:extLst>
          </p:cNvPr>
          <p:cNvSpPr txBox="1"/>
          <p:nvPr/>
        </p:nvSpPr>
        <p:spPr>
          <a:xfrm>
            <a:off x="8678749" y="2195379"/>
            <a:ext cx="649537" cy="323165"/>
          </a:xfrm>
          <a:prstGeom prst="rect">
            <a:avLst/>
          </a:prstGeom>
          <a:noFill/>
        </p:spPr>
        <p:txBody>
          <a:bodyPr wrap="none" rtlCol="0">
            <a:spAutoFit/>
          </a:bodyPr>
          <a:lstStyle/>
          <a:p>
            <a:r>
              <a:rPr lang="en-US" altLang="ko-KR" sz="1500" dirty="0"/>
              <a:t>1,002</a:t>
            </a:r>
            <a:endParaRPr lang="ko-KR" altLang="en-US" sz="1500" dirty="0"/>
          </a:p>
        </p:txBody>
      </p:sp>
      <p:sp>
        <p:nvSpPr>
          <p:cNvPr id="3" name="직사각형 2">
            <a:extLst>
              <a:ext uri="{FF2B5EF4-FFF2-40B4-BE49-F238E27FC236}">
                <a16:creationId xmlns:a16="http://schemas.microsoft.com/office/drawing/2014/main" id="{50497A8E-B0BF-49A2-8565-148EB5D892D7}"/>
              </a:ext>
            </a:extLst>
          </p:cNvPr>
          <p:cNvSpPr/>
          <p:nvPr/>
        </p:nvSpPr>
        <p:spPr>
          <a:xfrm>
            <a:off x="796954" y="2195379"/>
            <a:ext cx="9278222" cy="3231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1209656" y="0"/>
            <a:ext cx="3642430" cy="738664"/>
          </a:xfrm>
          <a:prstGeom prst="rect">
            <a:avLst/>
          </a:prstGeom>
          <a:solidFill>
            <a:schemeClr val="accent2">
              <a:lumMod val="20000"/>
              <a:lumOff val="80000"/>
            </a:schemeClr>
          </a:solidFill>
        </p:spPr>
        <p:txBody>
          <a:bodyPr wrap="square" rtlCol="0">
            <a:spAutoFit/>
          </a:bodyPr>
          <a:lstStyle/>
          <a:p>
            <a:r>
              <a:rPr lang="ko-KR" altLang="en-US" sz="1400" dirty="0">
                <a:solidFill>
                  <a:srgbClr val="FF0000"/>
                </a:solidFill>
              </a:rPr>
              <a:t>리포트정보가</a:t>
            </a:r>
            <a:r>
              <a:rPr lang="en-US" altLang="ko-KR" sz="1400" dirty="0">
                <a:solidFill>
                  <a:srgbClr val="FF0000"/>
                </a:solidFill>
              </a:rPr>
              <a:t>…. (</a:t>
            </a:r>
            <a:r>
              <a:rPr lang="ko-KR" altLang="en-US" sz="1400" b="1" dirty="0">
                <a:solidFill>
                  <a:srgbClr val="FF0000"/>
                </a:solidFill>
              </a:rPr>
              <a:t>물류업체가 수정해서 보낸 물류정보</a:t>
            </a:r>
            <a:r>
              <a:rPr lang="en-US" altLang="ko-KR" sz="1400" b="1" dirty="0">
                <a:solidFill>
                  <a:srgbClr val="FF0000"/>
                </a:solidFill>
              </a:rPr>
              <a:t>)</a:t>
            </a:r>
            <a:r>
              <a:rPr lang="en-US" altLang="ko-KR" sz="1400" dirty="0">
                <a:solidFill>
                  <a:srgbClr val="FF0000"/>
                </a:solidFill>
              </a:rPr>
              <a:t> </a:t>
            </a:r>
            <a:r>
              <a:rPr lang="ko-KR" altLang="en-US" sz="1400" dirty="0">
                <a:solidFill>
                  <a:srgbClr val="FF0000"/>
                </a:solidFill>
              </a:rPr>
              <a:t> </a:t>
            </a:r>
            <a:r>
              <a:rPr lang="ko-KR" altLang="en-US" sz="1400" dirty="0"/>
              <a:t>반입날짜선택 할 시에</a:t>
            </a:r>
            <a:r>
              <a:rPr lang="en-US" altLang="ko-KR" sz="1400" dirty="0"/>
              <a:t> </a:t>
            </a:r>
            <a:r>
              <a:rPr lang="ko-KR" altLang="en-US" sz="1400" dirty="0"/>
              <a:t>이용자물류 재고관리</a:t>
            </a:r>
            <a:r>
              <a:rPr lang="en-US" altLang="ko-KR" sz="1400" dirty="0"/>
              <a:t>/</a:t>
            </a:r>
          </a:p>
        </p:txBody>
      </p:sp>
      <p:sp>
        <p:nvSpPr>
          <p:cNvPr id="9" name="TextBox 8"/>
          <p:cNvSpPr txBox="1"/>
          <p:nvPr/>
        </p:nvSpPr>
        <p:spPr>
          <a:xfrm>
            <a:off x="2644346" y="198086"/>
            <a:ext cx="266420" cy="369332"/>
          </a:xfrm>
          <a:prstGeom prst="rect">
            <a:avLst/>
          </a:prstGeom>
          <a:noFill/>
        </p:spPr>
        <p:txBody>
          <a:bodyPr wrap="none" rtlCol="0">
            <a:spAutoFit/>
          </a:bodyPr>
          <a:lstStyle/>
          <a:p>
            <a:r>
              <a:rPr lang="en-US" altLang="ko-KR" dirty="0"/>
              <a:t> </a:t>
            </a:r>
            <a:endParaRPr lang="ko-KR" altLang="en-US" dirty="0"/>
          </a:p>
        </p:txBody>
      </p:sp>
      <p:cxnSp>
        <p:nvCxnSpPr>
          <p:cNvPr id="16" name="직선 화살표 연결선 15"/>
          <p:cNvCxnSpPr/>
          <p:nvPr/>
        </p:nvCxnSpPr>
        <p:spPr>
          <a:xfrm flipH="1">
            <a:off x="9062929" y="863852"/>
            <a:ext cx="354205" cy="4530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직사각형 20"/>
          <p:cNvSpPr/>
          <p:nvPr/>
        </p:nvSpPr>
        <p:spPr>
          <a:xfrm>
            <a:off x="9417134" y="187656"/>
            <a:ext cx="2637846" cy="86118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rPr>
              <a:t>P. 48 </a:t>
            </a:r>
            <a:r>
              <a:rPr lang="ko-KR" altLang="en-US" dirty="0">
                <a:solidFill>
                  <a:schemeClr val="tx1"/>
                </a:solidFill>
              </a:rPr>
              <a:t>보관 수량의 </a:t>
            </a:r>
            <a:endParaRPr lang="en-US" altLang="ko-KR" dirty="0">
              <a:solidFill>
                <a:schemeClr val="tx1"/>
              </a:solidFill>
            </a:endParaRPr>
          </a:p>
          <a:p>
            <a:pPr algn="ctr"/>
            <a:r>
              <a:rPr lang="ko-KR" altLang="en-US" dirty="0">
                <a:solidFill>
                  <a:schemeClr val="tx1"/>
                </a:solidFill>
              </a:rPr>
              <a:t>전체 합</a:t>
            </a:r>
            <a:endParaRPr lang="en-US" altLang="ko-KR" dirty="0">
              <a:solidFill>
                <a:schemeClr val="tx1"/>
              </a:solidFill>
            </a:endParaRPr>
          </a:p>
        </p:txBody>
      </p:sp>
      <p:cxnSp>
        <p:nvCxnSpPr>
          <p:cNvPr id="37" name="직선 화살표 연결선 36">
            <a:extLst>
              <a:ext uri="{FF2B5EF4-FFF2-40B4-BE49-F238E27FC236}">
                <a16:creationId xmlns:a16="http://schemas.microsoft.com/office/drawing/2014/main" id="{D4B372B7-C430-4F8A-99E8-4D302041517B}"/>
              </a:ext>
            </a:extLst>
          </p:cNvPr>
          <p:cNvCxnSpPr>
            <a:cxnSpLocks/>
            <a:stCxn id="38" idx="0"/>
          </p:cNvCxnSpPr>
          <p:nvPr/>
        </p:nvCxnSpPr>
        <p:spPr>
          <a:xfrm flipV="1">
            <a:off x="3647359" y="2532100"/>
            <a:ext cx="1464810" cy="8057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직사각형 37">
            <a:extLst>
              <a:ext uri="{FF2B5EF4-FFF2-40B4-BE49-F238E27FC236}">
                <a16:creationId xmlns:a16="http://schemas.microsoft.com/office/drawing/2014/main" id="{4B42DB22-4E56-4505-A47B-2D843E45C0DF}"/>
              </a:ext>
            </a:extLst>
          </p:cNvPr>
          <p:cNvSpPr/>
          <p:nvPr/>
        </p:nvSpPr>
        <p:spPr>
          <a:xfrm>
            <a:off x="2328436" y="3337862"/>
            <a:ext cx="2637846" cy="86118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rPr>
              <a:t>P. 48</a:t>
            </a:r>
          </a:p>
          <a:p>
            <a:pPr algn="ctr"/>
            <a:r>
              <a:rPr lang="ko-KR" altLang="en-US" dirty="0">
                <a:solidFill>
                  <a:schemeClr val="tx1"/>
                </a:solidFill>
              </a:rPr>
              <a:t>항목 개수</a:t>
            </a:r>
            <a:endParaRPr lang="en-US" altLang="ko-KR" dirty="0">
              <a:solidFill>
                <a:schemeClr val="tx1"/>
              </a:solidFill>
            </a:endParaRPr>
          </a:p>
        </p:txBody>
      </p:sp>
      <p:sp>
        <p:nvSpPr>
          <p:cNvPr id="34" name="TextBox 33">
            <a:extLst>
              <a:ext uri="{FF2B5EF4-FFF2-40B4-BE49-F238E27FC236}">
                <a16:creationId xmlns:a16="http://schemas.microsoft.com/office/drawing/2014/main" id="{10D31BCE-BB4B-43E1-8F9B-4B956891EDC0}"/>
              </a:ext>
            </a:extLst>
          </p:cNvPr>
          <p:cNvSpPr txBox="1"/>
          <p:nvPr/>
        </p:nvSpPr>
        <p:spPr>
          <a:xfrm>
            <a:off x="836784" y="1321226"/>
            <a:ext cx="470000" cy="307777"/>
          </a:xfrm>
          <a:prstGeom prst="rect">
            <a:avLst/>
          </a:prstGeom>
          <a:noFill/>
        </p:spPr>
        <p:txBody>
          <a:bodyPr wrap="none" rtlCol="0">
            <a:spAutoFit/>
          </a:bodyPr>
          <a:lstStyle/>
          <a:p>
            <a:r>
              <a:rPr lang="en-US" altLang="ko-KR" sz="1400" dirty="0"/>
              <a:t>No.</a:t>
            </a:r>
            <a:endParaRPr lang="ko-KR" altLang="en-US" sz="1400" dirty="0"/>
          </a:p>
        </p:txBody>
      </p:sp>
    </p:spTree>
    <p:extLst>
      <p:ext uri="{BB962C8B-B14F-4D97-AF65-F5344CB8AC3E}">
        <p14:creationId xmlns:p14="http://schemas.microsoft.com/office/powerpoint/2010/main" val="3867468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DC94B916-5A46-4E78-B689-C503A817B9B4}"/>
              </a:ext>
            </a:extLst>
          </p:cNvPr>
          <p:cNvSpPr/>
          <p:nvPr/>
        </p:nvSpPr>
        <p:spPr>
          <a:xfrm>
            <a:off x="3231472" y="4061802"/>
            <a:ext cx="8859916" cy="2563092"/>
          </a:xfrm>
          <a:prstGeom prst="rect">
            <a:avLst/>
          </a:prstGeom>
          <a:noFill/>
          <a:ln>
            <a:noFill/>
          </a:ln>
          <a:effectLst>
            <a:outerShdw blurRad="50800" dist="50800" dir="54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rPr>
              <a:t>Discover a way to be global seller</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rPr>
              <a:t>Selected Global fulfillment by own decision,</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rPr>
              <a:t>Busk Fulfillment</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4000" b="1"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rPr>
              <a:t>Overseas fulfillment services, that are difficult to access and inconvenient to manage.</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rPr>
              <a:t>Make it easy to use the service and find out companies in various countries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rPr>
              <a:t>through Busk Fulfillment!</a:t>
            </a:r>
          </a:p>
        </p:txBody>
      </p:sp>
      <p:sp>
        <p:nvSpPr>
          <p:cNvPr id="3" name="직사각형 2">
            <a:extLst>
              <a:ext uri="{FF2B5EF4-FFF2-40B4-BE49-F238E27FC236}">
                <a16:creationId xmlns:a16="http://schemas.microsoft.com/office/drawing/2014/main" id="{3DE1DB4F-6CC9-466A-BAA8-0B6058F44D91}"/>
              </a:ext>
            </a:extLst>
          </p:cNvPr>
          <p:cNvSpPr/>
          <p:nvPr/>
        </p:nvSpPr>
        <p:spPr>
          <a:xfrm>
            <a:off x="0" y="2840854"/>
            <a:ext cx="736847" cy="372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rPr>
              <a:t>2</a:t>
            </a:r>
            <a:endParaRPr kumimoji="0" lang="ko-KR" altLang="en-US" sz="1800" b="0"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15488520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362EAA-86B2-4735-8A07-23EE2C3E040B}"/>
              </a:ext>
            </a:extLst>
          </p:cNvPr>
          <p:cNvSpPr txBox="1"/>
          <p:nvPr/>
        </p:nvSpPr>
        <p:spPr>
          <a:xfrm>
            <a:off x="721453" y="780176"/>
            <a:ext cx="2827090" cy="369332"/>
          </a:xfrm>
          <a:prstGeom prst="rect">
            <a:avLst/>
          </a:prstGeom>
          <a:solidFill>
            <a:schemeClr val="accent2"/>
          </a:solidFill>
        </p:spPr>
        <p:txBody>
          <a:bodyPr wrap="square" rtlCol="0">
            <a:spAutoFit/>
          </a:bodyPr>
          <a:lstStyle/>
          <a:p>
            <a:r>
              <a:rPr lang="en-US" altLang="ko-KR" dirty="0"/>
              <a:t>Inventory Status</a:t>
            </a:r>
            <a:endParaRPr lang="ko-KR" altLang="en-US" dirty="0"/>
          </a:p>
        </p:txBody>
      </p:sp>
      <p:cxnSp>
        <p:nvCxnSpPr>
          <p:cNvPr id="7" name="직선 연결선 6">
            <a:extLst>
              <a:ext uri="{FF2B5EF4-FFF2-40B4-BE49-F238E27FC236}">
                <a16:creationId xmlns:a16="http://schemas.microsoft.com/office/drawing/2014/main" id="{437829CE-EECA-483A-AF0C-89CD9061D459}"/>
              </a:ext>
            </a:extLst>
          </p:cNvPr>
          <p:cNvCxnSpPr>
            <a:cxnSpLocks/>
          </p:cNvCxnSpPr>
          <p:nvPr/>
        </p:nvCxnSpPr>
        <p:spPr>
          <a:xfrm>
            <a:off x="587229" y="1233182"/>
            <a:ext cx="11477405"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D165738-3611-4C3B-9E82-0142AA077A79}"/>
              </a:ext>
            </a:extLst>
          </p:cNvPr>
          <p:cNvSpPr txBox="1"/>
          <p:nvPr/>
        </p:nvSpPr>
        <p:spPr>
          <a:xfrm>
            <a:off x="796954" y="1316857"/>
            <a:ext cx="994118" cy="369332"/>
          </a:xfrm>
          <a:prstGeom prst="rect">
            <a:avLst/>
          </a:prstGeom>
          <a:noFill/>
        </p:spPr>
        <p:txBody>
          <a:bodyPr wrap="none" rtlCol="0">
            <a:spAutoFit/>
          </a:bodyPr>
          <a:lstStyle/>
          <a:p>
            <a:r>
              <a:rPr lang="en-US" altLang="ko-KR" dirty="0"/>
              <a:t>Product</a:t>
            </a:r>
            <a:endParaRPr lang="ko-KR" altLang="en-US" dirty="0"/>
          </a:p>
        </p:txBody>
      </p:sp>
      <p:sp>
        <p:nvSpPr>
          <p:cNvPr id="9" name="TextBox 8">
            <a:extLst>
              <a:ext uri="{FF2B5EF4-FFF2-40B4-BE49-F238E27FC236}">
                <a16:creationId xmlns:a16="http://schemas.microsoft.com/office/drawing/2014/main" id="{06B60C2A-58C8-40EB-B852-D925D7C63904}"/>
              </a:ext>
            </a:extLst>
          </p:cNvPr>
          <p:cNvSpPr txBox="1"/>
          <p:nvPr/>
        </p:nvSpPr>
        <p:spPr>
          <a:xfrm>
            <a:off x="1803443" y="1316857"/>
            <a:ext cx="1040670" cy="369332"/>
          </a:xfrm>
          <a:prstGeom prst="rect">
            <a:avLst/>
          </a:prstGeom>
          <a:noFill/>
        </p:spPr>
        <p:txBody>
          <a:bodyPr wrap="none" rtlCol="0">
            <a:spAutoFit/>
          </a:bodyPr>
          <a:lstStyle/>
          <a:p>
            <a:r>
              <a:rPr lang="en-US" altLang="ko-KR" dirty="0"/>
              <a:t>ID</a:t>
            </a:r>
            <a:r>
              <a:rPr lang="ko-KR" altLang="en-US" dirty="0"/>
              <a:t> </a:t>
            </a:r>
            <a:r>
              <a:rPr lang="en-US" altLang="ko-KR" dirty="0"/>
              <a:t>Code</a:t>
            </a:r>
            <a:endParaRPr lang="ko-KR" altLang="en-US" dirty="0"/>
          </a:p>
        </p:txBody>
      </p:sp>
      <p:sp>
        <p:nvSpPr>
          <p:cNvPr id="10" name="TextBox 9">
            <a:extLst>
              <a:ext uri="{FF2B5EF4-FFF2-40B4-BE49-F238E27FC236}">
                <a16:creationId xmlns:a16="http://schemas.microsoft.com/office/drawing/2014/main" id="{7CEBCBA9-6560-4A35-A82B-E347BB801F64}"/>
              </a:ext>
            </a:extLst>
          </p:cNvPr>
          <p:cNvSpPr txBox="1"/>
          <p:nvPr/>
        </p:nvSpPr>
        <p:spPr>
          <a:xfrm>
            <a:off x="3116320" y="1316857"/>
            <a:ext cx="607859" cy="369332"/>
          </a:xfrm>
          <a:prstGeom prst="rect">
            <a:avLst/>
          </a:prstGeom>
          <a:noFill/>
        </p:spPr>
        <p:txBody>
          <a:bodyPr wrap="none" rtlCol="0">
            <a:spAutoFit/>
          </a:bodyPr>
          <a:lstStyle/>
          <a:p>
            <a:r>
              <a:rPr lang="en-US" altLang="ko-KR" dirty="0"/>
              <a:t>SKU</a:t>
            </a:r>
            <a:endParaRPr lang="ko-KR" altLang="en-US" dirty="0"/>
          </a:p>
        </p:txBody>
      </p:sp>
      <p:sp>
        <p:nvSpPr>
          <p:cNvPr id="12" name="TextBox 11">
            <a:extLst>
              <a:ext uri="{FF2B5EF4-FFF2-40B4-BE49-F238E27FC236}">
                <a16:creationId xmlns:a16="http://schemas.microsoft.com/office/drawing/2014/main" id="{F0846FDF-7664-4D4F-90E5-43277ECD9261}"/>
              </a:ext>
            </a:extLst>
          </p:cNvPr>
          <p:cNvSpPr txBox="1"/>
          <p:nvPr/>
        </p:nvSpPr>
        <p:spPr>
          <a:xfrm>
            <a:off x="3979654" y="1316857"/>
            <a:ext cx="1103187" cy="369332"/>
          </a:xfrm>
          <a:prstGeom prst="rect">
            <a:avLst/>
          </a:prstGeom>
          <a:noFill/>
        </p:spPr>
        <p:txBody>
          <a:bodyPr wrap="none" rtlCol="0">
            <a:spAutoFit/>
          </a:bodyPr>
          <a:lstStyle/>
          <a:p>
            <a:r>
              <a:rPr lang="en-US" altLang="ko-KR" dirty="0"/>
              <a:t>On hand</a:t>
            </a:r>
            <a:endParaRPr lang="ko-KR" altLang="en-US" dirty="0"/>
          </a:p>
        </p:txBody>
      </p:sp>
      <p:sp>
        <p:nvSpPr>
          <p:cNvPr id="15" name="TextBox 14">
            <a:extLst>
              <a:ext uri="{FF2B5EF4-FFF2-40B4-BE49-F238E27FC236}">
                <a16:creationId xmlns:a16="http://schemas.microsoft.com/office/drawing/2014/main" id="{71DBB3CB-1171-4A93-9ECC-B8EC8268709C}"/>
              </a:ext>
            </a:extLst>
          </p:cNvPr>
          <p:cNvSpPr txBox="1"/>
          <p:nvPr/>
        </p:nvSpPr>
        <p:spPr>
          <a:xfrm>
            <a:off x="793293" y="1761586"/>
            <a:ext cx="1053494" cy="323165"/>
          </a:xfrm>
          <a:prstGeom prst="rect">
            <a:avLst/>
          </a:prstGeom>
          <a:noFill/>
        </p:spPr>
        <p:txBody>
          <a:bodyPr wrap="none" rtlCol="0">
            <a:spAutoFit/>
          </a:bodyPr>
          <a:lstStyle/>
          <a:p>
            <a:r>
              <a:rPr lang="en-US" altLang="ko-KR" sz="1500" dirty="0"/>
              <a:t>Chocolate</a:t>
            </a:r>
            <a:endParaRPr lang="ko-KR" altLang="en-US" sz="1500" dirty="0"/>
          </a:p>
        </p:txBody>
      </p:sp>
      <p:sp>
        <p:nvSpPr>
          <p:cNvPr id="16" name="TextBox 15">
            <a:extLst>
              <a:ext uri="{FF2B5EF4-FFF2-40B4-BE49-F238E27FC236}">
                <a16:creationId xmlns:a16="http://schemas.microsoft.com/office/drawing/2014/main" id="{62F14CF8-C5D9-4B85-ADFC-1429801D8B2D}"/>
              </a:ext>
            </a:extLst>
          </p:cNvPr>
          <p:cNvSpPr txBox="1"/>
          <p:nvPr/>
        </p:nvSpPr>
        <p:spPr>
          <a:xfrm>
            <a:off x="1836999" y="1761586"/>
            <a:ext cx="925253" cy="323165"/>
          </a:xfrm>
          <a:prstGeom prst="rect">
            <a:avLst/>
          </a:prstGeom>
          <a:noFill/>
        </p:spPr>
        <p:txBody>
          <a:bodyPr wrap="none" rtlCol="0">
            <a:spAutoFit/>
          </a:bodyPr>
          <a:lstStyle/>
          <a:p>
            <a:r>
              <a:rPr lang="en-US" altLang="ko-KR" sz="1500" dirty="0"/>
              <a:t>3166464</a:t>
            </a:r>
            <a:endParaRPr lang="ko-KR" altLang="en-US" sz="1500" dirty="0"/>
          </a:p>
        </p:txBody>
      </p:sp>
      <p:sp>
        <p:nvSpPr>
          <p:cNvPr id="17" name="TextBox 16">
            <a:extLst>
              <a:ext uri="{FF2B5EF4-FFF2-40B4-BE49-F238E27FC236}">
                <a16:creationId xmlns:a16="http://schemas.microsoft.com/office/drawing/2014/main" id="{C857A787-782F-4355-B944-DA7E3F47BBA0}"/>
              </a:ext>
            </a:extLst>
          </p:cNvPr>
          <p:cNvSpPr txBox="1"/>
          <p:nvPr/>
        </p:nvSpPr>
        <p:spPr>
          <a:xfrm>
            <a:off x="2956929" y="1761586"/>
            <a:ext cx="984565" cy="323165"/>
          </a:xfrm>
          <a:prstGeom prst="rect">
            <a:avLst/>
          </a:prstGeom>
          <a:noFill/>
        </p:spPr>
        <p:txBody>
          <a:bodyPr wrap="none" rtlCol="0">
            <a:spAutoFit/>
          </a:bodyPr>
          <a:lstStyle/>
          <a:p>
            <a:r>
              <a:rPr lang="en-US" altLang="ko-KR" sz="1500" dirty="0"/>
              <a:t>MV-0012</a:t>
            </a:r>
            <a:endParaRPr lang="ko-KR" altLang="en-US" sz="1500" dirty="0"/>
          </a:p>
        </p:txBody>
      </p:sp>
      <p:sp>
        <p:nvSpPr>
          <p:cNvPr id="19" name="TextBox 18">
            <a:extLst>
              <a:ext uri="{FF2B5EF4-FFF2-40B4-BE49-F238E27FC236}">
                <a16:creationId xmlns:a16="http://schemas.microsoft.com/office/drawing/2014/main" id="{0D160061-4AF2-41E1-AF77-3E73886BED6F}"/>
              </a:ext>
            </a:extLst>
          </p:cNvPr>
          <p:cNvSpPr txBox="1"/>
          <p:nvPr/>
        </p:nvSpPr>
        <p:spPr>
          <a:xfrm>
            <a:off x="4357159" y="1761586"/>
            <a:ext cx="396262" cy="323165"/>
          </a:xfrm>
          <a:prstGeom prst="rect">
            <a:avLst/>
          </a:prstGeom>
          <a:noFill/>
        </p:spPr>
        <p:txBody>
          <a:bodyPr wrap="none" rtlCol="0">
            <a:spAutoFit/>
          </a:bodyPr>
          <a:lstStyle/>
          <a:p>
            <a:r>
              <a:rPr lang="en-US" altLang="ko-KR" sz="1500" dirty="0"/>
              <a:t>25</a:t>
            </a:r>
            <a:endParaRPr lang="ko-KR" altLang="en-US" sz="1500" dirty="0"/>
          </a:p>
        </p:txBody>
      </p:sp>
      <p:cxnSp>
        <p:nvCxnSpPr>
          <p:cNvPr id="24" name="직선 화살표 연결선 23">
            <a:extLst>
              <a:ext uri="{FF2B5EF4-FFF2-40B4-BE49-F238E27FC236}">
                <a16:creationId xmlns:a16="http://schemas.microsoft.com/office/drawing/2014/main" id="{2BB1FA2D-4C40-4823-B811-77CAB917FEE6}"/>
              </a:ext>
            </a:extLst>
          </p:cNvPr>
          <p:cNvCxnSpPr>
            <a:cxnSpLocks/>
            <a:stCxn id="25" idx="0"/>
          </p:cNvCxnSpPr>
          <p:nvPr/>
        </p:nvCxnSpPr>
        <p:spPr>
          <a:xfrm flipV="1">
            <a:off x="2309686" y="2084751"/>
            <a:ext cx="53687" cy="453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A13800F-8162-4B08-9611-EC020FA1A314}"/>
              </a:ext>
            </a:extLst>
          </p:cNvPr>
          <p:cNvSpPr txBox="1"/>
          <p:nvPr/>
        </p:nvSpPr>
        <p:spPr>
          <a:xfrm>
            <a:off x="1483979" y="2537871"/>
            <a:ext cx="1651414" cy="923330"/>
          </a:xfrm>
          <a:prstGeom prst="rect">
            <a:avLst/>
          </a:prstGeom>
          <a:noFill/>
          <a:ln>
            <a:solidFill>
              <a:schemeClr val="tx1"/>
            </a:solidFill>
          </a:ln>
        </p:spPr>
        <p:txBody>
          <a:bodyPr wrap="none" rtlCol="0">
            <a:spAutoFit/>
          </a:bodyPr>
          <a:lstStyle/>
          <a:p>
            <a:r>
              <a:rPr lang="en-US" altLang="ko-KR" dirty="0"/>
              <a:t>10</a:t>
            </a:r>
            <a:r>
              <a:rPr lang="ko-KR" altLang="en-US" dirty="0"/>
              <a:t>자리 이내</a:t>
            </a:r>
            <a:endParaRPr lang="en-US" altLang="ko-KR" dirty="0"/>
          </a:p>
          <a:p>
            <a:r>
              <a:rPr lang="ko-KR" altLang="en-US" dirty="0"/>
              <a:t>물류업체에서 </a:t>
            </a:r>
            <a:endParaRPr lang="en-US" altLang="ko-KR" dirty="0"/>
          </a:p>
          <a:p>
            <a:r>
              <a:rPr lang="ko-KR" altLang="en-US" dirty="0"/>
              <a:t>정한 </a:t>
            </a:r>
            <a:r>
              <a:rPr lang="en-US" altLang="ko-KR" dirty="0"/>
              <a:t>Code</a:t>
            </a:r>
            <a:endParaRPr lang="ko-KR" altLang="en-US" dirty="0"/>
          </a:p>
        </p:txBody>
      </p:sp>
      <p:cxnSp>
        <p:nvCxnSpPr>
          <p:cNvPr id="28" name="직선 연결선 27">
            <a:extLst>
              <a:ext uri="{FF2B5EF4-FFF2-40B4-BE49-F238E27FC236}">
                <a16:creationId xmlns:a16="http://schemas.microsoft.com/office/drawing/2014/main" id="{2ABF7AF9-2FEB-4E2B-A570-6539E789DF5F}"/>
              </a:ext>
            </a:extLst>
          </p:cNvPr>
          <p:cNvCxnSpPr/>
          <p:nvPr/>
        </p:nvCxnSpPr>
        <p:spPr>
          <a:xfrm>
            <a:off x="6168745" y="2332662"/>
            <a:ext cx="0" cy="187907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3" name="직사각형 22">
            <a:extLst>
              <a:ext uri="{FF2B5EF4-FFF2-40B4-BE49-F238E27FC236}">
                <a16:creationId xmlns:a16="http://schemas.microsoft.com/office/drawing/2014/main" id="{645C0DF5-1E05-41A0-A79D-5BDADB5EE5D1}"/>
              </a:ext>
            </a:extLst>
          </p:cNvPr>
          <p:cNvSpPr/>
          <p:nvPr/>
        </p:nvSpPr>
        <p:spPr>
          <a:xfrm>
            <a:off x="412199" y="1417526"/>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25">
            <a:extLst>
              <a:ext uri="{FF2B5EF4-FFF2-40B4-BE49-F238E27FC236}">
                <a16:creationId xmlns:a16="http://schemas.microsoft.com/office/drawing/2014/main" id="{E6AB7A38-59D6-48A2-821C-FABDE8AD00F3}"/>
              </a:ext>
            </a:extLst>
          </p:cNvPr>
          <p:cNvSpPr/>
          <p:nvPr/>
        </p:nvSpPr>
        <p:spPr>
          <a:xfrm>
            <a:off x="412412" y="1839069"/>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0" name="직선 화살표 연결선 29">
            <a:extLst>
              <a:ext uri="{FF2B5EF4-FFF2-40B4-BE49-F238E27FC236}">
                <a16:creationId xmlns:a16="http://schemas.microsoft.com/office/drawing/2014/main" id="{D6EA37AE-B33B-44B7-A5D0-CC2B280256CA}"/>
              </a:ext>
            </a:extLst>
          </p:cNvPr>
          <p:cNvCxnSpPr>
            <a:cxnSpLocks/>
            <a:stCxn id="31" idx="0"/>
            <a:endCxn id="17" idx="2"/>
          </p:cNvCxnSpPr>
          <p:nvPr/>
        </p:nvCxnSpPr>
        <p:spPr>
          <a:xfrm flipV="1">
            <a:off x="3045265" y="2084751"/>
            <a:ext cx="403947" cy="24119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3335D1C-942C-45C8-9B54-E8199E5FA5E6}"/>
              </a:ext>
            </a:extLst>
          </p:cNvPr>
          <p:cNvSpPr txBox="1"/>
          <p:nvPr/>
        </p:nvSpPr>
        <p:spPr>
          <a:xfrm>
            <a:off x="2219558" y="4496704"/>
            <a:ext cx="1651414" cy="923330"/>
          </a:xfrm>
          <a:prstGeom prst="rect">
            <a:avLst/>
          </a:prstGeom>
          <a:noFill/>
          <a:ln>
            <a:solidFill>
              <a:schemeClr val="tx1"/>
            </a:solidFill>
          </a:ln>
        </p:spPr>
        <p:txBody>
          <a:bodyPr wrap="square" rtlCol="0">
            <a:spAutoFit/>
          </a:bodyPr>
          <a:lstStyle/>
          <a:p>
            <a:r>
              <a:rPr lang="en-US" altLang="ko-KR" dirty="0"/>
              <a:t>10</a:t>
            </a:r>
            <a:r>
              <a:rPr lang="ko-KR" altLang="en-US" dirty="0"/>
              <a:t>자리 이내</a:t>
            </a:r>
            <a:endParaRPr lang="en-US" altLang="ko-KR" dirty="0"/>
          </a:p>
          <a:p>
            <a:r>
              <a:rPr lang="ko-KR" altLang="en-US" dirty="0"/>
              <a:t>고객이 정한 제품 </a:t>
            </a:r>
            <a:r>
              <a:rPr lang="en-US" altLang="ko-KR" dirty="0"/>
              <a:t>Code</a:t>
            </a:r>
            <a:endParaRPr lang="ko-KR" altLang="en-US" dirty="0"/>
          </a:p>
        </p:txBody>
      </p:sp>
      <p:sp>
        <p:nvSpPr>
          <p:cNvPr id="32" name="TextBox 31">
            <a:extLst>
              <a:ext uri="{FF2B5EF4-FFF2-40B4-BE49-F238E27FC236}">
                <a16:creationId xmlns:a16="http://schemas.microsoft.com/office/drawing/2014/main" id="{6C32A711-F5BA-4001-9A5D-5ACEAAFB61A3}"/>
              </a:ext>
            </a:extLst>
          </p:cNvPr>
          <p:cNvSpPr txBox="1"/>
          <p:nvPr/>
        </p:nvSpPr>
        <p:spPr>
          <a:xfrm>
            <a:off x="5550391" y="198086"/>
            <a:ext cx="1169103" cy="369332"/>
          </a:xfrm>
          <a:prstGeom prst="rect">
            <a:avLst/>
          </a:prstGeom>
          <a:noFill/>
        </p:spPr>
        <p:txBody>
          <a:bodyPr wrap="none" rtlCol="0">
            <a:spAutoFit/>
          </a:bodyPr>
          <a:lstStyle/>
          <a:p>
            <a:r>
              <a:rPr lang="en-US" altLang="ko-KR" dirty="0"/>
              <a:t>Inventory</a:t>
            </a:r>
            <a:endParaRPr lang="ko-KR" altLang="en-US" dirty="0"/>
          </a:p>
        </p:txBody>
      </p:sp>
      <p:sp>
        <p:nvSpPr>
          <p:cNvPr id="33" name="TextBox 32">
            <a:extLst>
              <a:ext uri="{FF2B5EF4-FFF2-40B4-BE49-F238E27FC236}">
                <a16:creationId xmlns:a16="http://schemas.microsoft.com/office/drawing/2014/main" id="{676A3DA4-7343-4B2D-8E31-350EF8EAEAA2}"/>
              </a:ext>
            </a:extLst>
          </p:cNvPr>
          <p:cNvSpPr txBox="1"/>
          <p:nvPr/>
        </p:nvSpPr>
        <p:spPr>
          <a:xfrm>
            <a:off x="7843990" y="1325363"/>
            <a:ext cx="785793" cy="261610"/>
          </a:xfrm>
          <a:prstGeom prst="rect">
            <a:avLst/>
          </a:prstGeom>
          <a:noFill/>
        </p:spPr>
        <p:txBody>
          <a:bodyPr wrap="none" rtlCol="0">
            <a:spAutoFit/>
          </a:bodyPr>
          <a:lstStyle/>
          <a:p>
            <a:r>
              <a:rPr lang="en-US" altLang="ko-KR" sz="1100" dirty="0"/>
              <a:t>Delivered</a:t>
            </a:r>
            <a:endParaRPr lang="ko-KR" altLang="en-US" sz="1100" dirty="0"/>
          </a:p>
        </p:txBody>
      </p:sp>
      <p:sp>
        <p:nvSpPr>
          <p:cNvPr id="34" name="TextBox 33">
            <a:extLst>
              <a:ext uri="{FF2B5EF4-FFF2-40B4-BE49-F238E27FC236}">
                <a16:creationId xmlns:a16="http://schemas.microsoft.com/office/drawing/2014/main" id="{427E2A28-FB38-4A8B-A1BA-8BB981AAF57F}"/>
              </a:ext>
            </a:extLst>
          </p:cNvPr>
          <p:cNvSpPr txBox="1"/>
          <p:nvPr/>
        </p:nvSpPr>
        <p:spPr>
          <a:xfrm>
            <a:off x="7984469" y="1761586"/>
            <a:ext cx="396262" cy="323165"/>
          </a:xfrm>
          <a:prstGeom prst="rect">
            <a:avLst/>
          </a:prstGeom>
          <a:noFill/>
        </p:spPr>
        <p:txBody>
          <a:bodyPr wrap="none" rtlCol="0">
            <a:spAutoFit/>
          </a:bodyPr>
          <a:lstStyle/>
          <a:p>
            <a:r>
              <a:rPr lang="en-US" altLang="ko-KR" sz="1500" dirty="0"/>
              <a:t>12</a:t>
            </a:r>
            <a:endParaRPr lang="ko-KR" altLang="en-US" sz="1500" dirty="0"/>
          </a:p>
        </p:txBody>
      </p:sp>
      <p:sp>
        <p:nvSpPr>
          <p:cNvPr id="36" name="TextBox 35">
            <a:extLst>
              <a:ext uri="{FF2B5EF4-FFF2-40B4-BE49-F238E27FC236}">
                <a16:creationId xmlns:a16="http://schemas.microsoft.com/office/drawing/2014/main" id="{CF878E7F-224C-4BE1-8FC7-B6DC27DC3977}"/>
              </a:ext>
            </a:extLst>
          </p:cNvPr>
          <p:cNvSpPr txBox="1"/>
          <p:nvPr/>
        </p:nvSpPr>
        <p:spPr>
          <a:xfrm>
            <a:off x="8873345" y="1323910"/>
            <a:ext cx="607859" cy="261610"/>
          </a:xfrm>
          <a:prstGeom prst="rect">
            <a:avLst/>
          </a:prstGeom>
          <a:noFill/>
        </p:spPr>
        <p:txBody>
          <a:bodyPr wrap="none" rtlCol="0">
            <a:spAutoFit/>
          </a:bodyPr>
          <a:lstStyle/>
          <a:p>
            <a:r>
              <a:rPr lang="en-US" altLang="ko-KR" sz="1100" dirty="0"/>
              <a:t>Return</a:t>
            </a:r>
            <a:endParaRPr lang="ko-KR" altLang="en-US" sz="1100" dirty="0"/>
          </a:p>
        </p:txBody>
      </p:sp>
      <p:sp>
        <p:nvSpPr>
          <p:cNvPr id="57" name="TextBox 56">
            <a:extLst>
              <a:ext uri="{FF2B5EF4-FFF2-40B4-BE49-F238E27FC236}">
                <a16:creationId xmlns:a16="http://schemas.microsoft.com/office/drawing/2014/main" id="{783905CA-FB90-41FC-96C2-AF09B00B9E5A}"/>
              </a:ext>
            </a:extLst>
          </p:cNvPr>
          <p:cNvSpPr txBox="1"/>
          <p:nvPr/>
        </p:nvSpPr>
        <p:spPr>
          <a:xfrm>
            <a:off x="9059573" y="1763102"/>
            <a:ext cx="290464" cy="323165"/>
          </a:xfrm>
          <a:prstGeom prst="rect">
            <a:avLst/>
          </a:prstGeom>
          <a:noFill/>
        </p:spPr>
        <p:txBody>
          <a:bodyPr wrap="none" rtlCol="0">
            <a:spAutoFit/>
          </a:bodyPr>
          <a:lstStyle/>
          <a:p>
            <a:r>
              <a:rPr lang="en-US" altLang="ko-KR" sz="1500" dirty="0"/>
              <a:t>2</a:t>
            </a:r>
            <a:endParaRPr lang="ko-KR" altLang="en-US" sz="1500" dirty="0"/>
          </a:p>
        </p:txBody>
      </p:sp>
      <p:sp>
        <p:nvSpPr>
          <p:cNvPr id="58" name="TextBox 57">
            <a:extLst>
              <a:ext uri="{FF2B5EF4-FFF2-40B4-BE49-F238E27FC236}">
                <a16:creationId xmlns:a16="http://schemas.microsoft.com/office/drawing/2014/main" id="{E18D93D9-E10F-4C21-8F29-D408154760E3}"/>
              </a:ext>
            </a:extLst>
          </p:cNvPr>
          <p:cNvSpPr txBox="1"/>
          <p:nvPr/>
        </p:nvSpPr>
        <p:spPr>
          <a:xfrm>
            <a:off x="10869371" y="1761760"/>
            <a:ext cx="1087862" cy="323165"/>
          </a:xfrm>
          <a:prstGeom prst="rect">
            <a:avLst/>
          </a:prstGeom>
          <a:noFill/>
          <a:ln>
            <a:solidFill>
              <a:schemeClr val="tx1"/>
            </a:solidFill>
          </a:ln>
        </p:spPr>
        <p:txBody>
          <a:bodyPr wrap="none" rtlCol="0">
            <a:spAutoFit/>
          </a:bodyPr>
          <a:lstStyle/>
          <a:p>
            <a:r>
              <a:rPr lang="en-US" altLang="ko-KR" sz="1500" dirty="0"/>
              <a:t>+ Delivery</a:t>
            </a:r>
            <a:endParaRPr lang="ko-KR" altLang="en-US" sz="1500" dirty="0"/>
          </a:p>
        </p:txBody>
      </p:sp>
      <p:cxnSp>
        <p:nvCxnSpPr>
          <p:cNvPr id="59" name="직선 화살표 연결선 58">
            <a:extLst>
              <a:ext uri="{FF2B5EF4-FFF2-40B4-BE49-F238E27FC236}">
                <a16:creationId xmlns:a16="http://schemas.microsoft.com/office/drawing/2014/main" id="{C93E69DB-589E-4CD0-AD41-51F7D20A1B14}"/>
              </a:ext>
            </a:extLst>
          </p:cNvPr>
          <p:cNvCxnSpPr>
            <a:cxnSpLocks/>
            <a:stCxn id="60" idx="0"/>
            <a:endCxn id="58" idx="2"/>
          </p:cNvCxnSpPr>
          <p:nvPr/>
        </p:nvCxnSpPr>
        <p:spPr>
          <a:xfrm flipV="1">
            <a:off x="11335469" y="2084925"/>
            <a:ext cx="77833" cy="963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1726FAEF-C94A-40BE-941A-73CF1758FB8C}"/>
              </a:ext>
            </a:extLst>
          </p:cNvPr>
          <p:cNvSpPr txBox="1"/>
          <p:nvPr/>
        </p:nvSpPr>
        <p:spPr>
          <a:xfrm>
            <a:off x="10509762" y="3048632"/>
            <a:ext cx="1651414" cy="1200329"/>
          </a:xfrm>
          <a:prstGeom prst="rect">
            <a:avLst/>
          </a:prstGeom>
          <a:noFill/>
          <a:ln>
            <a:solidFill>
              <a:schemeClr val="tx1"/>
            </a:solidFill>
          </a:ln>
        </p:spPr>
        <p:txBody>
          <a:bodyPr wrap="square" rtlCol="0">
            <a:spAutoFit/>
          </a:bodyPr>
          <a:lstStyle/>
          <a:p>
            <a:r>
              <a:rPr lang="ko-KR" altLang="en-US" dirty="0"/>
              <a:t>활성화</a:t>
            </a:r>
            <a:endParaRPr lang="en-US" altLang="ko-KR" dirty="0"/>
          </a:p>
          <a:p>
            <a:r>
              <a:rPr lang="ko-KR" altLang="en-US" dirty="0"/>
              <a:t>배송정보 입력창으로 이동</a:t>
            </a:r>
            <a:endParaRPr lang="en-US" altLang="ko-KR" dirty="0"/>
          </a:p>
          <a:p>
            <a:r>
              <a:rPr lang="en-US" altLang="ko-KR" dirty="0"/>
              <a:t>59P</a:t>
            </a:r>
            <a:endParaRPr lang="ko-KR" altLang="en-US" dirty="0"/>
          </a:p>
        </p:txBody>
      </p:sp>
      <p:sp>
        <p:nvSpPr>
          <p:cNvPr id="35" name="TextBox 34">
            <a:extLst>
              <a:ext uri="{FF2B5EF4-FFF2-40B4-BE49-F238E27FC236}">
                <a16:creationId xmlns:a16="http://schemas.microsoft.com/office/drawing/2014/main" id="{EE7D105F-2AAC-4C05-84AF-0066589F146B}"/>
              </a:ext>
            </a:extLst>
          </p:cNvPr>
          <p:cNvSpPr txBox="1"/>
          <p:nvPr/>
        </p:nvSpPr>
        <p:spPr>
          <a:xfrm>
            <a:off x="9965382" y="1345391"/>
            <a:ext cx="562975" cy="261610"/>
          </a:xfrm>
          <a:prstGeom prst="rect">
            <a:avLst/>
          </a:prstGeom>
          <a:noFill/>
        </p:spPr>
        <p:txBody>
          <a:bodyPr wrap="none" rtlCol="0">
            <a:spAutoFit/>
          </a:bodyPr>
          <a:lstStyle/>
          <a:p>
            <a:r>
              <a:rPr lang="en-US" altLang="ko-KR" sz="1100" dirty="0"/>
              <a:t>Faulty</a:t>
            </a:r>
            <a:endParaRPr lang="ko-KR" altLang="en-US" sz="1100" dirty="0"/>
          </a:p>
        </p:txBody>
      </p:sp>
      <p:sp>
        <p:nvSpPr>
          <p:cNvPr id="37" name="TextBox 36">
            <a:extLst>
              <a:ext uri="{FF2B5EF4-FFF2-40B4-BE49-F238E27FC236}">
                <a16:creationId xmlns:a16="http://schemas.microsoft.com/office/drawing/2014/main" id="{B9A305C4-BD46-4A89-A4E3-86A6E36A139A}"/>
              </a:ext>
            </a:extLst>
          </p:cNvPr>
          <p:cNvSpPr txBox="1"/>
          <p:nvPr/>
        </p:nvSpPr>
        <p:spPr>
          <a:xfrm>
            <a:off x="10105988" y="1773037"/>
            <a:ext cx="290464" cy="323165"/>
          </a:xfrm>
          <a:prstGeom prst="rect">
            <a:avLst/>
          </a:prstGeom>
          <a:noFill/>
        </p:spPr>
        <p:txBody>
          <a:bodyPr wrap="none" rtlCol="0">
            <a:spAutoFit/>
          </a:bodyPr>
          <a:lstStyle/>
          <a:p>
            <a:r>
              <a:rPr lang="en-US" altLang="ko-KR" sz="1500" dirty="0"/>
              <a:t>3</a:t>
            </a:r>
            <a:endParaRPr lang="ko-KR" altLang="en-US" sz="1500" dirty="0"/>
          </a:p>
        </p:txBody>
      </p:sp>
      <p:cxnSp>
        <p:nvCxnSpPr>
          <p:cNvPr id="38" name="직선 화살표 연결선 37">
            <a:extLst>
              <a:ext uri="{FF2B5EF4-FFF2-40B4-BE49-F238E27FC236}">
                <a16:creationId xmlns:a16="http://schemas.microsoft.com/office/drawing/2014/main" id="{DA0EEE5A-EE12-44D1-B292-E63B7879E68E}"/>
              </a:ext>
            </a:extLst>
          </p:cNvPr>
          <p:cNvCxnSpPr>
            <a:cxnSpLocks/>
            <a:stCxn id="39" idx="0"/>
            <a:endCxn id="19" idx="2"/>
          </p:cNvCxnSpPr>
          <p:nvPr/>
        </p:nvCxnSpPr>
        <p:spPr>
          <a:xfrm flipH="1" flipV="1">
            <a:off x="4555290" y="2084751"/>
            <a:ext cx="108372" cy="1404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직사각형 38">
            <a:extLst>
              <a:ext uri="{FF2B5EF4-FFF2-40B4-BE49-F238E27FC236}">
                <a16:creationId xmlns:a16="http://schemas.microsoft.com/office/drawing/2014/main" id="{00D71BB5-C62B-403B-940A-A3F9492D0C01}"/>
              </a:ext>
            </a:extLst>
          </p:cNvPr>
          <p:cNvSpPr/>
          <p:nvPr/>
        </p:nvSpPr>
        <p:spPr>
          <a:xfrm>
            <a:off x="3344739" y="3488831"/>
            <a:ext cx="2637846" cy="86118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rPr>
              <a:t>P. 77</a:t>
            </a:r>
          </a:p>
          <a:p>
            <a:pPr algn="ctr"/>
            <a:r>
              <a:rPr lang="ko-KR" altLang="en-US" dirty="0">
                <a:solidFill>
                  <a:schemeClr val="tx1"/>
                </a:solidFill>
              </a:rPr>
              <a:t>보관 수량</a:t>
            </a:r>
            <a:endParaRPr lang="en-US" altLang="ko-KR" dirty="0">
              <a:solidFill>
                <a:schemeClr val="tx1"/>
              </a:solidFill>
            </a:endParaRPr>
          </a:p>
        </p:txBody>
      </p:sp>
      <p:cxnSp>
        <p:nvCxnSpPr>
          <p:cNvPr id="40" name="직선 화살표 연결선 39">
            <a:extLst>
              <a:ext uri="{FF2B5EF4-FFF2-40B4-BE49-F238E27FC236}">
                <a16:creationId xmlns:a16="http://schemas.microsoft.com/office/drawing/2014/main" id="{05B69FAD-C00D-4BDE-93E6-9CB12E233A4C}"/>
              </a:ext>
            </a:extLst>
          </p:cNvPr>
          <p:cNvCxnSpPr>
            <a:cxnSpLocks/>
            <a:stCxn id="41" idx="0"/>
          </p:cNvCxnSpPr>
          <p:nvPr/>
        </p:nvCxnSpPr>
        <p:spPr>
          <a:xfrm flipV="1">
            <a:off x="6921276" y="2114478"/>
            <a:ext cx="1060564" cy="26290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직사각형 40">
            <a:extLst>
              <a:ext uri="{FF2B5EF4-FFF2-40B4-BE49-F238E27FC236}">
                <a16:creationId xmlns:a16="http://schemas.microsoft.com/office/drawing/2014/main" id="{AC7D9E79-2E3D-4EAE-8FD5-D6927262913A}"/>
              </a:ext>
            </a:extLst>
          </p:cNvPr>
          <p:cNvSpPr/>
          <p:nvPr/>
        </p:nvSpPr>
        <p:spPr>
          <a:xfrm>
            <a:off x="5602353" y="4743522"/>
            <a:ext cx="2637846" cy="86118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rPr>
              <a:t>P. 88 </a:t>
            </a:r>
            <a:r>
              <a:rPr lang="ko-KR" altLang="en-US" dirty="0">
                <a:solidFill>
                  <a:schemeClr val="tx1"/>
                </a:solidFill>
              </a:rPr>
              <a:t>이력 생성시</a:t>
            </a:r>
            <a:endParaRPr lang="en-US" altLang="ko-KR" dirty="0">
              <a:solidFill>
                <a:schemeClr val="tx1"/>
              </a:solidFill>
            </a:endParaRPr>
          </a:p>
          <a:p>
            <a:pPr algn="ctr"/>
            <a:r>
              <a:rPr lang="ko-KR" altLang="en-US" dirty="0">
                <a:solidFill>
                  <a:schemeClr val="tx1"/>
                </a:solidFill>
              </a:rPr>
              <a:t>배송수량 만큼 출고수량 증가</a:t>
            </a:r>
            <a:endParaRPr lang="en-US" altLang="ko-KR" dirty="0">
              <a:solidFill>
                <a:schemeClr val="tx1"/>
              </a:solidFill>
            </a:endParaRPr>
          </a:p>
        </p:txBody>
      </p:sp>
      <p:cxnSp>
        <p:nvCxnSpPr>
          <p:cNvPr id="43" name="직선 화살표 연결선 42">
            <a:extLst>
              <a:ext uri="{FF2B5EF4-FFF2-40B4-BE49-F238E27FC236}">
                <a16:creationId xmlns:a16="http://schemas.microsoft.com/office/drawing/2014/main" id="{84001DAC-5B6E-42AA-8746-FC54FFD820EA}"/>
              </a:ext>
            </a:extLst>
          </p:cNvPr>
          <p:cNvCxnSpPr>
            <a:cxnSpLocks/>
            <a:stCxn id="44" idx="0"/>
          </p:cNvCxnSpPr>
          <p:nvPr/>
        </p:nvCxnSpPr>
        <p:spPr>
          <a:xfrm flipV="1">
            <a:off x="9077529" y="2164609"/>
            <a:ext cx="69206" cy="36339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직사각형 43">
            <a:extLst>
              <a:ext uri="{FF2B5EF4-FFF2-40B4-BE49-F238E27FC236}">
                <a16:creationId xmlns:a16="http://schemas.microsoft.com/office/drawing/2014/main" id="{D7AAC2EE-9435-4747-A437-335839604194}"/>
              </a:ext>
            </a:extLst>
          </p:cNvPr>
          <p:cNvSpPr/>
          <p:nvPr/>
        </p:nvSpPr>
        <p:spPr>
          <a:xfrm>
            <a:off x="7758606" y="5798548"/>
            <a:ext cx="2637846" cy="86118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rPr>
              <a:t>P. 81 </a:t>
            </a:r>
            <a:r>
              <a:rPr lang="ko-KR" altLang="en-US" dirty="0" err="1">
                <a:solidFill>
                  <a:schemeClr val="tx1"/>
                </a:solidFill>
              </a:rPr>
              <a:t>입력시</a:t>
            </a:r>
            <a:endParaRPr lang="en-US" altLang="ko-KR" dirty="0">
              <a:solidFill>
                <a:schemeClr val="tx1"/>
              </a:solidFill>
            </a:endParaRPr>
          </a:p>
          <a:p>
            <a:pPr algn="ctr"/>
            <a:r>
              <a:rPr lang="ko-KR" altLang="en-US" dirty="0">
                <a:solidFill>
                  <a:schemeClr val="tx1"/>
                </a:solidFill>
              </a:rPr>
              <a:t>반입 수량 만큼 증가</a:t>
            </a:r>
            <a:endParaRPr lang="en-US" altLang="ko-KR" dirty="0">
              <a:solidFill>
                <a:schemeClr val="tx1"/>
              </a:solidFill>
            </a:endParaRPr>
          </a:p>
        </p:txBody>
      </p:sp>
      <p:cxnSp>
        <p:nvCxnSpPr>
          <p:cNvPr id="47" name="직선 화살표 연결선 46">
            <a:extLst>
              <a:ext uri="{FF2B5EF4-FFF2-40B4-BE49-F238E27FC236}">
                <a16:creationId xmlns:a16="http://schemas.microsoft.com/office/drawing/2014/main" id="{F0BD23CF-CDB1-4FD6-BE02-969D3754648A}"/>
              </a:ext>
            </a:extLst>
          </p:cNvPr>
          <p:cNvCxnSpPr>
            <a:cxnSpLocks/>
          </p:cNvCxnSpPr>
          <p:nvPr/>
        </p:nvCxnSpPr>
        <p:spPr>
          <a:xfrm flipH="1">
            <a:off x="10058106" y="930816"/>
            <a:ext cx="566919" cy="4439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B26ECB2D-3442-456C-8E6E-1DA062989276}"/>
              </a:ext>
            </a:extLst>
          </p:cNvPr>
          <p:cNvSpPr txBox="1"/>
          <p:nvPr/>
        </p:nvSpPr>
        <p:spPr>
          <a:xfrm>
            <a:off x="10493523" y="24289"/>
            <a:ext cx="1683892" cy="923330"/>
          </a:xfrm>
          <a:prstGeom prst="rect">
            <a:avLst/>
          </a:prstGeom>
          <a:solidFill>
            <a:schemeClr val="accent2">
              <a:lumMod val="20000"/>
              <a:lumOff val="80000"/>
            </a:schemeClr>
          </a:solidFill>
        </p:spPr>
        <p:txBody>
          <a:bodyPr wrap="square" rtlCol="0">
            <a:spAutoFit/>
          </a:bodyPr>
          <a:lstStyle/>
          <a:p>
            <a:r>
              <a:rPr lang="en-US" altLang="ko-KR" dirty="0"/>
              <a:t>P.74 </a:t>
            </a:r>
            <a:r>
              <a:rPr lang="ko-KR" altLang="en-US" dirty="0" err="1"/>
              <a:t>입력시</a:t>
            </a:r>
            <a:r>
              <a:rPr lang="ko-KR" altLang="en-US" dirty="0"/>
              <a:t> </a:t>
            </a:r>
            <a:endParaRPr lang="en-US" altLang="ko-KR" dirty="0"/>
          </a:p>
          <a:p>
            <a:r>
              <a:rPr lang="ko-KR" altLang="en-US" dirty="0"/>
              <a:t>파손수량 </a:t>
            </a:r>
            <a:r>
              <a:rPr lang="ko-KR" altLang="en-US" dirty="0" err="1"/>
              <a:t>입력값</a:t>
            </a:r>
            <a:r>
              <a:rPr lang="ko-KR" altLang="en-US" dirty="0"/>
              <a:t> 만큼 증가</a:t>
            </a:r>
          </a:p>
        </p:txBody>
      </p:sp>
    </p:spTree>
    <p:extLst>
      <p:ext uri="{BB962C8B-B14F-4D97-AF65-F5344CB8AC3E}">
        <p14:creationId xmlns:p14="http://schemas.microsoft.com/office/powerpoint/2010/main" val="16863849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362EAA-86B2-4735-8A07-23EE2C3E040B}"/>
              </a:ext>
            </a:extLst>
          </p:cNvPr>
          <p:cNvSpPr txBox="1"/>
          <p:nvPr/>
        </p:nvSpPr>
        <p:spPr>
          <a:xfrm>
            <a:off x="721453" y="780176"/>
            <a:ext cx="3310616" cy="369332"/>
          </a:xfrm>
          <a:prstGeom prst="rect">
            <a:avLst/>
          </a:prstGeom>
          <a:solidFill>
            <a:schemeClr val="accent2"/>
          </a:solidFill>
        </p:spPr>
        <p:txBody>
          <a:bodyPr wrap="square" rtlCol="0">
            <a:spAutoFit/>
          </a:bodyPr>
          <a:lstStyle/>
          <a:p>
            <a:r>
              <a:rPr lang="en-US" altLang="ko-KR" dirty="0"/>
              <a:t>Product information</a:t>
            </a:r>
            <a:endParaRPr lang="ko-KR" altLang="en-US" dirty="0"/>
          </a:p>
        </p:txBody>
      </p:sp>
      <p:cxnSp>
        <p:nvCxnSpPr>
          <p:cNvPr id="7" name="직선 연결선 6">
            <a:extLst>
              <a:ext uri="{FF2B5EF4-FFF2-40B4-BE49-F238E27FC236}">
                <a16:creationId xmlns:a16="http://schemas.microsoft.com/office/drawing/2014/main" id="{437829CE-EECA-483A-AF0C-89CD9061D459}"/>
              </a:ext>
            </a:extLst>
          </p:cNvPr>
          <p:cNvCxnSpPr>
            <a:cxnSpLocks/>
          </p:cNvCxnSpPr>
          <p:nvPr/>
        </p:nvCxnSpPr>
        <p:spPr>
          <a:xfrm>
            <a:off x="587229" y="1233182"/>
            <a:ext cx="11477405"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D165738-3611-4C3B-9E82-0142AA077A79}"/>
              </a:ext>
            </a:extLst>
          </p:cNvPr>
          <p:cNvSpPr txBox="1"/>
          <p:nvPr/>
        </p:nvSpPr>
        <p:spPr>
          <a:xfrm>
            <a:off x="1526797" y="1316857"/>
            <a:ext cx="991820" cy="369332"/>
          </a:xfrm>
          <a:prstGeom prst="rect">
            <a:avLst/>
          </a:prstGeom>
          <a:noFill/>
        </p:spPr>
        <p:txBody>
          <a:bodyPr wrap="square" rtlCol="0">
            <a:spAutoFit/>
          </a:bodyPr>
          <a:lstStyle/>
          <a:p>
            <a:r>
              <a:rPr lang="en-US" altLang="ko-KR" dirty="0"/>
              <a:t>Product</a:t>
            </a:r>
            <a:endParaRPr lang="ko-KR" altLang="en-US" dirty="0"/>
          </a:p>
        </p:txBody>
      </p:sp>
      <p:sp>
        <p:nvSpPr>
          <p:cNvPr id="9" name="TextBox 8">
            <a:extLst>
              <a:ext uri="{FF2B5EF4-FFF2-40B4-BE49-F238E27FC236}">
                <a16:creationId xmlns:a16="http://schemas.microsoft.com/office/drawing/2014/main" id="{06B60C2A-58C8-40EB-B852-D925D7C63904}"/>
              </a:ext>
            </a:extLst>
          </p:cNvPr>
          <p:cNvSpPr txBox="1"/>
          <p:nvPr/>
        </p:nvSpPr>
        <p:spPr>
          <a:xfrm>
            <a:off x="2533286" y="1316857"/>
            <a:ext cx="1040670" cy="369332"/>
          </a:xfrm>
          <a:prstGeom prst="rect">
            <a:avLst/>
          </a:prstGeom>
          <a:noFill/>
        </p:spPr>
        <p:txBody>
          <a:bodyPr wrap="square" rtlCol="0">
            <a:spAutoFit/>
          </a:bodyPr>
          <a:lstStyle/>
          <a:p>
            <a:r>
              <a:rPr lang="en-US" altLang="ko-KR" dirty="0"/>
              <a:t>ID</a:t>
            </a:r>
            <a:r>
              <a:rPr lang="ko-KR" altLang="en-US" dirty="0"/>
              <a:t> </a:t>
            </a:r>
            <a:r>
              <a:rPr lang="en-US" altLang="ko-KR" dirty="0"/>
              <a:t>Code</a:t>
            </a:r>
            <a:endParaRPr lang="ko-KR" altLang="en-US" dirty="0"/>
          </a:p>
        </p:txBody>
      </p:sp>
      <p:sp>
        <p:nvSpPr>
          <p:cNvPr id="10" name="TextBox 9">
            <a:extLst>
              <a:ext uri="{FF2B5EF4-FFF2-40B4-BE49-F238E27FC236}">
                <a16:creationId xmlns:a16="http://schemas.microsoft.com/office/drawing/2014/main" id="{7CEBCBA9-6560-4A35-A82B-E347BB801F64}"/>
              </a:ext>
            </a:extLst>
          </p:cNvPr>
          <p:cNvSpPr txBox="1"/>
          <p:nvPr/>
        </p:nvSpPr>
        <p:spPr>
          <a:xfrm>
            <a:off x="7864494" y="1316857"/>
            <a:ext cx="607859" cy="369332"/>
          </a:xfrm>
          <a:prstGeom prst="rect">
            <a:avLst/>
          </a:prstGeom>
          <a:noFill/>
        </p:spPr>
        <p:txBody>
          <a:bodyPr wrap="square" rtlCol="0">
            <a:spAutoFit/>
          </a:bodyPr>
          <a:lstStyle/>
          <a:p>
            <a:r>
              <a:rPr lang="en-US" altLang="ko-KR" dirty="0"/>
              <a:t>SKU</a:t>
            </a:r>
            <a:endParaRPr lang="ko-KR" altLang="en-US" dirty="0"/>
          </a:p>
        </p:txBody>
      </p:sp>
      <p:sp>
        <p:nvSpPr>
          <p:cNvPr id="12" name="TextBox 11">
            <a:extLst>
              <a:ext uri="{FF2B5EF4-FFF2-40B4-BE49-F238E27FC236}">
                <a16:creationId xmlns:a16="http://schemas.microsoft.com/office/drawing/2014/main" id="{F0846FDF-7664-4D4F-90E5-43277ECD9261}"/>
              </a:ext>
            </a:extLst>
          </p:cNvPr>
          <p:cNvSpPr txBox="1"/>
          <p:nvPr/>
        </p:nvSpPr>
        <p:spPr>
          <a:xfrm>
            <a:off x="6178903" y="1348577"/>
            <a:ext cx="912115" cy="307777"/>
          </a:xfrm>
          <a:prstGeom prst="rect">
            <a:avLst/>
          </a:prstGeom>
          <a:noFill/>
        </p:spPr>
        <p:txBody>
          <a:bodyPr wrap="square" rtlCol="0">
            <a:spAutoFit/>
          </a:bodyPr>
          <a:lstStyle/>
          <a:p>
            <a:r>
              <a:rPr lang="en-US" altLang="ko-KR" sz="1400" dirty="0"/>
              <a:t>On hand</a:t>
            </a:r>
            <a:endParaRPr lang="ko-KR" altLang="en-US" sz="1400" dirty="0"/>
          </a:p>
        </p:txBody>
      </p:sp>
      <p:sp>
        <p:nvSpPr>
          <p:cNvPr id="15" name="TextBox 14">
            <a:extLst>
              <a:ext uri="{FF2B5EF4-FFF2-40B4-BE49-F238E27FC236}">
                <a16:creationId xmlns:a16="http://schemas.microsoft.com/office/drawing/2014/main" id="{71DBB3CB-1171-4A93-9ECC-B8EC8268709C}"/>
              </a:ext>
            </a:extLst>
          </p:cNvPr>
          <p:cNvSpPr txBox="1"/>
          <p:nvPr/>
        </p:nvSpPr>
        <p:spPr>
          <a:xfrm>
            <a:off x="1523136" y="1979700"/>
            <a:ext cx="1053494" cy="323165"/>
          </a:xfrm>
          <a:prstGeom prst="rect">
            <a:avLst/>
          </a:prstGeom>
          <a:noFill/>
        </p:spPr>
        <p:txBody>
          <a:bodyPr wrap="square" rtlCol="0">
            <a:spAutoFit/>
          </a:bodyPr>
          <a:lstStyle/>
          <a:p>
            <a:r>
              <a:rPr lang="en-US" altLang="ko-KR" sz="1500" dirty="0"/>
              <a:t>Chocolate</a:t>
            </a:r>
            <a:endParaRPr lang="ko-KR" altLang="en-US" sz="1500" dirty="0"/>
          </a:p>
        </p:txBody>
      </p:sp>
      <p:sp>
        <p:nvSpPr>
          <p:cNvPr id="16" name="TextBox 15">
            <a:extLst>
              <a:ext uri="{FF2B5EF4-FFF2-40B4-BE49-F238E27FC236}">
                <a16:creationId xmlns:a16="http://schemas.microsoft.com/office/drawing/2014/main" id="{62F14CF8-C5D9-4B85-ADFC-1429801D8B2D}"/>
              </a:ext>
            </a:extLst>
          </p:cNvPr>
          <p:cNvSpPr txBox="1"/>
          <p:nvPr/>
        </p:nvSpPr>
        <p:spPr>
          <a:xfrm>
            <a:off x="2566842" y="1979700"/>
            <a:ext cx="925253" cy="323165"/>
          </a:xfrm>
          <a:prstGeom prst="rect">
            <a:avLst/>
          </a:prstGeom>
          <a:noFill/>
        </p:spPr>
        <p:txBody>
          <a:bodyPr wrap="square" rtlCol="0">
            <a:spAutoFit/>
          </a:bodyPr>
          <a:lstStyle/>
          <a:p>
            <a:r>
              <a:rPr lang="en-US" altLang="ko-KR" sz="1500" dirty="0"/>
              <a:t>3166464</a:t>
            </a:r>
            <a:endParaRPr lang="ko-KR" altLang="en-US" sz="1500" dirty="0"/>
          </a:p>
        </p:txBody>
      </p:sp>
      <p:sp>
        <p:nvSpPr>
          <p:cNvPr id="17" name="TextBox 16">
            <a:extLst>
              <a:ext uri="{FF2B5EF4-FFF2-40B4-BE49-F238E27FC236}">
                <a16:creationId xmlns:a16="http://schemas.microsoft.com/office/drawing/2014/main" id="{C857A787-782F-4355-B944-DA7E3F47BBA0}"/>
              </a:ext>
            </a:extLst>
          </p:cNvPr>
          <p:cNvSpPr txBox="1"/>
          <p:nvPr/>
        </p:nvSpPr>
        <p:spPr>
          <a:xfrm>
            <a:off x="7705103" y="1979700"/>
            <a:ext cx="984565" cy="323165"/>
          </a:xfrm>
          <a:prstGeom prst="rect">
            <a:avLst/>
          </a:prstGeom>
          <a:noFill/>
        </p:spPr>
        <p:txBody>
          <a:bodyPr wrap="square" rtlCol="0">
            <a:spAutoFit/>
          </a:bodyPr>
          <a:lstStyle/>
          <a:p>
            <a:r>
              <a:rPr lang="en-US" altLang="ko-KR" sz="1500" dirty="0"/>
              <a:t>MV-0012</a:t>
            </a:r>
            <a:endParaRPr lang="ko-KR" altLang="en-US" sz="1500" dirty="0"/>
          </a:p>
        </p:txBody>
      </p:sp>
      <p:sp>
        <p:nvSpPr>
          <p:cNvPr id="19" name="TextBox 18">
            <a:extLst>
              <a:ext uri="{FF2B5EF4-FFF2-40B4-BE49-F238E27FC236}">
                <a16:creationId xmlns:a16="http://schemas.microsoft.com/office/drawing/2014/main" id="{0D160061-4AF2-41E1-AF77-3E73886BED6F}"/>
              </a:ext>
            </a:extLst>
          </p:cNvPr>
          <p:cNvSpPr txBox="1"/>
          <p:nvPr/>
        </p:nvSpPr>
        <p:spPr>
          <a:xfrm>
            <a:off x="6404075" y="1979700"/>
            <a:ext cx="396262" cy="323165"/>
          </a:xfrm>
          <a:prstGeom prst="rect">
            <a:avLst/>
          </a:prstGeom>
          <a:noFill/>
        </p:spPr>
        <p:txBody>
          <a:bodyPr wrap="square" rtlCol="0">
            <a:spAutoFit/>
          </a:bodyPr>
          <a:lstStyle/>
          <a:p>
            <a:r>
              <a:rPr lang="en-US" altLang="ko-KR" sz="1500" dirty="0"/>
              <a:t>25</a:t>
            </a:r>
            <a:endParaRPr lang="ko-KR" altLang="en-US" sz="1500" dirty="0"/>
          </a:p>
        </p:txBody>
      </p:sp>
      <p:cxnSp>
        <p:nvCxnSpPr>
          <p:cNvPr id="24" name="직선 화살표 연결선 23">
            <a:extLst>
              <a:ext uri="{FF2B5EF4-FFF2-40B4-BE49-F238E27FC236}">
                <a16:creationId xmlns:a16="http://schemas.microsoft.com/office/drawing/2014/main" id="{2BB1FA2D-4C40-4823-B811-77CAB917FEE6}"/>
              </a:ext>
            </a:extLst>
          </p:cNvPr>
          <p:cNvCxnSpPr>
            <a:cxnSpLocks/>
            <a:stCxn id="25" idx="0"/>
          </p:cNvCxnSpPr>
          <p:nvPr/>
        </p:nvCxnSpPr>
        <p:spPr>
          <a:xfrm flipV="1">
            <a:off x="3039529" y="2302865"/>
            <a:ext cx="53687" cy="453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A13800F-8162-4B08-9611-EC020FA1A314}"/>
              </a:ext>
            </a:extLst>
          </p:cNvPr>
          <p:cNvSpPr txBox="1"/>
          <p:nvPr/>
        </p:nvSpPr>
        <p:spPr>
          <a:xfrm>
            <a:off x="2213822" y="2755985"/>
            <a:ext cx="1651414" cy="923330"/>
          </a:xfrm>
          <a:prstGeom prst="rect">
            <a:avLst/>
          </a:prstGeom>
          <a:noFill/>
          <a:ln>
            <a:solidFill>
              <a:schemeClr val="tx1"/>
            </a:solidFill>
          </a:ln>
        </p:spPr>
        <p:txBody>
          <a:bodyPr wrap="none" rtlCol="0">
            <a:spAutoFit/>
          </a:bodyPr>
          <a:lstStyle/>
          <a:p>
            <a:r>
              <a:rPr lang="en-US" altLang="ko-KR" dirty="0"/>
              <a:t>10</a:t>
            </a:r>
            <a:r>
              <a:rPr lang="ko-KR" altLang="en-US" dirty="0"/>
              <a:t>자리 이내</a:t>
            </a:r>
            <a:endParaRPr lang="en-US" altLang="ko-KR" dirty="0"/>
          </a:p>
          <a:p>
            <a:r>
              <a:rPr lang="ko-KR" altLang="en-US" dirty="0"/>
              <a:t>물류업체에서 </a:t>
            </a:r>
            <a:endParaRPr lang="en-US" altLang="ko-KR" dirty="0"/>
          </a:p>
          <a:p>
            <a:r>
              <a:rPr lang="ko-KR" altLang="en-US" dirty="0"/>
              <a:t>정한 </a:t>
            </a:r>
            <a:r>
              <a:rPr lang="en-US" altLang="ko-KR" dirty="0"/>
              <a:t>Code</a:t>
            </a:r>
            <a:endParaRPr lang="ko-KR" altLang="en-US" dirty="0"/>
          </a:p>
        </p:txBody>
      </p:sp>
      <p:cxnSp>
        <p:nvCxnSpPr>
          <p:cNvPr id="28" name="직선 연결선 27">
            <a:extLst>
              <a:ext uri="{FF2B5EF4-FFF2-40B4-BE49-F238E27FC236}">
                <a16:creationId xmlns:a16="http://schemas.microsoft.com/office/drawing/2014/main" id="{2ABF7AF9-2FEB-4E2B-A570-6539E789DF5F}"/>
              </a:ext>
            </a:extLst>
          </p:cNvPr>
          <p:cNvCxnSpPr/>
          <p:nvPr/>
        </p:nvCxnSpPr>
        <p:spPr>
          <a:xfrm>
            <a:off x="6898588" y="2550776"/>
            <a:ext cx="0" cy="187907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3" name="직사각형 22">
            <a:extLst>
              <a:ext uri="{FF2B5EF4-FFF2-40B4-BE49-F238E27FC236}">
                <a16:creationId xmlns:a16="http://schemas.microsoft.com/office/drawing/2014/main" id="{645C0DF5-1E05-41A0-A79D-5BDADB5EE5D1}"/>
              </a:ext>
            </a:extLst>
          </p:cNvPr>
          <p:cNvSpPr/>
          <p:nvPr/>
        </p:nvSpPr>
        <p:spPr>
          <a:xfrm>
            <a:off x="412199" y="1417526"/>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25">
            <a:extLst>
              <a:ext uri="{FF2B5EF4-FFF2-40B4-BE49-F238E27FC236}">
                <a16:creationId xmlns:a16="http://schemas.microsoft.com/office/drawing/2014/main" id="{E6AB7A38-59D6-48A2-821C-FABDE8AD00F3}"/>
              </a:ext>
            </a:extLst>
          </p:cNvPr>
          <p:cNvSpPr/>
          <p:nvPr/>
        </p:nvSpPr>
        <p:spPr>
          <a:xfrm>
            <a:off x="412412" y="2057183"/>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0" name="직선 화살표 연결선 29">
            <a:extLst>
              <a:ext uri="{FF2B5EF4-FFF2-40B4-BE49-F238E27FC236}">
                <a16:creationId xmlns:a16="http://schemas.microsoft.com/office/drawing/2014/main" id="{D6EA37AE-B33B-44B7-A5D0-CC2B280256CA}"/>
              </a:ext>
            </a:extLst>
          </p:cNvPr>
          <p:cNvCxnSpPr>
            <a:cxnSpLocks/>
            <a:stCxn id="31" idx="0"/>
            <a:endCxn id="17" idx="2"/>
          </p:cNvCxnSpPr>
          <p:nvPr/>
        </p:nvCxnSpPr>
        <p:spPr>
          <a:xfrm flipV="1">
            <a:off x="8043049" y="2302865"/>
            <a:ext cx="154337" cy="7257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3335D1C-942C-45C8-9B54-E8199E5FA5E6}"/>
              </a:ext>
            </a:extLst>
          </p:cNvPr>
          <p:cNvSpPr txBox="1"/>
          <p:nvPr/>
        </p:nvSpPr>
        <p:spPr>
          <a:xfrm>
            <a:off x="7217342" y="3028649"/>
            <a:ext cx="1651414" cy="923330"/>
          </a:xfrm>
          <a:prstGeom prst="rect">
            <a:avLst/>
          </a:prstGeom>
          <a:noFill/>
          <a:ln>
            <a:solidFill>
              <a:schemeClr val="tx1"/>
            </a:solidFill>
          </a:ln>
        </p:spPr>
        <p:txBody>
          <a:bodyPr wrap="square" rtlCol="0">
            <a:spAutoFit/>
          </a:bodyPr>
          <a:lstStyle/>
          <a:p>
            <a:r>
              <a:rPr lang="en-US" altLang="ko-KR" dirty="0"/>
              <a:t>10</a:t>
            </a:r>
            <a:r>
              <a:rPr lang="ko-KR" altLang="en-US" dirty="0"/>
              <a:t>자리 이내</a:t>
            </a:r>
            <a:endParaRPr lang="en-US" altLang="ko-KR" dirty="0"/>
          </a:p>
          <a:p>
            <a:r>
              <a:rPr lang="ko-KR" altLang="en-US" dirty="0"/>
              <a:t>고객이 정한 제품 </a:t>
            </a:r>
            <a:r>
              <a:rPr lang="en-US" altLang="ko-KR" dirty="0"/>
              <a:t>Code</a:t>
            </a:r>
            <a:endParaRPr lang="ko-KR" altLang="en-US" dirty="0"/>
          </a:p>
        </p:txBody>
      </p:sp>
      <p:sp>
        <p:nvSpPr>
          <p:cNvPr id="32" name="TextBox 31">
            <a:extLst>
              <a:ext uri="{FF2B5EF4-FFF2-40B4-BE49-F238E27FC236}">
                <a16:creationId xmlns:a16="http://schemas.microsoft.com/office/drawing/2014/main" id="{6C32A711-F5BA-4001-9A5D-5ACEAAFB61A3}"/>
              </a:ext>
            </a:extLst>
          </p:cNvPr>
          <p:cNvSpPr txBox="1"/>
          <p:nvPr/>
        </p:nvSpPr>
        <p:spPr>
          <a:xfrm>
            <a:off x="4511573" y="189746"/>
            <a:ext cx="2639056" cy="369332"/>
          </a:xfrm>
          <a:prstGeom prst="rect">
            <a:avLst/>
          </a:prstGeom>
          <a:noFill/>
        </p:spPr>
        <p:txBody>
          <a:bodyPr wrap="none" rtlCol="0">
            <a:spAutoFit/>
          </a:bodyPr>
          <a:lstStyle/>
          <a:p>
            <a:r>
              <a:rPr lang="en-US" altLang="ko-KR" dirty="0"/>
              <a:t>Inventory Management</a:t>
            </a:r>
            <a:endParaRPr lang="ko-KR" altLang="en-US" dirty="0"/>
          </a:p>
        </p:txBody>
      </p:sp>
      <p:sp>
        <p:nvSpPr>
          <p:cNvPr id="33" name="TextBox 32">
            <a:extLst>
              <a:ext uri="{FF2B5EF4-FFF2-40B4-BE49-F238E27FC236}">
                <a16:creationId xmlns:a16="http://schemas.microsoft.com/office/drawing/2014/main" id="{676A3DA4-7343-4B2D-8E31-350EF8EAEAA2}"/>
              </a:ext>
            </a:extLst>
          </p:cNvPr>
          <p:cNvSpPr txBox="1"/>
          <p:nvPr/>
        </p:nvSpPr>
        <p:spPr>
          <a:xfrm>
            <a:off x="9133762" y="1325363"/>
            <a:ext cx="1107996" cy="369332"/>
          </a:xfrm>
          <a:prstGeom prst="rect">
            <a:avLst/>
          </a:prstGeom>
          <a:noFill/>
        </p:spPr>
        <p:txBody>
          <a:bodyPr wrap="square" rtlCol="0">
            <a:spAutoFit/>
          </a:bodyPr>
          <a:lstStyle/>
          <a:p>
            <a:r>
              <a:rPr lang="en-US" altLang="ko-KR" dirty="0"/>
              <a:t>Delivery</a:t>
            </a:r>
            <a:endParaRPr lang="ko-KR" altLang="en-US" dirty="0"/>
          </a:p>
        </p:txBody>
      </p:sp>
      <p:sp>
        <p:nvSpPr>
          <p:cNvPr id="34" name="TextBox 33">
            <a:extLst>
              <a:ext uri="{FF2B5EF4-FFF2-40B4-BE49-F238E27FC236}">
                <a16:creationId xmlns:a16="http://schemas.microsoft.com/office/drawing/2014/main" id="{427E2A28-FB38-4A8B-A1BA-8BB981AAF57F}"/>
              </a:ext>
            </a:extLst>
          </p:cNvPr>
          <p:cNvSpPr txBox="1"/>
          <p:nvPr/>
        </p:nvSpPr>
        <p:spPr>
          <a:xfrm>
            <a:off x="9486100" y="1979700"/>
            <a:ext cx="396262" cy="323165"/>
          </a:xfrm>
          <a:prstGeom prst="rect">
            <a:avLst/>
          </a:prstGeom>
          <a:noFill/>
        </p:spPr>
        <p:txBody>
          <a:bodyPr wrap="square" rtlCol="0">
            <a:spAutoFit/>
          </a:bodyPr>
          <a:lstStyle/>
          <a:p>
            <a:r>
              <a:rPr lang="en-US" altLang="ko-KR" sz="1500" dirty="0"/>
              <a:t>12</a:t>
            </a:r>
            <a:endParaRPr lang="ko-KR" altLang="en-US" sz="1500" dirty="0"/>
          </a:p>
        </p:txBody>
      </p:sp>
      <p:sp>
        <p:nvSpPr>
          <p:cNvPr id="36" name="TextBox 35">
            <a:extLst>
              <a:ext uri="{FF2B5EF4-FFF2-40B4-BE49-F238E27FC236}">
                <a16:creationId xmlns:a16="http://schemas.microsoft.com/office/drawing/2014/main" id="{CF878E7F-224C-4BE1-8FC7-B6DC27DC3977}"/>
              </a:ext>
            </a:extLst>
          </p:cNvPr>
          <p:cNvSpPr txBox="1"/>
          <p:nvPr/>
        </p:nvSpPr>
        <p:spPr>
          <a:xfrm>
            <a:off x="10216591" y="1323817"/>
            <a:ext cx="1107996" cy="369332"/>
          </a:xfrm>
          <a:prstGeom prst="rect">
            <a:avLst/>
          </a:prstGeom>
          <a:noFill/>
        </p:spPr>
        <p:txBody>
          <a:bodyPr wrap="square" rtlCol="0">
            <a:spAutoFit/>
          </a:bodyPr>
          <a:lstStyle/>
          <a:p>
            <a:r>
              <a:rPr lang="en-US" altLang="ko-KR" dirty="0"/>
              <a:t>Return</a:t>
            </a:r>
            <a:endParaRPr lang="ko-KR" altLang="en-US" dirty="0"/>
          </a:p>
        </p:txBody>
      </p:sp>
      <p:sp>
        <p:nvSpPr>
          <p:cNvPr id="57" name="TextBox 56">
            <a:extLst>
              <a:ext uri="{FF2B5EF4-FFF2-40B4-BE49-F238E27FC236}">
                <a16:creationId xmlns:a16="http://schemas.microsoft.com/office/drawing/2014/main" id="{783905CA-FB90-41FC-96C2-AF09B00B9E5A}"/>
              </a:ext>
            </a:extLst>
          </p:cNvPr>
          <p:cNvSpPr txBox="1"/>
          <p:nvPr/>
        </p:nvSpPr>
        <p:spPr>
          <a:xfrm>
            <a:off x="10561204" y="1989605"/>
            <a:ext cx="290464" cy="323165"/>
          </a:xfrm>
          <a:prstGeom prst="rect">
            <a:avLst/>
          </a:prstGeom>
          <a:noFill/>
        </p:spPr>
        <p:txBody>
          <a:bodyPr wrap="square" rtlCol="0">
            <a:spAutoFit/>
          </a:bodyPr>
          <a:lstStyle/>
          <a:p>
            <a:r>
              <a:rPr lang="en-US" altLang="ko-KR" sz="1500" dirty="0"/>
              <a:t>2</a:t>
            </a:r>
            <a:endParaRPr lang="ko-KR" altLang="en-US" sz="1500" dirty="0"/>
          </a:p>
        </p:txBody>
      </p:sp>
      <p:sp>
        <p:nvSpPr>
          <p:cNvPr id="35" name="직사각형 34">
            <a:extLst>
              <a:ext uri="{FF2B5EF4-FFF2-40B4-BE49-F238E27FC236}">
                <a16:creationId xmlns:a16="http://schemas.microsoft.com/office/drawing/2014/main" id="{B137BBD2-1515-487C-9F65-94186AFBA3D0}"/>
              </a:ext>
            </a:extLst>
          </p:cNvPr>
          <p:cNvSpPr/>
          <p:nvPr/>
        </p:nvSpPr>
        <p:spPr>
          <a:xfrm>
            <a:off x="756915" y="1733522"/>
            <a:ext cx="772599" cy="783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500" dirty="0"/>
              <a:t>대표 이미지</a:t>
            </a:r>
          </a:p>
        </p:txBody>
      </p:sp>
      <p:cxnSp>
        <p:nvCxnSpPr>
          <p:cNvPr id="37" name="직선 연결선 36">
            <a:extLst>
              <a:ext uri="{FF2B5EF4-FFF2-40B4-BE49-F238E27FC236}">
                <a16:creationId xmlns:a16="http://schemas.microsoft.com/office/drawing/2014/main" id="{FAE4393D-44A4-4F58-922D-2C6D5F092DC7}"/>
              </a:ext>
            </a:extLst>
          </p:cNvPr>
          <p:cNvCxnSpPr>
            <a:cxnSpLocks/>
            <a:stCxn id="35" idx="0"/>
            <a:endCxn id="35" idx="2"/>
          </p:cNvCxnSpPr>
          <p:nvPr/>
        </p:nvCxnSpPr>
        <p:spPr>
          <a:xfrm>
            <a:off x="1143215" y="1733522"/>
            <a:ext cx="0" cy="783698"/>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직선 연결선 37">
            <a:extLst>
              <a:ext uri="{FF2B5EF4-FFF2-40B4-BE49-F238E27FC236}">
                <a16:creationId xmlns:a16="http://schemas.microsoft.com/office/drawing/2014/main" id="{D55BB912-E2BA-4568-9CD5-D21F9DA83076}"/>
              </a:ext>
            </a:extLst>
          </p:cNvPr>
          <p:cNvCxnSpPr>
            <a:cxnSpLocks/>
            <a:stCxn id="35" idx="1"/>
            <a:endCxn id="35" idx="3"/>
          </p:cNvCxnSpPr>
          <p:nvPr/>
        </p:nvCxnSpPr>
        <p:spPr>
          <a:xfrm>
            <a:off x="756915" y="2125371"/>
            <a:ext cx="772599" cy="0"/>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 name="화살표: 아래쪽 2">
            <a:extLst>
              <a:ext uri="{FF2B5EF4-FFF2-40B4-BE49-F238E27FC236}">
                <a16:creationId xmlns:a16="http://schemas.microsoft.com/office/drawing/2014/main" id="{B80F7FFA-18A7-49B1-8769-ED53A3E5037C}"/>
              </a:ext>
            </a:extLst>
          </p:cNvPr>
          <p:cNvSpPr/>
          <p:nvPr/>
        </p:nvSpPr>
        <p:spPr>
          <a:xfrm>
            <a:off x="9837874" y="3103927"/>
            <a:ext cx="742794" cy="18790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TextBox 3">
            <a:extLst>
              <a:ext uri="{FF2B5EF4-FFF2-40B4-BE49-F238E27FC236}">
                <a16:creationId xmlns:a16="http://schemas.microsoft.com/office/drawing/2014/main" id="{66C02732-1175-401D-B9FD-58540F95421B}"/>
              </a:ext>
            </a:extLst>
          </p:cNvPr>
          <p:cNvSpPr txBox="1"/>
          <p:nvPr/>
        </p:nvSpPr>
        <p:spPr>
          <a:xfrm>
            <a:off x="10703961" y="3427092"/>
            <a:ext cx="877163" cy="646331"/>
          </a:xfrm>
          <a:prstGeom prst="rect">
            <a:avLst/>
          </a:prstGeom>
          <a:noFill/>
        </p:spPr>
        <p:txBody>
          <a:bodyPr wrap="none" rtlCol="0">
            <a:spAutoFit/>
          </a:bodyPr>
          <a:lstStyle/>
          <a:p>
            <a:r>
              <a:rPr lang="ko-KR" altLang="en-US" dirty="0"/>
              <a:t>이어서</a:t>
            </a:r>
            <a:endParaRPr lang="en-US" altLang="ko-KR" dirty="0"/>
          </a:p>
          <a:p>
            <a:r>
              <a:rPr lang="ko-KR" altLang="en-US" dirty="0"/>
              <a:t>계속</a:t>
            </a:r>
          </a:p>
        </p:txBody>
      </p:sp>
      <p:cxnSp>
        <p:nvCxnSpPr>
          <p:cNvPr id="39" name="직선 연결선 38">
            <a:extLst>
              <a:ext uri="{FF2B5EF4-FFF2-40B4-BE49-F238E27FC236}">
                <a16:creationId xmlns:a16="http://schemas.microsoft.com/office/drawing/2014/main" id="{74E04F77-A885-453C-8DC8-69A06327CE69}"/>
              </a:ext>
            </a:extLst>
          </p:cNvPr>
          <p:cNvCxnSpPr>
            <a:cxnSpLocks/>
          </p:cNvCxnSpPr>
          <p:nvPr/>
        </p:nvCxnSpPr>
        <p:spPr>
          <a:xfrm>
            <a:off x="587229" y="5219351"/>
            <a:ext cx="11477405" cy="0"/>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9E37D29-8EE0-4FD5-B328-5EEA477B41D5}"/>
              </a:ext>
            </a:extLst>
          </p:cNvPr>
          <p:cNvSpPr txBox="1"/>
          <p:nvPr/>
        </p:nvSpPr>
        <p:spPr>
          <a:xfrm>
            <a:off x="587229" y="5266045"/>
            <a:ext cx="1131165" cy="338554"/>
          </a:xfrm>
          <a:prstGeom prst="rect">
            <a:avLst/>
          </a:prstGeom>
          <a:noFill/>
        </p:spPr>
        <p:txBody>
          <a:bodyPr wrap="square" rtlCol="0">
            <a:spAutoFit/>
          </a:bodyPr>
          <a:lstStyle/>
          <a:p>
            <a:r>
              <a:rPr lang="en-US" altLang="ko-KR" sz="1600" dirty="0"/>
              <a:t>Retransfer</a:t>
            </a:r>
            <a:endParaRPr lang="ko-KR" altLang="en-US" sz="1600" dirty="0"/>
          </a:p>
        </p:txBody>
      </p:sp>
      <p:sp>
        <p:nvSpPr>
          <p:cNvPr id="41" name="TextBox 40">
            <a:extLst>
              <a:ext uri="{FF2B5EF4-FFF2-40B4-BE49-F238E27FC236}">
                <a16:creationId xmlns:a16="http://schemas.microsoft.com/office/drawing/2014/main" id="{3060F573-E901-4CA9-9078-7BF108A34E81}"/>
              </a:ext>
            </a:extLst>
          </p:cNvPr>
          <p:cNvSpPr txBox="1"/>
          <p:nvPr/>
        </p:nvSpPr>
        <p:spPr>
          <a:xfrm>
            <a:off x="962736" y="5920382"/>
            <a:ext cx="396262" cy="323165"/>
          </a:xfrm>
          <a:prstGeom prst="rect">
            <a:avLst/>
          </a:prstGeom>
          <a:noFill/>
        </p:spPr>
        <p:txBody>
          <a:bodyPr wrap="square" rtlCol="0">
            <a:spAutoFit/>
          </a:bodyPr>
          <a:lstStyle/>
          <a:p>
            <a:r>
              <a:rPr lang="en-US" altLang="ko-KR" sz="1500" dirty="0"/>
              <a:t>11</a:t>
            </a:r>
            <a:endParaRPr lang="ko-KR" altLang="en-US" sz="1500" dirty="0"/>
          </a:p>
        </p:txBody>
      </p:sp>
      <p:sp>
        <p:nvSpPr>
          <p:cNvPr id="42" name="TextBox 41">
            <a:extLst>
              <a:ext uri="{FF2B5EF4-FFF2-40B4-BE49-F238E27FC236}">
                <a16:creationId xmlns:a16="http://schemas.microsoft.com/office/drawing/2014/main" id="{33DFE9FE-674B-4D44-A65C-3ACE07CCAF50}"/>
              </a:ext>
            </a:extLst>
          </p:cNvPr>
          <p:cNvSpPr txBox="1"/>
          <p:nvPr/>
        </p:nvSpPr>
        <p:spPr>
          <a:xfrm>
            <a:off x="1693227" y="5264499"/>
            <a:ext cx="1107996" cy="369332"/>
          </a:xfrm>
          <a:prstGeom prst="rect">
            <a:avLst/>
          </a:prstGeom>
          <a:noFill/>
        </p:spPr>
        <p:txBody>
          <a:bodyPr wrap="square" rtlCol="0">
            <a:spAutoFit/>
          </a:bodyPr>
          <a:lstStyle/>
          <a:p>
            <a:r>
              <a:rPr lang="en-US" altLang="ko-KR" dirty="0"/>
              <a:t>Disposal</a:t>
            </a:r>
            <a:endParaRPr lang="ko-KR" altLang="en-US" dirty="0"/>
          </a:p>
        </p:txBody>
      </p:sp>
      <p:sp>
        <p:nvSpPr>
          <p:cNvPr id="43" name="TextBox 42">
            <a:extLst>
              <a:ext uri="{FF2B5EF4-FFF2-40B4-BE49-F238E27FC236}">
                <a16:creationId xmlns:a16="http://schemas.microsoft.com/office/drawing/2014/main" id="{5F4546E1-6F49-4DD7-9668-2AB5989D6A9D}"/>
              </a:ext>
            </a:extLst>
          </p:cNvPr>
          <p:cNvSpPr txBox="1"/>
          <p:nvPr/>
        </p:nvSpPr>
        <p:spPr>
          <a:xfrm>
            <a:off x="2037840" y="5930287"/>
            <a:ext cx="290464" cy="323165"/>
          </a:xfrm>
          <a:prstGeom prst="rect">
            <a:avLst/>
          </a:prstGeom>
          <a:noFill/>
        </p:spPr>
        <p:txBody>
          <a:bodyPr wrap="square" rtlCol="0">
            <a:spAutoFit/>
          </a:bodyPr>
          <a:lstStyle/>
          <a:p>
            <a:r>
              <a:rPr lang="en-US" altLang="ko-KR" sz="1500" dirty="0"/>
              <a:t>2</a:t>
            </a:r>
            <a:endParaRPr lang="ko-KR" altLang="en-US" sz="1500" dirty="0"/>
          </a:p>
        </p:txBody>
      </p:sp>
      <p:cxnSp>
        <p:nvCxnSpPr>
          <p:cNvPr id="44" name="직선 화살표 연결선 43">
            <a:extLst>
              <a:ext uri="{FF2B5EF4-FFF2-40B4-BE49-F238E27FC236}">
                <a16:creationId xmlns:a16="http://schemas.microsoft.com/office/drawing/2014/main" id="{92355C2A-9D53-4452-A79D-B1F55579745A}"/>
              </a:ext>
            </a:extLst>
          </p:cNvPr>
          <p:cNvCxnSpPr>
            <a:cxnSpLocks/>
            <a:stCxn id="45" idx="2"/>
            <a:endCxn id="15" idx="0"/>
          </p:cNvCxnSpPr>
          <p:nvPr/>
        </p:nvCxnSpPr>
        <p:spPr>
          <a:xfrm flipH="1">
            <a:off x="2049883" y="491408"/>
            <a:ext cx="112353" cy="14882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28ADCE4-2A5F-44DE-A203-9E3ECBCD13EE}"/>
              </a:ext>
            </a:extLst>
          </p:cNvPr>
          <p:cNvSpPr txBox="1"/>
          <p:nvPr/>
        </p:nvSpPr>
        <p:spPr>
          <a:xfrm>
            <a:off x="1320290" y="122076"/>
            <a:ext cx="1683892" cy="369332"/>
          </a:xfrm>
          <a:prstGeom prst="rect">
            <a:avLst/>
          </a:prstGeom>
          <a:solidFill>
            <a:schemeClr val="accent2">
              <a:lumMod val="20000"/>
              <a:lumOff val="80000"/>
            </a:schemeClr>
          </a:solidFill>
        </p:spPr>
        <p:txBody>
          <a:bodyPr wrap="square" rtlCol="0">
            <a:spAutoFit/>
          </a:bodyPr>
          <a:lstStyle/>
          <a:p>
            <a:r>
              <a:rPr lang="en-US" altLang="ko-KR" dirty="0"/>
              <a:t>P41 </a:t>
            </a:r>
            <a:r>
              <a:rPr lang="ko-KR" altLang="en-US" dirty="0"/>
              <a:t>입력정보</a:t>
            </a:r>
            <a:endParaRPr lang="en-US" altLang="ko-KR" dirty="0"/>
          </a:p>
        </p:txBody>
      </p:sp>
      <p:cxnSp>
        <p:nvCxnSpPr>
          <p:cNvPr id="46" name="직선 화살표 연결선 45">
            <a:extLst>
              <a:ext uri="{FF2B5EF4-FFF2-40B4-BE49-F238E27FC236}">
                <a16:creationId xmlns:a16="http://schemas.microsoft.com/office/drawing/2014/main" id="{F56E3435-9129-4B14-A85E-86B8D569B7C5}"/>
              </a:ext>
            </a:extLst>
          </p:cNvPr>
          <p:cNvCxnSpPr>
            <a:cxnSpLocks/>
            <a:stCxn id="47" idx="0"/>
            <a:endCxn id="19" idx="2"/>
          </p:cNvCxnSpPr>
          <p:nvPr/>
        </p:nvCxnSpPr>
        <p:spPr>
          <a:xfrm flipV="1">
            <a:off x="5572083" y="2302865"/>
            <a:ext cx="1030123" cy="16522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88947116-70E6-4ACA-A454-252876C09031}"/>
              </a:ext>
            </a:extLst>
          </p:cNvPr>
          <p:cNvSpPr txBox="1"/>
          <p:nvPr/>
        </p:nvSpPr>
        <p:spPr>
          <a:xfrm>
            <a:off x="4730137" y="3955098"/>
            <a:ext cx="1683892" cy="369332"/>
          </a:xfrm>
          <a:prstGeom prst="rect">
            <a:avLst/>
          </a:prstGeom>
          <a:solidFill>
            <a:schemeClr val="accent2">
              <a:lumMod val="20000"/>
              <a:lumOff val="80000"/>
            </a:schemeClr>
          </a:solidFill>
        </p:spPr>
        <p:txBody>
          <a:bodyPr wrap="square" rtlCol="0">
            <a:spAutoFit/>
          </a:bodyPr>
          <a:lstStyle/>
          <a:p>
            <a:r>
              <a:rPr lang="en-US" altLang="ko-KR" dirty="0"/>
              <a:t>P.48 </a:t>
            </a:r>
            <a:r>
              <a:rPr lang="ko-KR" altLang="en-US" dirty="0"/>
              <a:t>정보</a:t>
            </a:r>
          </a:p>
        </p:txBody>
      </p:sp>
      <p:cxnSp>
        <p:nvCxnSpPr>
          <p:cNvPr id="48" name="직선 화살표 연결선 47">
            <a:extLst>
              <a:ext uri="{FF2B5EF4-FFF2-40B4-BE49-F238E27FC236}">
                <a16:creationId xmlns:a16="http://schemas.microsoft.com/office/drawing/2014/main" id="{21D06B25-5E09-4F53-9A7E-60E1BB765C7A}"/>
              </a:ext>
            </a:extLst>
          </p:cNvPr>
          <p:cNvCxnSpPr>
            <a:cxnSpLocks/>
            <a:stCxn id="49" idx="2"/>
            <a:endCxn id="33" idx="1"/>
          </p:cNvCxnSpPr>
          <p:nvPr/>
        </p:nvCxnSpPr>
        <p:spPr>
          <a:xfrm>
            <a:off x="8046681" y="682370"/>
            <a:ext cx="1087081" cy="8276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9BE2764B-BC26-4AF2-A5D2-892D3FDE712E}"/>
              </a:ext>
            </a:extLst>
          </p:cNvPr>
          <p:cNvSpPr txBox="1"/>
          <p:nvPr/>
        </p:nvSpPr>
        <p:spPr>
          <a:xfrm>
            <a:off x="7204735" y="313038"/>
            <a:ext cx="1683892" cy="369332"/>
          </a:xfrm>
          <a:prstGeom prst="rect">
            <a:avLst/>
          </a:prstGeom>
          <a:solidFill>
            <a:schemeClr val="accent2">
              <a:lumMod val="20000"/>
              <a:lumOff val="80000"/>
            </a:schemeClr>
          </a:solidFill>
        </p:spPr>
        <p:txBody>
          <a:bodyPr wrap="square" rtlCol="0">
            <a:spAutoFit/>
          </a:bodyPr>
          <a:lstStyle/>
          <a:p>
            <a:r>
              <a:rPr lang="en-US" altLang="ko-KR" dirty="0"/>
              <a:t>P. 48 </a:t>
            </a:r>
            <a:r>
              <a:rPr lang="ko-KR" altLang="en-US" dirty="0"/>
              <a:t>정보</a:t>
            </a:r>
          </a:p>
        </p:txBody>
      </p:sp>
      <p:cxnSp>
        <p:nvCxnSpPr>
          <p:cNvPr id="50" name="직선 화살표 연결선 49">
            <a:extLst>
              <a:ext uri="{FF2B5EF4-FFF2-40B4-BE49-F238E27FC236}">
                <a16:creationId xmlns:a16="http://schemas.microsoft.com/office/drawing/2014/main" id="{71B0C579-8353-41D2-AF70-1ED338DD6530}"/>
              </a:ext>
            </a:extLst>
          </p:cNvPr>
          <p:cNvCxnSpPr>
            <a:cxnSpLocks/>
            <a:stCxn id="49" idx="2"/>
          </p:cNvCxnSpPr>
          <p:nvPr/>
        </p:nvCxnSpPr>
        <p:spPr>
          <a:xfrm>
            <a:off x="8046681" y="682370"/>
            <a:ext cx="2414391" cy="641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직선 화살표 연결선 52">
            <a:extLst>
              <a:ext uri="{FF2B5EF4-FFF2-40B4-BE49-F238E27FC236}">
                <a16:creationId xmlns:a16="http://schemas.microsoft.com/office/drawing/2014/main" id="{0CE339D8-FDE1-42A2-9D9F-1C5CA7FA178F}"/>
              </a:ext>
            </a:extLst>
          </p:cNvPr>
          <p:cNvCxnSpPr>
            <a:cxnSpLocks/>
            <a:stCxn id="54" idx="2"/>
            <a:endCxn id="40" idx="0"/>
          </p:cNvCxnSpPr>
          <p:nvPr/>
        </p:nvCxnSpPr>
        <p:spPr>
          <a:xfrm flipH="1">
            <a:off x="1152812" y="4755186"/>
            <a:ext cx="591583" cy="5108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4C74D4D7-3D04-4076-9237-529099A609FF}"/>
              </a:ext>
            </a:extLst>
          </p:cNvPr>
          <p:cNvSpPr txBox="1"/>
          <p:nvPr/>
        </p:nvSpPr>
        <p:spPr>
          <a:xfrm>
            <a:off x="687567" y="4108855"/>
            <a:ext cx="2113655" cy="646331"/>
          </a:xfrm>
          <a:prstGeom prst="rect">
            <a:avLst/>
          </a:prstGeom>
          <a:solidFill>
            <a:schemeClr val="accent2">
              <a:lumMod val="20000"/>
              <a:lumOff val="80000"/>
            </a:schemeClr>
          </a:solidFill>
        </p:spPr>
        <p:txBody>
          <a:bodyPr wrap="square" rtlCol="0">
            <a:spAutoFit/>
          </a:bodyPr>
          <a:lstStyle/>
          <a:p>
            <a:r>
              <a:rPr lang="en-US" altLang="ko-KR" dirty="0"/>
              <a:t>P55 </a:t>
            </a:r>
            <a:r>
              <a:rPr lang="ko-KR" altLang="en-US" dirty="0"/>
              <a:t>반환 </a:t>
            </a:r>
            <a:r>
              <a:rPr lang="en-US" altLang="ko-KR" dirty="0"/>
              <a:t>or </a:t>
            </a:r>
            <a:r>
              <a:rPr lang="ko-KR" altLang="en-US" dirty="0"/>
              <a:t>폐기 선택 수량 증가</a:t>
            </a:r>
            <a:endParaRPr lang="en-US" altLang="ko-KR" dirty="0"/>
          </a:p>
        </p:txBody>
      </p:sp>
      <p:cxnSp>
        <p:nvCxnSpPr>
          <p:cNvPr id="58" name="직선 화살표 연결선 57">
            <a:extLst>
              <a:ext uri="{FF2B5EF4-FFF2-40B4-BE49-F238E27FC236}">
                <a16:creationId xmlns:a16="http://schemas.microsoft.com/office/drawing/2014/main" id="{E7B5759B-8A02-4EE4-AA11-DBA1320DF737}"/>
              </a:ext>
            </a:extLst>
          </p:cNvPr>
          <p:cNvCxnSpPr>
            <a:cxnSpLocks/>
            <a:stCxn id="54" idx="2"/>
          </p:cNvCxnSpPr>
          <p:nvPr/>
        </p:nvCxnSpPr>
        <p:spPr>
          <a:xfrm>
            <a:off x="1744395" y="4755186"/>
            <a:ext cx="305488" cy="4641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직선 화살표 연결선 63">
            <a:extLst>
              <a:ext uri="{FF2B5EF4-FFF2-40B4-BE49-F238E27FC236}">
                <a16:creationId xmlns:a16="http://schemas.microsoft.com/office/drawing/2014/main" id="{95A96A8E-4CAA-426A-9C74-83F1D5D9CC74}"/>
              </a:ext>
            </a:extLst>
          </p:cNvPr>
          <p:cNvCxnSpPr>
            <a:cxnSpLocks/>
            <a:stCxn id="45" idx="2"/>
            <a:endCxn id="35" idx="0"/>
          </p:cNvCxnSpPr>
          <p:nvPr/>
        </p:nvCxnSpPr>
        <p:spPr>
          <a:xfrm flipH="1">
            <a:off x="1143215" y="491408"/>
            <a:ext cx="1019021" cy="12421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5688B413-63F0-4488-9963-C2B41F4BB673}"/>
              </a:ext>
            </a:extLst>
          </p:cNvPr>
          <p:cNvSpPr txBox="1"/>
          <p:nvPr/>
        </p:nvSpPr>
        <p:spPr>
          <a:xfrm>
            <a:off x="3513206" y="1323486"/>
            <a:ext cx="1358596" cy="369332"/>
          </a:xfrm>
          <a:prstGeom prst="rect">
            <a:avLst/>
          </a:prstGeom>
          <a:noFill/>
        </p:spPr>
        <p:txBody>
          <a:bodyPr wrap="square" rtlCol="0">
            <a:spAutoFit/>
          </a:bodyPr>
          <a:lstStyle/>
          <a:p>
            <a:r>
              <a:rPr lang="en-US" altLang="ko-KR" dirty="0"/>
              <a:t>Warehouse</a:t>
            </a:r>
            <a:endParaRPr lang="ko-KR" altLang="en-US" dirty="0"/>
          </a:p>
        </p:txBody>
      </p:sp>
      <p:sp>
        <p:nvSpPr>
          <p:cNvPr id="60" name="TextBox 59">
            <a:extLst>
              <a:ext uri="{FF2B5EF4-FFF2-40B4-BE49-F238E27FC236}">
                <a16:creationId xmlns:a16="http://schemas.microsoft.com/office/drawing/2014/main" id="{FD49D933-CBCE-4EBA-84A6-944FE69E9269}"/>
              </a:ext>
            </a:extLst>
          </p:cNvPr>
          <p:cNvSpPr txBox="1"/>
          <p:nvPr/>
        </p:nvSpPr>
        <p:spPr>
          <a:xfrm>
            <a:off x="3578438" y="1963788"/>
            <a:ext cx="1053494" cy="323165"/>
          </a:xfrm>
          <a:prstGeom prst="rect">
            <a:avLst/>
          </a:prstGeom>
          <a:noFill/>
        </p:spPr>
        <p:txBody>
          <a:bodyPr wrap="square" rtlCol="0">
            <a:spAutoFit/>
          </a:bodyPr>
          <a:lstStyle/>
          <a:p>
            <a:r>
              <a:rPr lang="en-US" altLang="ko-KR" sz="1500" dirty="0"/>
              <a:t>ABC </a:t>
            </a:r>
            <a:r>
              <a:rPr lang="en-US" altLang="ko-KR" sz="1500" dirty="0" err="1"/>
              <a:t>Logi</a:t>
            </a:r>
            <a:endParaRPr lang="ko-KR" altLang="en-US" sz="1500" dirty="0"/>
          </a:p>
        </p:txBody>
      </p:sp>
      <p:sp>
        <p:nvSpPr>
          <p:cNvPr id="61" name="TextBox 60">
            <a:extLst>
              <a:ext uri="{FF2B5EF4-FFF2-40B4-BE49-F238E27FC236}">
                <a16:creationId xmlns:a16="http://schemas.microsoft.com/office/drawing/2014/main" id="{79BFB317-E6C9-4012-8276-83A3FD45D7EB}"/>
              </a:ext>
            </a:extLst>
          </p:cNvPr>
          <p:cNvSpPr txBox="1"/>
          <p:nvPr/>
        </p:nvSpPr>
        <p:spPr>
          <a:xfrm>
            <a:off x="4918574" y="1316708"/>
            <a:ext cx="1036057" cy="369332"/>
          </a:xfrm>
          <a:prstGeom prst="rect">
            <a:avLst/>
          </a:prstGeom>
          <a:noFill/>
        </p:spPr>
        <p:txBody>
          <a:bodyPr wrap="square" rtlCol="0">
            <a:spAutoFit/>
          </a:bodyPr>
          <a:lstStyle/>
          <a:p>
            <a:r>
              <a:rPr lang="en-US" altLang="ko-KR" dirty="0"/>
              <a:t>Country</a:t>
            </a:r>
            <a:endParaRPr lang="ko-KR" altLang="en-US" dirty="0"/>
          </a:p>
        </p:txBody>
      </p:sp>
      <p:sp>
        <p:nvSpPr>
          <p:cNvPr id="62" name="TextBox 61">
            <a:extLst>
              <a:ext uri="{FF2B5EF4-FFF2-40B4-BE49-F238E27FC236}">
                <a16:creationId xmlns:a16="http://schemas.microsoft.com/office/drawing/2014/main" id="{EA1D8A19-D92C-4B56-B32C-77DA527B3A13}"/>
              </a:ext>
            </a:extLst>
          </p:cNvPr>
          <p:cNvSpPr txBox="1"/>
          <p:nvPr/>
        </p:nvSpPr>
        <p:spPr>
          <a:xfrm>
            <a:off x="4646600" y="1980874"/>
            <a:ext cx="1358596" cy="323165"/>
          </a:xfrm>
          <a:prstGeom prst="rect">
            <a:avLst/>
          </a:prstGeom>
          <a:noFill/>
        </p:spPr>
        <p:txBody>
          <a:bodyPr wrap="square" rtlCol="0">
            <a:spAutoFit/>
          </a:bodyPr>
          <a:lstStyle/>
          <a:p>
            <a:r>
              <a:rPr lang="en-US" altLang="ko-KR" sz="1500" dirty="0"/>
              <a:t>United States</a:t>
            </a:r>
            <a:endParaRPr lang="ko-KR" altLang="en-US" sz="1500" dirty="0"/>
          </a:p>
        </p:txBody>
      </p:sp>
    </p:spTree>
    <p:extLst>
      <p:ext uri="{BB962C8B-B14F-4D97-AF65-F5344CB8AC3E}">
        <p14:creationId xmlns:p14="http://schemas.microsoft.com/office/powerpoint/2010/main" val="39705426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362EAA-86B2-4735-8A07-23EE2C3E040B}"/>
              </a:ext>
            </a:extLst>
          </p:cNvPr>
          <p:cNvSpPr txBox="1"/>
          <p:nvPr/>
        </p:nvSpPr>
        <p:spPr>
          <a:xfrm>
            <a:off x="721453" y="780176"/>
            <a:ext cx="3067742" cy="369332"/>
          </a:xfrm>
          <a:prstGeom prst="rect">
            <a:avLst/>
          </a:prstGeom>
          <a:solidFill>
            <a:schemeClr val="accent2"/>
          </a:solidFill>
        </p:spPr>
        <p:txBody>
          <a:bodyPr wrap="square" rtlCol="0">
            <a:spAutoFit/>
          </a:bodyPr>
          <a:lstStyle/>
          <a:p>
            <a:r>
              <a:rPr lang="en-US" altLang="ko-KR" dirty="0"/>
              <a:t>Return / Exchange</a:t>
            </a:r>
            <a:endParaRPr lang="ko-KR" altLang="en-US" dirty="0"/>
          </a:p>
        </p:txBody>
      </p:sp>
      <p:cxnSp>
        <p:nvCxnSpPr>
          <p:cNvPr id="7" name="직선 연결선 6">
            <a:extLst>
              <a:ext uri="{FF2B5EF4-FFF2-40B4-BE49-F238E27FC236}">
                <a16:creationId xmlns:a16="http://schemas.microsoft.com/office/drawing/2014/main" id="{437829CE-EECA-483A-AF0C-89CD9061D459}"/>
              </a:ext>
            </a:extLst>
          </p:cNvPr>
          <p:cNvCxnSpPr>
            <a:cxnSpLocks/>
          </p:cNvCxnSpPr>
          <p:nvPr/>
        </p:nvCxnSpPr>
        <p:spPr>
          <a:xfrm>
            <a:off x="587229" y="1233182"/>
            <a:ext cx="11477405"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D165738-3611-4C3B-9E82-0142AA077A79}"/>
              </a:ext>
            </a:extLst>
          </p:cNvPr>
          <p:cNvSpPr txBox="1"/>
          <p:nvPr/>
        </p:nvSpPr>
        <p:spPr>
          <a:xfrm>
            <a:off x="796954" y="1316857"/>
            <a:ext cx="815288" cy="307777"/>
          </a:xfrm>
          <a:prstGeom prst="rect">
            <a:avLst/>
          </a:prstGeom>
          <a:noFill/>
        </p:spPr>
        <p:txBody>
          <a:bodyPr wrap="none" rtlCol="0">
            <a:spAutoFit/>
          </a:bodyPr>
          <a:lstStyle/>
          <a:p>
            <a:r>
              <a:rPr lang="en-US" altLang="ko-KR" sz="1400" dirty="0"/>
              <a:t>Product</a:t>
            </a:r>
          </a:p>
        </p:txBody>
      </p:sp>
      <p:sp>
        <p:nvSpPr>
          <p:cNvPr id="9" name="TextBox 8">
            <a:extLst>
              <a:ext uri="{FF2B5EF4-FFF2-40B4-BE49-F238E27FC236}">
                <a16:creationId xmlns:a16="http://schemas.microsoft.com/office/drawing/2014/main" id="{06B60C2A-58C8-40EB-B852-D925D7C63904}"/>
              </a:ext>
            </a:extLst>
          </p:cNvPr>
          <p:cNvSpPr txBox="1"/>
          <p:nvPr/>
        </p:nvSpPr>
        <p:spPr>
          <a:xfrm>
            <a:off x="1803443" y="1316857"/>
            <a:ext cx="848309" cy="307777"/>
          </a:xfrm>
          <a:prstGeom prst="rect">
            <a:avLst/>
          </a:prstGeom>
          <a:noFill/>
        </p:spPr>
        <p:txBody>
          <a:bodyPr wrap="none" rtlCol="0">
            <a:spAutoFit/>
          </a:bodyPr>
          <a:lstStyle/>
          <a:p>
            <a:r>
              <a:rPr lang="en-US" altLang="ko-KR" sz="1400" dirty="0"/>
              <a:t>ID</a:t>
            </a:r>
            <a:r>
              <a:rPr lang="ko-KR" altLang="en-US" sz="1400" dirty="0"/>
              <a:t> </a:t>
            </a:r>
            <a:r>
              <a:rPr lang="en-US" altLang="ko-KR" sz="1400" dirty="0"/>
              <a:t>Code</a:t>
            </a:r>
            <a:endParaRPr lang="ko-KR" altLang="en-US" sz="1400" dirty="0"/>
          </a:p>
        </p:txBody>
      </p:sp>
      <p:sp>
        <p:nvSpPr>
          <p:cNvPr id="10" name="TextBox 9">
            <a:extLst>
              <a:ext uri="{FF2B5EF4-FFF2-40B4-BE49-F238E27FC236}">
                <a16:creationId xmlns:a16="http://schemas.microsoft.com/office/drawing/2014/main" id="{7CEBCBA9-6560-4A35-A82B-E347BB801F64}"/>
              </a:ext>
            </a:extLst>
          </p:cNvPr>
          <p:cNvSpPr txBox="1"/>
          <p:nvPr/>
        </p:nvSpPr>
        <p:spPr>
          <a:xfrm>
            <a:off x="5542003" y="1316857"/>
            <a:ext cx="1107996" cy="307777"/>
          </a:xfrm>
          <a:prstGeom prst="rect">
            <a:avLst/>
          </a:prstGeom>
          <a:noFill/>
        </p:spPr>
        <p:txBody>
          <a:bodyPr wrap="square" rtlCol="0">
            <a:spAutoFit/>
          </a:bodyPr>
          <a:lstStyle/>
          <a:p>
            <a:r>
              <a:rPr lang="en-US" altLang="ko-KR" sz="1400" dirty="0"/>
              <a:t>Quantity</a:t>
            </a:r>
            <a:endParaRPr lang="ko-KR" altLang="en-US" sz="1400" dirty="0"/>
          </a:p>
        </p:txBody>
      </p:sp>
      <p:sp>
        <p:nvSpPr>
          <p:cNvPr id="11" name="TextBox 10">
            <a:extLst>
              <a:ext uri="{FF2B5EF4-FFF2-40B4-BE49-F238E27FC236}">
                <a16:creationId xmlns:a16="http://schemas.microsoft.com/office/drawing/2014/main" id="{48BEA202-A71E-43D4-90FA-DC80EB613AED}"/>
              </a:ext>
            </a:extLst>
          </p:cNvPr>
          <p:cNvSpPr txBox="1"/>
          <p:nvPr/>
        </p:nvSpPr>
        <p:spPr>
          <a:xfrm>
            <a:off x="6564062" y="1316857"/>
            <a:ext cx="1340560" cy="307777"/>
          </a:xfrm>
          <a:prstGeom prst="rect">
            <a:avLst/>
          </a:prstGeom>
          <a:noFill/>
        </p:spPr>
        <p:txBody>
          <a:bodyPr wrap="none" rtlCol="0">
            <a:spAutoFit/>
          </a:bodyPr>
          <a:lstStyle/>
          <a:p>
            <a:r>
              <a:rPr lang="en-US" altLang="ko-KR" sz="1400" dirty="0"/>
              <a:t>Date of return</a:t>
            </a:r>
            <a:endParaRPr lang="ko-KR" altLang="en-US" sz="1400" dirty="0"/>
          </a:p>
        </p:txBody>
      </p:sp>
      <p:sp>
        <p:nvSpPr>
          <p:cNvPr id="12" name="TextBox 11">
            <a:extLst>
              <a:ext uri="{FF2B5EF4-FFF2-40B4-BE49-F238E27FC236}">
                <a16:creationId xmlns:a16="http://schemas.microsoft.com/office/drawing/2014/main" id="{F0846FDF-7664-4D4F-90E5-43277ECD9261}"/>
              </a:ext>
            </a:extLst>
          </p:cNvPr>
          <p:cNvSpPr txBox="1"/>
          <p:nvPr/>
        </p:nvSpPr>
        <p:spPr>
          <a:xfrm>
            <a:off x="2838750" y="1316857"/>
            <a:ext cx="1262269" cy="307777"/>
          </a:xfrm>
          <a:prstGeom prst="rect">
            <a:avLst/>
          </a:prstGeom>
          <a:noFill/>
        </p:spPr>
        <p:txBody>
          <a:bodyPr wrap="none" rtlCol="0">
            <a:spAutoFit/>
          </a:bodyPr>
          <a:lstStyle/>
          <a:p>
            <a:r>
              <a:rPr lang="en-US" altLang="ko-KR" sz="1400" dirty="0"/>
              <a:t>Delivery date</a:t>
            </a:r>
            <a:endParaRPr lang="ko-KR" altLang="en-US" sz="1400" dirty="0"/>
          </a:p>
        </p:txBody>
      </p:sp>
      <p:sp>
        <p:nvSpPr>
          <p:cNvPr id="13" name="TextBox 12">
            <a:extLst>
              <a:ext uri="{FF2B5EF4-FFF2-40B4-BE49-F238E27FC236}">
                <a16:creationId xmlns:a16="http://schemas.microsoft.com/office/drawing/2014/main" id="{83442225-9559-4B9C-AE8A-C3FDED9403AA}"/>
              </a:ext>
            </a:extLst>
          </p:cNvPr>
          <p:cNvSpPr txBox="1"/>
          <p:nvPr/>
        </p:nvSpPr>
        <p:spPr>
          <a:xfrm>
            <a:off x="7922341" y="1325363"/>
            <a:ext cx="1112805" cy="307777"/>
          </a:xfrm>
          <a:prstGeom prst="rect">
            <a:avLst/>
          </a:prstGeom>
          <a:noFill/>
        </p:spPr>
        <p:txBody>
          <a:bodyPr wrap="none" rtlCol="0">
            <a:spAutoFit/>
          </a:bodyPr>
          <a:lstStyle/>
          <a:p>
            <a:r>
              <a:rPr lang="en-US" altLang="ko-KR" sz="1400" dirty="0"/>
              <a:t>View status</a:t>
            </a:r>
            <a:endParaRPr lang="ko-KR" altLang="en-US" sz="1400" dirty="0"/>
          </a:p>
        </p:txBody>
      </p:sp>
      <p:sp>
        <p:nvSpPr>
          <p:cNvPr id="15" name="TextBox 14">
            <a:extLst>
              <a:ext uri="{FF2B5EF4-FFF2-40B4-BE49-F238E27FC236}">
                <a16:creationId xmlns:a16="http://schemas.microsoft.com/office/drawing/2014/main" id="{71DBB3CB-1171-4A93-9ECC-B8EC8268709C}"/>
              </a:ext>
            </a:extLst>
          </p:cNvPr>
          <p:cNvSpPr txBox="1"/>
          <p:nvPr/>
        </p:nvSpPr>
        <p:spPr>
          <a:xfrm>
            <a:off x="793293" y="1761586"/>
            <a:ext cx="1053494" cy="323165"/>
          </a:xfrm>
          <a:prstGeom prst="rect">
            <a:avLst/>
          </a:prstGeom>
          <a:noFill/>
        </p:spPr>
        <p:txBody>
          <a:bodyPr wrap="none" rtlCol="0">
            <a:spAutoFit/>
          </a:bodyPr>
          <a:lstStyle/>
          <a:p>
            <a:r>
              <a:rPr lang="en-US" altLang="ko-KR" sz="1500" dirty="0"/>
              <a:t>Chocolate</a:t>
            </a:r>
            <a:endParaRPr lang="ko-KR" altLang="en-US" sz="1500" dirty="0"/>
          </a:p>
        </p:txBody>
      </p:sp>
      <p:sp>
        <p:nvSpPr>
          <p:cNvPr id="16" name="TextBox 15">
            <a:extLst>
              <a:ext uri="{FF2B5EF4-FFF2-40B4-BE49-F238E27FC236}">
                <a16:creationId xmlns:a16="http://schemas.microsoft.com/office/drawing/2014/main" id="{62F14CF8-C5D9-4B85-ADFC-1429801D8B2D}"/>
              </a:ext>
            </a:extLst>
          </p:cNvPr>
          <p:cNvSpPr txBox="1"/>
          <p:nvPr/>
        </p:nvSpPr>
        <p:spPr>
          <a:xfrm>
            <a:off x="1836999" y="1761586"/>
            <a:ext cx="925253" cy="323165"/>
          </a:xfrm>
          <a:prstGeom prst="rect">
            <a:avLst/>
          </a:prstGeom>
          <a:noFill/>
        </p:spPr>
        <p:txBody>
          <a:bodyPr wrap="none" rtlCol="0">
            <a:spAutoFit/>
          </a:bodyPr>
          <a:lstStyle/>
          <a:p>
            <a:r>
              <a:rPr lang="en-US" altLang="ko-KR" sz="1500" dirty="0"/>
              <a:t>3166464</a:t>
            </a:r>
            <a:endParaRPr lang="ko-KR" altLang="en-US" sz="1500" dirty="0"/>
          </a:p>
        </p:txBody>
      </p:sp>
      <p:sp>
        <p:nvSpPr>
          <p:cNvPr id="17" name="TextBox 16">
            <a:extLst>
              <a:ext uri="{FF2B5EF4-FFF2-40B4-BE49-F238E27FC236}">
                <a16:creationId xmlns:a16="http://schemas.microsoft.com/office/drawing/2014/main" id="{C857A787-782F-4355-B944-DA7E3F47BBA0}"/>
              </a:ext>
            </a:extLst>
          </p:cNvPr>
          <p:cNvSpPr txBox="1"/>
          <p:nvPr/>
        </p:nvSpPr>
        <p:spPr>
          <a:xfrm>
            <a:off x="5909857" y="1761586"/>
            <a:ext cx="290464" cy="323165"/>
          </a:xfrm>
          <a:prstGeom prst="rect">
            <a:avLst/>
          </a:prstGeom>
          <a:noFill/>
        </p:spPr>
        <p:txBody>
          <a:bodyPr wrap="none" rtlCol="0">
            <a:spAutoFit/>
          </a:bodyPr>
          <a:lstStyle/>
          <a:p>
            <a:r>
              <a:rPr lang="en-US" altLang="ko-KR" sz="1500" dirty="0"/>
              <a:t>1</a:t>
            </a:r>
            <a:endParaRPr lang="ko-KR" altLang="en-US" sz="1500" dirty="0"/>
          </a:p>
        </p:txBody>
      </p:sp>
      <p:sp>
        <p:nvSpPr>
          <p:cNvPr id="18" name="TextBox 17">
            <a:extLst>
              <a:ext uri="{FF2B5EF4-FFF2-40B4-BE49-F238E27FC236}">
                <a16:creationId xmlns:a16="http://schemas.microsoft.com/office/drawing/2014/main" id="{E516A88F-9334-46FC-B5FC-E4FEF8A80AF8}"/>
              </a:ext>
            </a:extLst>
          </p:cNvPr>
          <p:cNvSpPr txBox="1"/>
          <p:nvPr/>
        </p:nvSpPr>
        <p:spPr>
          <a:xfrm>
            <a:off x="6513728" y="1761586"/>
            <a:ext cx="1290738" cy="323165"/>
          </a:xfrm>
          <a:prstGeom prst="rect">
            <a:avLst/>
          </a:prstGeom>
          <a:noFill/>
        </p:spPr>
        <p:txBody>
          <a:bodyPr wrap="none" rtlCol="0">
            <a:spAutoFit/>
          </a:bodyPr>
          <a:lstStyle/>
          <a:p>
            <a:r>
              <a:rPr lang="en-US" altLang="ko-KR" sz="1500" dirty="0"/>
              <a:t>2019. 06. 02.</a:t>
            </a:r>
            <a:endParaRPr lang="ko-KR" altLang="en-US" sz="1500" dirty="0"/>
          </a:p>
        </p:txBody>
      </p:sp>
      <p:sp>
        <p:nvSpPr>
          <p:cNvPr id="19" name="TextBox 18">
            <a:extLst>
              <a:ext uri="{FF2B5EF4-FFF2-40B4-BE49-F238E27FC236}">
                <a16:creationId xmlns:a16="http://schemas.microsoft.com/office/drawing/2014/main" id="{0D160061-4AF2-41E1-AF77-3E73886BED6F}"/>
              </a:ext>
            </a:extLst>
          </p:cNvPr>
          <p:cNvSpPr txBox="1"/>
          <p:nvPr/>
        </p:nvSpPr>
        <p:spPr>
          <a:xfrm>
            <a:off x="2771638" y="1761586"/>
            <a:ext cx="1290738" cy="323165"/>
          </a:xfrm>
          <a:prstGeom prst="rect">
            <a:avLst/>
          </a:prstGeom>
          <a:noFill/>
        </p:spPr>
        <p:txBody>
          <a:bodyPr wrap="none" rtlCol="0">
            <a:spAutoFit/>
          </a:bodyPr>
          <a:lstStyle/>
          <a:p>
            <a:r>
              <a:rPr lang="en-US" altLang="ko-KR" sz="1500" dirty="0"/>
              <a:t>2019. 04. 25.</a:t>
            </a:r>
            <a:endParaRPr lang="ko-KR" altLang="en-US" sz="1500" dirty="0"/>
          </a:p>
        </p:txBody>
      </p:sp>
      <p:cxnSp>
        <p:nvCxnSpPr>
          <p:cNvPr id="28" name="직선 연결선 27">
            <a:extLst>
              <a:ext uri="{FF2B5EF4-FFF2-40B4-BE49-F238E27FC236}">
                <a16:creationId xmlns:a16="http://schemas.microsoft.com/office/drawing/2014/main" id="{2ABF7AF9-2FEB-4E2B-A570-6539E789DF5F}"/>
              </a:ext>
            </a:extLst>
          </p:cNvPr>
          <p:cNvCxnSpPr/>
          <p:nvPr/>
        </p:nvCxnSpPr>
        <p:spPr>
          <a:xfrm>
            <a:off x="6168745" y="2265550"/>
            <a:ext cx="0" cy="187907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3" name="직사각형 22">
            <a:extLst>
              <a:ext uri="{FF2B5EF4-FFF2-40B4-BE49-F238E27FC236}">
                <a16:creationId xmlns:a16="http://schemas.microsoft.com/office/drawing/2014/main" id="{645C0DF5-1E05-41A0-A79D-5BDADB5EE5D1}"/>
              </a:ext>
            </a:extLst>
          </p:cNvPr>
          <p:cNvSpPr/>
          <p:nvPr/>
        </p:nvSpPr>
        <p:spPr>
          <a:xfrm>
            <a:off x="412199" y="1417526"/>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p>
        </p:txBody>
      </p:sp>
      <p:sp>
        <p:nvSpPr>
          <p:cNvPr id="26" name="직사각형 25">
            <a:extLst>
              <a:ext uri="{FF2B5EF4-FFF2-40B4-BE49-F238E27FC236}">
                <a16:creationId xmlns:a16="http://schemas.microsoft.com/office/drawing/2014/main" id="{E6AB7A38-59D6-48A2-821C-FABDE8AD00F3}"/>
              </a:ext>
            </a:extLst>
          </p:cNvPr>
          <p:cNvSpPr/>
          <p:nvPr/>
        </p:nvSpPr>
        <p:spPr>
          <a:xfrm>
            <a:off x="412412" y="1839069"/>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TextBox 26">
            <a:extLst>
              <a:ext uri="{FF2B5EF4-FFF2-40B4-BE49-F238E27FC236}">
                <a16:creationId xmlns:a16="http://schemas.microsoft.com/office/drawing/2014/main" id="{0282D516-10EF-41F2-9A06-B476E50636BC}"/>
              </a:ext>
            </a:extLst>
          </p:cNvPr>
          <p:cNvSpPr txBox="1"/>
          <p:nvPr/>
        </p:nvSpPr>
        <p:spPr>
          <a:xfrm>
            <a:off x="4293892" y="1300074"/>
            <a:ext cx="1133965" cy="307777"/>
          </a:xfrm>
          <a:prstGeom prst="rect">
            <a:avLst/>
          </a:prstGeom>
          <a:noFill/>
        </p:spPr>
        <p:txBody>
          <a:bodyPr wrap="none" rtlCol="0">
            <a:spAutoFit/>
          </a:bodyPr>
          <a:lstStyle/>
          <a:p>
            <a:r>
              <a:rPr lang="en-US" altLang="ko-KR" sz="1400" dirty="0"/>
              <a:t>Tacking No.</a:t>
            </a:r>
            <a:endParaRPr lang="ko-KR" altLang="en-US" sz="1400" dirty="0"/>
          </a:p>
        </p:txBody>
      </p:sp>
      <p:sp>
        <p:nvSpPr>
          <p:cNvPr id="29" name="TextBox 28">
            <a:extLst>
              <a:ext uri="{FF2B5EF4-FFF2-40B4-BE49-F238E27FC236}">
                <a16:creationId xmlns:a16="http://schemas.microsoft.com/office/drawing/2014/main" id="{845313BD-060B-4F92-A060-E6929078725A}"/>
              </a:ext>
            </a:extLst>
          </p:cNvPr>
          <p:cNvSpPr txBox="1"/>
          <p:nvPr/>
        </p:nvSpPr>
        <p:spPr>
          <a:xfrm>
            <a:off x="4038234" y="1761586"/>
            <a:ext cx="1745991" cy="323165"/>
          </a:xfrm>
          <a:prstGeom prst="rect">
            <a:avLst/>
          </a:prstGeom>
          <a:noFill/>
        </p:spPr>
        <p:txBody>
          <a:bodyPr wrap="none" rtlCol="0">
            <a:spAutoFit/>
          </a:bodyPr>
          <a:lstStyle/>
          <a:p>
            <a:r>
              <a:rPr lang="en-US" altLang="ko-KR" sz="1500" dirty="0"/>
              <a:t>RA181 123 125KR</a:t>
            </a:r>
            <a:endParaRPr lang="ko-KR" altLang="en-US" sz="1500" dirty="0"/>
          </a:p>
        </p:txBody>
      </p:sp>
      <p:sp>
        <p:nvSpPr>
          <p:cNvPr id="32" name="TextBox 31">
            <a:extLst>
              <a:ext uri="{FF2B5EF4-FFF2-40B4-BE49-F238E27FC236}">
                <a16:creationId xmlns:a16="http://schemas.microsoft.com/office/drawing/2014/main" id="{6C32A711-F5BA-4001-9A5D-5ACEAAFB61A3}"/>
              </a:ext>
            </a:extLst>
          </p:cNvPr>
          <p:cNvSpPr txBox="1"/>
          <p:nvPr/>
        </p:nvSpPr>
        <p:spPr>
          <a:xfrm>
            <a:off x="5542002" y="198086"/>
            <a:ext cx="2639056" cy="369332"/>
          </a:xfrm>
          <a:prstGeom prst="rect">
            <a:avLst/>
          </a:prstGeom>
          <a:noFill/>
        </p:spPr>
        <p:txBody>
          <a:bodyPr wrap="none" rtlCol="0">
            <a:spAutoFit/>
          </a:bodyPr>
          <a:lstStyle/>
          <a:p>
            <a:r>
              <a:rPr lang="en-US" altLang="ko-KR" dirty="0"/>
              <a:t>Inventory Management</a:t>
            </a:r>
            <a:endParaRPr lang="ko-KR" altLang="en-US" dirty="0"/>
          </a:p>
        </p:txBody>
      </p:sp>
      <p:sp>
        <p:nvSpPr>
          <p:cNvPr id="36" name="TextBox 35">
            <a:extLst>
              <a:ext uri="{FF2B5EF4-FFF2-40B4-BE49-F238E27FC236}">
                <a16:creationId xmlns:a16="http://schemas.microsoft.com/office/drawing/2014/main" id="{CF878E7F-224C-4BE1-8FC7-B6DC27DC3977}"/>
              </a:ext>
            </a:extLst>
          </p:cNvPr>
          <p:cNvSpPr txBox="1"/>
          <p:nvPr/>
        </p:nvSpPr>
        <p:spPr>
          <a:xfrm>
            <a:off x="10606472" y="1323817"/>
            <a:ext cx="1749838" cy="307777"/>
          </a:xfrm>
          <a:prstGeom prst="rect">
            <a:avLst/>
          </a:prstGeom>
          <a:noFill/>
        </p:spPr>
        <p:txBody>
          <a:bodyPr wrap="none" rtlCol="0">
            <a:spAutoFit/>
          </a:bodyPr>
          <a:lstStyle/>
          <a:p>
            <a:r>
              <a:rPr lang="en-US" altLang="ko-KR" sz="1400" dirty="0"/>
              <a:t>Processing method</a:t>
            </a:r>
            <a:endParaRPr lang="ko-KR" altLang="en-US" sz="1400" dirty="0"/>
          </a:p>
        </p:txBody>
      </p:sp>
      <p:sp>
        <p:nvSpPr>
          <p:cNvPr id="57" name="TextBox 56">
            <a:extLst>
              <a:ext uri="{FF2B5EF4-FFF2-40B4-BE49-F238E27FC236}">
                <a16:creationId xmlns:a16="http://schemas.microsoft.com/office/drawing/2014/main" id="{783905CA-FB90-41FC-96C2-AF09B00B9E5A}"/>
              </a:ext>
            </a:extLst>
          </p:cNvPr>
          <p:cNvSpPr txBox="1"/>
          <p:nvPr/>
        </p:nvSpPr>
        <p:spPr>
          <a:xfrm>
            <a:off x="10871597" y="1771491"/>
            <a:ext cx="1124603" cy="1246495"/>
          </a:xfrm>
          <a:prstGeom prst="rect">
            <a:avLst/>
          </a:prstGeom>
          <a:noFill/>
        </p:spPr>
        <p:txBody>
          <a:bodyPr wrap="none" rtlCol="0">
            <a:spAutoFit/>
          </a:bodyPr>
          <a:lstStyle/>
          <a:p>
            <a:r>
              <a:rPr lang="en-US" altLang="ko-KR" sz="1500" dirty="0"/>
              <a:t>Re-storage</a:t>
            </a:r>
          </a:p>
          <a:p>
            <a:r>
              <a:rPr lang="en-US" altLang="ko-KR" sz="1500" dirty="0"/>
              <a:t>Or</a:t>
            </a:r>
          </a:p>
          <a:p>
            <a:r>
              <a:rPr lang="en-US" altLang="ko-KR" sz="1500" dirty="0"/>
              <a:t>Disposal</a:t>
            </a:r>
          </a:p>
          <a:p>
            <a:r>
              <a:rPr lang="en-US" altLang="ko-KR" sz="1500" dirty="0"/>
              <a:t>Or</a:t>
            </a:r>
          </a:p>
          <a:p>
            <a:r>
              <a:rPr lang="en-US" altLang="ko-KR" sz="1500" dirty="0"/>
              <a:t>Retransfer</a:t>
            </a:r>
            <a:endParaRPr lang="ko-KR" altLang="en-US" sz="1500" dirty="0"/>
          </a:p>
        </p:txBody>
      </p:sp>
      <p:sp>
        <p:nvSpPr>
          <p:cNvPr id="58" name="TextBox 57">
            <a:extLst>
              <a:ext uri="{FF2B5EF4-FFF2-40B4-BE49-F238E27FC236}">
                <a16:creationId xmlns:a16="http://schemas.microsoft.com/office/drawing/2014/main" id="{E18D93D9-E10F-4C21-8F29-D408154760E3}"/>
              </a:ext>
            </a:extLst>
          </p:cNvPr>
          <p:cNvSpPr txBox="1"/>
          <p:nvPr/>
        </p:nvSpPr>
        <p:spPr>
          <a:xfrm>
            <a:off x="8057573" y="1761586"/>
            <a:ext cx="708848" cy="323165"/>
          </a:xfrm>
          <a:prstGeom prst="rect">
            <a:avLst/>
          </a:prstGeom>
          <a:noFill/>
          <a:ln>
            <a:solidFill>
              <a:schemeClr val="tx1"/>
            </a:solidFill>
          </a:ln>
        </p:spPr>
        <p:txBody>
          <a:bodyPr wrap="none" rtlCol="0">
            <a:spAutoFit/>
          </a:bodyPr>
          <a:lstStyle/>
          <a:p>
            <a:r>
              <a:rPr lang="en-US" altLang="ko-KR" sz="1500" dirty="0"/>
              <a:t>Check</a:t>
            </a:r>
            <a:endParaRPr lang="ko-KR" altLang="en-US" sz="1500" dirty="0"/>
          </a:p>
        </p:txBody>
      </p:sp>
      <p:cxnSp>
        <p:nvCxnSpPr>
          <p:cNvPr id="59" name="직선 화살표 연결선 58">
            <a:extLst>
              <a:ext uri="{FF2B5EF4-FFF2-40B4-BE49-F238E27FC236}">
                <a16:creationId xmlns:a16="http://schemas.microsoft.com/office/drawing/2014/main" id="{C93E69DB-589E-4CD0-AD41-51F7D20A1B14}"/>
              </a:ext>
            </a:extLst>
          </p:cNvPr>
          <p:cNvCxnSpPr>
            <a:cxnSpLocks/>
          </p:cNvCxnSpPr>
          <p:nvPr/>
        </p:nvCxnSpPr>
        <p:spPr>
          <a:xfrm flipV="1">
            <a:off x="7667917" y="2084751"/>
            <a:ext cx="296579" cy="3899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1726FAEF-C94A-40BE-941A-73CF1758FB8C}"/>
              </a:ext>
            </a:extLst>
          </p:cNvPr>
          <p:cNvSpPr txBox="1"/>
          <p:nvPr/>
        </p:nvSpPr>
        <p:spPr>
          <a:xfrm>
            <a:off x="6305314" y="2474706"/>
            <a:ext cx="1651414" cy="1754326"/>
          </a:xfrm>
          <a:prstGeom prst="rect">
            <a:avLst/>
          </a:prstGeom>
          <a:noFill/>
          <a:ln>
            <a:solidFill>
              <a:schemeClr val="tx1"/>
            </a:solidFill>
          </a:ln>
        </p:spPr>
        <p:txBody>
          <a:bodyPr wrap="square" rtlCol="0">
            <a:spAutoFit/>
          </a:bodyPr>
          <a:lstStyle/>
          <a:p>
            <a:r>
              <a:rPr lang="ko-KR" altLang="en-US" dirty="0"/>
              <a:t>활성화</a:t>
            </a:r>
            <a:endParaRPr lang="en-US" altLang="ko-KR" dirty="0"/>
          </a:p>
          <a:p>
            <a:r>
              <a:rPr lang="ko-KR" altLang="en-US" dirty="0"/>
              <a:t>반품 상품</a:t>
            </a:r>
            <a:endParaRPr lang="en-US" altLang="ko-KR" dirty="0"/>
          </a:p>
          <a:p>
            <a:r>
              <a:rPr lang="ko-KR" altLang="en-US" dirty="0"/>
              <a:t>상태 이미지</a:t>
            </a:r>
            <a:endParaRPr lang="en-US" altLang="ko-KR" dirty="0"/>
          </a:p>
          <a:p>
            <a:r>
              <a:rPr lang="en-US" altLang="ko-KR" dirty="0"/>
              <a:t>(</a:t>
            </a:r>
            <a:r>
              <a:rPr lang="ko-KR" altLang="en-US" dirty="0"/>
              <a:t>물류업체에서 등록한 이미지</a:t>
            </a:r>
            <a:r>
              <a:rPr lang="en-US" altLang="ko-KR" dirty="0"/>
              <a:t>)</a:t>
            </a:r>
            <a:r>
              <a:rPr lang="ko-KR" altLang="en-US" dirty="0"/>
              <a:t> </a:t>
            </a:r>
            <a:r>
              <a:rPr lang="ko-KR" altLang="en-US" dirty="0" err="1"/>
              <a:t>확인창</a:t>
            </a:r>
            <a:r>
              <a:rPr lang="ko-KR" altLang="en-US" dirty="0"/>
              <a:t> 이동</a:t>
            </a:r>
          </a:p>
        </p:txBody>
      </p:sp>
      <p:cxnSp>
        <p:nvCxnSpPr>
          <p:cNvPr id="30" name="직선 화살표 연결선 29">
            <a:extLst>
              <a:ext uri="{FF2B5EF4-FFF2-40B4-BE49-F238E27FC236}">
                <a16:creationId xmlns:a16="http://schemas.microsoft.com/office/drawing/2014/main" id="{82F06A5F-3AF9-4EC4-BF78-DF3FC63AACE1}"/>
              </a:ext>
            </a:extLst>
          </p:cNvPr>
          <p:cNvCxnSpPr>
            <a:cxnSpLocks/>
          </p:cNvCxnSpPr>
          <p:nvPr/>
        </p:nvCxnSpPr>
        <p:spPr>
          <a:xfrm flipH="1" flipV="1">
            <a:off x="11347746" y="3093155"/>
            <a:ext cx="587468" cy="558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DC188AF-9A79-4738-B995-A3E8B084E86A}"/>
              </a:ext>
            </a:extLst>
          </p:cNvPr>
          <p:cNvSpPr txBox="1"/>
          <p:nvPr/>
        </p:nvSpPr>
        <p:spPr>
          <a:xfrm>
            <a:off x="10413220" y="3651745"/>
            <a:ext cx="1651414" cy="3139321"/>
          </a:xfrm>
          <a:prstGeom prst="rect">
            <a:avLst/>
          </a:prstGeom>
          <a:noFill/>
          <a:ln>
            <a:solidFill>
              <a:schemeClr val="tx1"/>
            </a:solidFill>
          </a:ln>
        </p:spPr>
        <p:txBody>
          <a:bodyPr wrap="square" rtlCol="0">
            <a:spAutoFit/>
          </a:bodyPr>
          <a:lstStyle/>
          <a:p>
            <a:r>
              <a:rPr lang="ko-KR" altLang="en-US" dirty="0"/>
              <a:t>스크롤 활성화</a:t>
            </a:r>
            <a:endParaRPr lang="en-US" altLang="ko-KR" dirty="0"/>
          </a:p>
          <a:p>
            <a:r>
              <a:rPr lang="ko-KR" altLang="en-US" dirty="0"/>
              <a:t>재고보관 선택 시 재고수량 반영</a:t>
            </a:r>
            <a:endParaRPr lang="en-US" altLang="ko-KR" dirty="0"/>
          </a:p>
          <a:p>
            <a:r>
              <a:rPr lang="ko-KR" altLang="en-US" dirty="0"/>
              <a:t>폐기 </a:t>
            </a:r>
            <a:r>
              <a:rPr lang="en-US" altLang="ko-KR" dirty="0"/>
              <a:t>or </a:t>
            </a:r>
            <a:r>
              <a:rPr lang="ko-KR" altLang="en-US" dirty="0"/>
              <a:t>반환 선택 시 폐기</a:t>
            </a:r>
            <a:r>
              <a:rPr lang="en-US" altLang="ko-KR" dirty="0"/>
              <a:t>/</a:t>
            </a:r>
            <a:r>
              <a:rPr lang="ko-KR" altLang="en-US" dirty="0"/>
              <a:t>반환 페이지로 이동</a:t>
            </a:r>
            <a:endParaRPr lang="en-US" altLang="ko-KR" dirty="0"/>
          </a:p>
          <a:p>
            <a:r>
              <a:rPr lang="en-US" altLang="ko-KR" dirty="0"/>
              <a:t>(</a:t>
            </a:r>
            <a:r>
              <a:rPr lang="ko-KR" altLang="en-US" dirty="0"/>
              <a:t>이력상황에는 선택사항 지속 표기</a:t>
            </a:r>
            <a:r>
              <a:rPr lang="en-US" altLang="ko-KR" dirty="0"/>
              <a:t>)</a:t>
            </a:r>
          </a:p>
        </p:txBody>
      </p:sp>
      <p:sp>
        <p:nvSpPr>
          <p:cNvPr id="34" name="TextBox 33">
            <a:extLst>
              <a:ext uri="{FF2B5EF4-FFF2-40B4-BE49-F238E27FC236}">
                <a16:creationId xmlns:a16="http://schemas.microsoft.com/office/drawing/2014/main" id="{90368463-8F68-4BD1-BE45-A9E39FDEC9CA}"/>
              </a:ext>
            </a:extLst>
          </p:cNvPr>
          <p:cNvSpPr txBox="1"/>
          <p:nvPr/>
        </p:nvSpPr>
        <p:spPr>
          <a:xfrm>
            <a:off x="9346303" y="1323817"/>
            <a:ext cx="911788" cy="307777"/>
          </a:xfrm>
          <a:prstGeom prst="rect">
            <a:avLst/>
          </a:prstGeom>
          <a:noFill/>
        </p:spPr>
        <p:txBody>
          <a:bodyPr wrap="none" rtlCol="0">
            <a:spAutoFit/>
          </a:bodyPr>
          <a:lstStyle/>
          <a:p>
            <a:r>
              <a:rPr lang="en-US" altLang="ko-KR" sz="1400" dirty="0"/>
              <a:t>Requests</a:t>
            </a:r>
            <a:endParaRPr lang="ko-KR" altLang="en-US" sz="1400" dirty="0"/>
          </a:p>
        </p:txBody>
      </p:sp>
      <p:sp>
        <p:nvSpPr>
          <p:cNvPr id="35" name="TextBox 34">
            <a:extLst>
              <a:ext uri="{FF2B5EF4-FFF2-40B4-BE49-F238E27FC236}">
                <a16:creationId xmlns:a16="http://schemas.microsoft.com/office/drawing/2014/main" id="{3564640D-A4E0-4BD3-A269-FD7F9C6C29EB}"/>
              </a:ext>
            </a:extLst>
          </p:cNvPr>
          <p:cNvSpPr txBox="1"/>
          <p:nvPr/>
        </p:nvSpPr>
        <p:spPr>
          <a:xfrm>
            <a:off x="9420362" y="1773478"/>
            <a:ext cx="1189749" cy="784830"/>
          </a:xfrm>
          <a:prstGeom prst="rect">
            <a:avLst/>
          </a:prstGeom>
          <a:noFill/>
        </p:spPr>
        <p:txBody>
          <a:bodyPr wrap="square" rtlCol="0">
            <a:spAutoFit/>
          </a:bodyPr>
          <a:lstStyle/>
          <a:p>
            <a:r>
              <a:rPr lang="en-US" altLang="ko-KR" sz="1500" dirty="0"/>
              <a:t>Return</a:t>
            </a:r>
          </a:p>
          <a:p>
            <a:r>
              <a:rPr lang="en-US" altLang="ko-KR" sz="1500" dirty="0"/>
              <a:t>Or</a:t>
            </a:r>
          </a:p>
          <a:p>
            <a:r>
              <a:rPr lang="en-US" altLang="ko-KR" sz="1500" dirty="0"/>
              <a:t>Exchange</a:t>
            </a:r>
            <a:endParaRPr lang="ko-KR" altLang="en-US" sz="1500" dirty="0"/>
          </a:p>
        </p:txBody>
      </p:sp>
      <p:cxnSp>
        <p:nvCxnSpPr>
          <p:cNvPr id="37" name="직선 화살표 연결선 36">
            <a:extLst>
              <a:ext uri="{FF2B5EF4-FFF2-40B4-BE49-F238E27FC236}">
                <a16:creationId xmlns:a16="http://schemas.microsoft.com/office/drawing/2014/main" id="{0CFAB136-71B9-4C6E-94C6-8EB8CDC9D497}"/>
              </a:ext>
            </a:extLst>
          </p:cNvPr>
          <p:cNvCxnSpPr>
            <a:cxnSpLocks/>
          </p:cNvCxnSpPr>
          <p:nvPr/>
        </p:nvCxnSpPr>
        <p:spPr>
          <a:xfrm flipV="1">
            <a:off x="9648986" y="2625046"/>
            <a:ext cx="0" cy="329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6FDC259-6FFF-4D7F-B253-16F40D461766}"/>
              </a:ext>
            </a:extLst>
          </p:cNvPr>
          <p:cNvSpPr txBox="1"/>
          <p:nvPr/>
        </p:nvSpPr>
        <p:spPr>
          <a:xfrm>
            <a:off x="8286383" y="2954106"/>
            <a:ext cx="1651414" cy="2308324"/>
          </a:xfrm>
          <a:prstGeom prst="rect">
            <a:avLst/>
          </a:prstGeom>
          <a:noFill/>
          <a:ln>
            <a:solidFill>
              <a:schemeClr val="tx1"/>
            </a:solidFill>
          </a:ln>
        </p:spPr>
        <p:txBody>
          <a:bodyPr wrap="square" rtlCol="0">
            <a:spAutoFit/>
          </a:bodyPr>
          <a:lstStyle/>
          <a:p>
            <a:r>
              <a:rPr lang="ko-KR" altLang="en-US" dirty="0"/>
              <a:t>반품 교환 선택 페이지에서 요청한 사항 표시</a:t>
            </a:r>
            <a:endParaRPr lang="en-US" altLang="ko-KR" dirty="0"/>
          </a:p>
          <a:p>
            <a:r>
              <a:rPr lang="ko-KR" altLang="en-US" dirty="0"/>
              <a:t>교환 </a:t>
            </a:r>
            <a:r>
              <a:rPr lang="ko-KR" altLang="en-US" dirty="0" err="1"/>
              <a:t>선택시</a:t>
            </a:r>
            <a:r>
              <a:rPr lang="ko-KR" altLang="en-US" dirty="0"/>
              <a:t> 배송요청 페이지에 자동 등록</a:t>
            </a:r>
          </a:p>
        </p:txBody>
      </p:sp>
      <p:sp>
        <p:nvSpPr>
          <p:cNvPr id="6" name="직사각형 5">
            <a:extLst>
              <a:ext uri="{FF2B5EF4-FFF2-40B4-BE49-F238E27FC236}">
                <a16:creationId xmlns:a16="http://schemas.microsoft.com/office/drawing/2014/main" id="{9EFEAB23-B3ED-4928-8313-33435EE94FDF}"/>
              </a:ext>
            </a:extLst>
          </p:cNvPr>
          <p:cNvSpPr/>
          <p:nvPr/>
        </p:nvSpPr>
        <p:spPr>
          <a:xfrm>
            <a:off x="528511" y="2952879"/>
            <a:ext cx="5494746" cy="22985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화살표: 아래쪽 13">
            <a:extLst>
              <a:ext uri="{FF2B5EF4-FFF2-40B4-BE49-F238E27FC236}">
                <a16:creationId xmlns:a16="http://schemas.microsoft.com/office/drawing/2014/main" id="{6D2ED7EF-03A2-457E-BD46-416B2465718B}"/>
              </a:ext>
            </a:extLst>
          </p:cNvPr>
          <p:cNvSpPr/>
          <p:nvPr/>
        </p:nvSpPr>
        <p:spPr>
          <a:xfrm rot="2329902">
            <a:off x="6058463" y="4321210"/>
            <a:ext cx="910529" cy="750929"/>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직사각형 38">
            <a:extLst>
              <a:ext uri="{FF2B5EF4-FFF2-40B4-BE49-F238E27FC236}">
                <a16:creationId xmlns:a16="http://schemas.microsoft.com/office/drawing/2014/main" id="{AF072539-3952-437B-8D09-9BAC7F48FA39}"/>
              </a:ext>
            </a:extLst>
          </p:cNvPr>
          <p:cNvSpPr/>
          <p:nvPr/>
        </p:nvSpPr>
        <p:spPr>
          <a:xfrm>
            <a:off x="721453" y="3103219"/>
            <a:ext cx="1821560" cy="1847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500" dirty="0"/>
              <a:t>Returned goods</a:t>
            </a:r>
          </a:p>
          <a:p>
            <a:pPr algn="ctr"/>
            <a:r>
              <a:rPr lang="en-US" altLang="ko-KR" sz="1500" dirty="0"/>
              <a:t>image</a:t>
            </a:r>
            <a:endParaRPr lang="ko-KR" altLang="en-US" sz="1500" dirty="0"/>
          </a:p>
        </p:txBody>
      </p:sp>
      <p:cxnSp>
        <p:nvCxnSpPr>
          <p:cNvPr id="40" name="직선 연결선 39">
            <a:extLst>
              <a:ext uri="{FF2B5EF4-FFF2-40B4-BE49-F238E27FC236}">
                <a16:creationId xmlns:a16="http://schemas.microsoft.com/office/drawing/2014/main" id="{E7B40966-E8DE-4D0E-A283-1DC9C9EB8A04}"/>
              </a:ext>
            </a:extLst>
          </p:cNvPr>
          <p:cNvCxnSpPr>
            <a:cxnSpLocks/>
            <a:stCxn id="39" idx="0"/>
            <a:endCxn id="39" idx="2"/>
          </p:cNvCxnSpPr>
          <p:nvPr/>
        </p:nvCxnSpPr>
        <p:spPr>
          <a:xfrm>
            <a:off x="1632233" y="3103219"/>
            <a:ext cx="0" cy="1847728"/>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1" name="직선 연결선 40">
            <a:extLst>
              <a:ext uri="{FF2B5EF4-FFF2-40B4-BE49-F238E27FC236}">
                <a16:creationId xmlns:a16="http://schemas.microsoft.com/office/drawing/2014/main" id="{E5122664-FF87-4015-90A8-C93C866589C6}"/>
              </a:ext>
            </a:extLst>
          </p:cNvPr>
          <p:cNvCxnSpPr>
            <a:cxnSpLocks/>
            <a:stCxn id="39" idx="1"/>
            <a:endCxn id="39" idx="3"/>
          </p:cNvCxnSpPr>
          <p:nvPr/>
        </p:nvCxnSpPr>
        <p:spPr>
          <a:xfrm>
            <a:off x="721453" y="4027083"/>
            <a:ext cx="1821560" cy="0"/>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C476A5AE-395E-42D1-BB08-0A47849A2E67}"/>
              </a:ext>
            </a:extLst>
          </p:cNvPr>
          <p:cNvSpPr txBox="1"/>
          <p:nvPr/>
        </p:nvSpPr>
        <p:spPr>
          <a:xfrm>
            <a:off x="2628085" y="3010939"/>
            <a:ext cx="3281771" cy="1661993"/>
          </a:xfrm>
          <a:prstGeom prst="rect">
            <a:avLst/>
          </a:prstGeom>
          <a:noFill/>
          <a:ln>
            <a:solidFill>
              <a:schemeClr val="tx1"/>
            </a:solidFill>
          </a:ln>
        </p:spPr>
        <p:txBody>
          <a:bodyPr wrap="square" rtlCol="0">
            <a:spAutoFit/>
          </a:bodyPr>
          <a:lstStyle/>
          <a:p>
            <a:r>
              <a:rPr lang="en-US" altLang="ko-KR" sz="1400" dirty="0"/>
              <a:t>Warehouse :</a:t>
            </a:r>
          </a:p>
          <a:p>
            <a:endParaRPr lang="en-US" altLang="ko-KR" sz="1400" dirty="0"/>
          </a:p>
          <a:p>
            <a:r>
              <a:rPr lang="en-US" altLang="ko-KR" sz="1400" dirty="0"/>
              <a:t>ID Code :</a:t>
            </a:r>
          </a:p>
          <a:p>
            <a:endParaRPr lang="en-US" altLang="ko-KR" sz="1400" dirty="0"/>
          </a:p>
          <a:p>
            <a:r>
              <a:rPr lang="en-US" altLang="ko-KR" sz="1400" dirty="0"/>
              <a:t>Date of return</a:t>
            </a:r>
            <a:r>
              <a:rPr lang="ko-KR" altLang="en-US" sz="1400" dirty="0"/>
              <a:t> </a:t>
            </a:r>
            <a:r>
              <a:rPr lang="en-US" altLang="ko-KR" sz="1400" dirty="0"/>
              <a:t>: </a:t>
            </a:r>
          </a:p>
          <a:p>
            <a:endParaRPr lang="en-US" altLang="ko-KR" sz="1400" dirty="0"/>
          </a:p>
          <a:p>
            <a:r>
              <a:rPr lang="en-US" altLang="ko-KR" sz="1400" dirty="0"/>
              <a:t>Note</a:t>
            </a:r>
            <a:r>
              <a:rPr lang="ko-KR" altLang="en-US" sz="1400" dirty="0"/>
              <a:t> </a:t>
            </a:r>
            <a:r>
              <a:rPr lang="en-US" altLang="ko-KR" dirty="0"/>
              <a:t>:</a:t>
            </a:r>
            <a:endParaRPr lang="ko-KR" altLang="en-US" dirty="0"/>
          </a:p>
        </p:txBody>
      </p:sp>
      <p:sp>
        <p:nvSpPr>
          <p:cNvPr id="2" name="직사각형 1">
            <a:extLst>
              <a:ext uri="{FF2B5EF4-FFF2-40B4-BE49-F238E27FC236}">
                <a16:creationId xmlns:a16="http://schemas.microsoft.com/office/drawing/2014/main" id="{D961839F-6446-49B8-A6D7-B0A986F395DA}"/>
              </a:ext>
            </a:extLst>
          </p:cNvPr>
          <p:cNvSpPr/>
          <p:nvPr/>
        </p:nvSpPr>
        <p:spPr>
          <a:xfrm>
            <a:off x="793293" y="1761586"/>
            <a:ext cx="7171203" cy="3230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2" name="직선 화살표 연결선 41">
            <a:extLst>
              <a:ext uri="{FF2B5EF4-FFF2-40B4-BE49-F238E27FC236}">
                <a16:creationId xmlns:a16="http://schemas.microsoft.com/office/drawing/2014/main" id="{13B161A5-8166-4B0D-8611-385810E70F17}"/>
              </a:ext>
            </a:extLst>
          </p:cNvPr>
          <p:cNvCxnSpPr>
            <a:cxnSpLocks/>
          </p:cNvCxnSpPr>
          <p:nvPr/>
        </p:nvCxnSpPr>
        <p:spPr>
          <a:xfrm>
            <a:off x="4062376" y="1015756"/>
            <a:ext cx="0" cy="745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3BFEF7D5-595C-469D-A8B9-33666E2713B5}"/>
              </a:ext>
            </a:extLst>
          </p:cNvPr>
          <p:cNvSpPr txBox="1"/>
          <p:nvPr/>
        </p:nvSpPr>
        <p:spPr>
          <a:xfrm>
            <a:off x="3134553" y="91070"/>
            <a:ext cx="1651414" cy="923330"/>
          </a:xfrm>
          <a:prstGeom prst="rect">
            <a:avLst/>
          </a:prstGeom>
          <a:noFill/>
          <a:ln>
            <a:solidFill>
              <a:schemeClr val="tx1"/>
            </a:solidFill>
          </a:ln>
        </p:spPr>
        <p:txBody>
          <a:bodyPr wrap="square" rtlCol="0">
            <a:spAutoFit/>
          </a:bodyPr>
          <a:lstStyle/>
          <a:p>
            <a:r>
              <a:rPr lang="ko-KR" altLang="en-US" dirty="0"/>
              <a:t>반품</a:t>
            </a:r>
            <a:r>
              <a:rPr lang="en-US" altLang="ko-KR" dirty="0"/>
              <a:t>/</a:t>
            </a:r>
            <a:r>
              <a:rPr lang="ko-KR" altLang="en-US" dirty="0"/>
              <a:t>교환 선택 페이지 이동 </a:t>
            </a:r>
            <a:r>
              <a:rPr lang="en-US" altLang="ko-KR" dirty="0"/>
              <a:t>P51</a:t>
            </a:r>
          </a:p>
        </p:txBody>
      </p:sp>
      <p:sp>
        <p:nvSpPr>
          <p:cNvPr id="45" name="TextBox 44">
            <a:extLst>
              <a:ext uri="{FF2B5EF4-FFF2-40B4-BE49-F238E27FC236}">
                <a16:creationId xmlns:a16="http://schemas.microsoft.com/office/drawing/2014/main" id="{5F810CD8-C008-499B-A3E4-941DCD6F9865}"/>
              </a:ext>
            </a:extLst>
          </p:cNvPr>
          <p:cNvSpPr txBox="1"/>
          <p:nvPr/>
        </p:nvSpPr>
        <p:spPr>
          <a:xfrm>
            <a:off x="10339867" y="832732"/>
            <a:ext cx="2742226" cy="323165"/>
          </a:xfrm>
          <a:prstGeom prst="rect">
            <a:avLst/>
          </a:prstGeom>
          <a:noFill/>
          <a:ln>
            <a:solidFill>
              <a:schemeClr val="tx1"/>
            </a:solidFill>
          </a:ln>
        </p:spPr>
        <p:txBody>
          <a:bodyPr wrap="none" rtlCol="0">
            <a:spAutoFit/>
          </a:bodyPr>
          <a:lstStyle/>
          <a:p>
            <a:r>
              <a:rPr lang="en-US" altLang="ko-KR" sz="1500" dirty="0"/>
              <a:t>+ Return / Exchange Request</a:t>
            </a:r>
            <a:endParaRPr lang="ko-KR" altLang="en-US" sz="1500" dirty="0"/>
          </a:p>
        </p:txBody>
      </p:sp>
      <p:cxnSp>
        <p:nvCxnSpPr>
          <p:cNvPr id="46" name="직선 화살표 연결선 45">
            <a:extLst>
              <a:ext uri="{FF2B5EF4-FFF2-40B4-BE49-F238E27FC236}">
                <a16:creationId xmlns:a16="http://schemas.microsoft.com/office/drawing/2014/main" id="{F1AC46AD-909B-4285-B6DF-D8DC2386FE67}"/>
              </a:ext>
            </a:extLst>
          </p:cNvPr>
          <p:cNvCxnSpPr>
            <a:cxnSpLocks/>
            <a:stCxn id="47" idx="3"/>
            <a:endCxn id="45" idx="0"/>
          </p:cNvCxnSpPr>
          <p:nvPr/>
        </p:nvCxnSpPr>
        <p:spPr>
          <a:xfrm>
            <a:off x="10088800" y="573210"/>
            <a:ext cx="1622180" cy="2595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3E1DE04-9DF1-4B2C-BEB4-2F26759D502B}"/>
              </a:ext>
            </a:extLst>
          </p:cNvPr>
          <p:cNvSpPr txBox="1"/>
          <p:nvPr/>
        </p:nvSpPr>
        <p:spPr>
          <a:xfrm>
            <a:off x="8437386" y="111545"/>
            <a:ext cx="1651414" cy="923330"/>
          </a:xfrm>
          <a:prstGeom prst="rect">
            <a:avLst/>
          </a:prstGeom>
          <a:noFill/>
          <a:ln>
            <a:solidFill>
              <a:schemeClr val="tx1"/>
            </a:solidFill>
          </a:ln>
        </p:spPr>
        <p:txBody>
          <a:bodyPr wrap="square" rtlCol="0">
            <a:spAutoFit/>
          </a:bodyPr>
          <a:lstStyle/>
          <a:p>
            <a:r>
              <a:rPr lang="ko-KR" altLang="en-US" dirty="0"/>
              <a:t>반품</a:t>
            </a:r>
            <a:r>
              <a:rPr lang="en-US" altLang="ko-KR" dirty="0"/>
              <a:t>/ </a:t>
            </a:r>
            <a:r>
              <a:rPr lang="ko-KR" altLang="en-US" dirty="0"/>
              <a:t>교환 예정 제품 입력</a:t>
            </a:r>
            <a:endParaRPr lang="en-US" altLang="ko-KR" dirty="0"/>
          </a:p>
          <a:p>
            <a:r>
              <a:rPr lang="en-US" altLang="ko-KR" dirty="0"/>
              <a:t>P52</a:t>
            </a:r>
            <a:endParaRPr lang="ko-KR" altLang="en-US" dirty="0"/>
          </a:p>
        </p:txBody>
      </p:sp>
      <p:cxnSp>
        <p:nvCxnSpPr>
          <p:cNvPr id="48" name="직선 화살표 연결선 47">
            <a:extLst>
              <a:ext uri="{FF2B5EF4-FFF2-40B4-BE49-F238E27FC236}">
                <a16:creationId xmlns:a16="http://schemas.microsoft.com/office/drawing/2014/main" id="{FC721D9D-EB86-4BFF-875B-E3206FE3A777}"/>
              </a:ext>
            </a:extLst>
          </p:cNvPr>
          <p:cNvCxnSpPr>
            <a:cxnSpLocks/>
          </p:cNvCxnSpPr>
          <p:nvPr/>
        </p:nvCxnSpPr>
        <p:spPr>
          <a:xfrm flipH="1">
            <a:off x="6223250" y="583721"/>
            <a:ext cx="681804" cy="7984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75141B1A-F6D8-485C-BC34-AF71B63E274F}"/>
              </a:ext>
            </a:extLst>
          </p:cNvPr>
          <p:cNvSpPr txBox="1"/>
          <p:nvPr/>
        </p:nvSpPr>
        <p:spPr>
          <a:xfrm>
            <a:off x="6621593" y="236477"/>
            <a:ext cx="1683892" cy="523220"/>
          </a:xfrm>
          <a:prstGeom prst="rect">
            <a:avLst/>
          </a:prstGeom>
          <a:solidFill>
            <a:schemeClr val="accent2">
              <a:lumMod val="20000"/>
              <a:lumOff val="80000"/>
            </a:schemeClr>
          </a:solidFill>
        </p:spPr>
        <p:txBody>
          <a:bodyPr wrap="square" rtlCol="0">
            <a:spAutoFit/>
          </a:bodyPr>
          <a:lstStyle/>
          <a:p>
            <a:r>
              <a:rPr lang="en-US" altLang="ko-KR" sz="1400" dirty="0"/>
              <a:t>P.52 </a:t>
            </a:r>
            <a:r>
              <a:rPr lang="ko-KR" altLang="en-US" sz="1400" dirty="0"/>
              <a:t>입력정보</a:t>
            </a:r>
            <a:endParaRPr lang="en-US" altLang="ko-KR" sz="1400" dirty="0"/>
          </a:p>
          <a:p>
            <a:r>
              <a:rPr lang="en-US" altLang="ko-KR" sz="1400" dirty="0"/>
              <a:t>Or P.81 </a:t>
            </a:r>
            <a:r>
              <a:rPr lang="ko-KR" altLang="en-US" sz="1400" dirty="0"/>
              <a:t>입력정보</a:t>
            </a:r>
            <a:endParaRPr lang="en-US" altLang="ko-KR" sz="1400" dirty="0"/>
          </a:p>
        </p:txBody>
      </p:sp>
      <p:sp>
        <p:nvSpPr>
          <p:cNvPr id="3" name="순서도: 처리 2">
            <a:extLst>
              <a:ext uri="{FF2B5EF4-FFF2-40B4-BE49-F238E27FC236}">
                <a16:creationId xmlns:a16="http://schemas.microsoft.com/office/drawing/2014/main" id="{48E6D4D4-B08B-4326-9E38-3F2936255DE1}"/>
              </a:ext>
            </a:extLst>
          </p:cNvPr>
          <p:cNvSpPr/>
          <p:nvPr/>
        </p:nvSpPr>
        <p:spPr>
          <a:xfrm>
            <a:off x="4032831" y="3103219"/>
            <a:ext cx="1797060" cy="24809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50" name="직선 화살표 연결선 49">
            <a:extLst>
              <a:ext uri="{FF2B5EF4-FFF2-40B4-BE49-F238E27FC236}">
                <a16:creationId xmlns:a16="http://schemas.microsoft.com/office/drawing/2014/main" id="{0673C3C5-A12D-450D-86C0-E45084B184C6}"/>
              </a:ext>
            </a:extLst>
          </p:cNvPr>
          <p:cNvCxnSpPr>
            <a:cxnSpLocks/>
            <a:stCxn id="51" idx="1"/>
          </p:cNvCxnSpPr>
          <p:nvPr/>
        </p:nvCxnSpPr>
        <p:spPr>
          <a:xfrm flipH="1" flipV="1">
            <a:off x="4172459" y="5100324"/>
            <a:ext cx="764338" cy="8476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C08F316F-4048-4401-BADD-C261169C6698}"/>
              </a:ext>
            </a:extLst>
          </p:cNvPr>
          <p:cNvSpPr txBox="1"/>
          <p:nvPr/>
        </p:nvSpPr>
        <p:spPr>
          <a:xfrm>
            <a:off x="4936797" y="5624818"/>
            <a:ext cx="1683892" cy="646331"/>
          </a:xfrm>
          <a:prstGeom prst="rect">
            <a:avLst/>
          </a:prstGeom>
          <a:solidFill>
            <a:schemeClr val="accent2">
              <a:lumMod val="20000"/>
              <a:lumOff val="80000"/>
            </a:schemeClr>
          </a:solidFill>
        </p:spPr>
        <p:txBody>
          <a:bodyPr wrap="square" rtlCol="0">
            <a:spAutoFit/>
          </a:bodyPr>
          <a:lstStyle/>
          <a:p>
            <a:r>
              <a:rPr lang="en-US" altLang="ko-KR" dirty="0"/>
              <a:t>P81 </a:t>
            </a:r>
            <a:r>
              <a:rPr lang="ko-KR" altLang="en-US" dirty="0"/>
              <a:t>입력정보</a:t>
            </a:r>
            <a:endParaRPr lang="en-US" altLang="ko-KR" dirty="0"/>
          </a:p>
          <a:p>
            <a:r>
              <a:rPr lang="ko-KR" altLang="en-US" dirty="0"/>
              <a:t>표시</a:t>
            </a:r>
            <a:endParaRPr lang="en-US" altLang="ko-KR" dirty="0"/>
          </a:p>
        </p:txBody>
      </p:sp>
      <p:sp>
        <p:nvSpPr>
          <p:cNvPr id="52" name="순서도: 처리 51">
            <a:extLst>
              <a:ext uri="{FF2B5EF4-FFF2-40B4-BE49-F238E27FC236}">
                <a16:creationId xmlns:a16="http://schemas.microsoft.com/office/drawing/2014/main" id="{88B6811E-AC99-42D2-B05A-D8E272036D3B}"/>
              </a:ext>
            </a:extLst>
          </p:cNvPr>
          <p:cNvSpPr/>
          <p:nvPr/>
        </p:nvSpPr>
        <p:spPr>
          <a:xfrm>
            <a:off x="4038233" y="3523500"/>
            <a:ext cx="1752180" cy="24809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3" name="순서도: 처리 52">
            <a:extLst>
              <a:ext uri="{FF2B5EF4-FFF2-40B4-BE49-F238E27FC236}">
                <a16:creationId xmlns:a16="http://schemas.microsoft.com/office/drawing/2014/main" id="{2E69D2EF-4479-455E-BC22-FF75E1A1FE56}"/>
              </a:ext>
            </a:extLst>
          </p:cNvPr>
          <p:cNvSpPr/>
          <p:nvPr/>
        </p:nvSpPr>
        <p:spPr>
          <a:xfrm>
            <a:off x="4038233" y="3904763"/>
            <a:ext cx="1791657" cy="24809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4" name="순서도: 처리 53">
            <a:extLst>
              <a:ext uri="{FF2B5EF4-FFF2-40B4-BE49-F238E27FC236}">
                <a16:creationId xmlns:a16="http://schemas.microsoft.com/office/drawing/2014/main" id="{824A3CF5-33F6-40A1-A975-4295C0FE28A2}"/>
              </a:ext>
            </a:extLst>
          </p:cNvPr>
          <p:cNvSpPr/>
          <p:nvPr/>
        </p:nvSpPr>
        <p:spPr>
          <a:xfrm>
            <a:off x="4046107" y="4329461"/>
            <a:ext cx="1797060" cy="24809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61" name="직선 연결선 60">
            <a:extLst>
              <a:ext uri="{FF2B5EF4-FFF2-40B4-BE49-F238E27FC236}">
                <a16:creationId xmlns:a16="http://schemas.microsoft.com/office/drawing/2014/main" id="{8AB3DB9F-5745-4E1F-9564-745C84CBA445}"/>
              </a:ext>
            </a:extLst>
          </p:cNvPr>
          <p:cNvCxnSpPr>
            <a:cxnSpLocks/>
          </p:cNvCxnSpPr>
          <p:nvPr/>
        </p:nvCxnSpPr>
        <p:spPr>
          <a:xfrm>
            <a:off x="587229" y="5563300"/>
            <a:ext cx="11477405" cy="0"/>
          </a:xfrm>
          <a:prstGeom prst="line">
            <a:avLst/>
          </a:prstGeom>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140A7B30-5B26-44A2-86B5-BB2D241607B8}"/>
              </a:ext>
            </a:extLst>
          </p:cNvPr>
          <p:cNvSpPr txBox="1"/>
          <p:nvPr/>
        </p:nvSpPr>
        <p:spPr>
          <a:xfrm>
            <a:off x="245181" y="5598765"/>
            <a:ext cx="1995089" cy="369332"/>
          </a:xfrm>
          <a:prstGeom prst="rect">
            <a:avLst/>
          </a:prstGeom>
          <a:noFill/>
        </p:spPr>
        <p:txBody>
          <a:bodyPr wrap="square" rtlCol="0">
            <a:spAutoFit/>
          </a:bodyPr>
          <a:lstStyle/>
          <a:p>
            <a:r>
              <a:rPr lang="en-US" altLang="ko-KR" dirty="0"/>
              <a:t>Warehouse</a:t>
            </a:r>
            <a:endParaRPr lang="ko-KR" altLang="en-US" dirty="0"/>
          </a:p>
        </p:txBody>
      </p:sp>
      <p:sp>
        <p:nvSpPr>
          <p:cNvPr id="63" name="TextBox 62">
            <a:extLst>
              <a:ext uri="{FF2B5EF4-FFF2-40B4-BE49-F238E27FC236}">
                <a16:creationId xmlns:a16="http://schemas.microsoft.com/office/drawing/2014/main" id="{D63267EE-1C44-4E20-8835-91ECB67C7A46}"/>
              </a:ext>
            </a:extLst>
          </p:cNvPr>
          <p:cNvSpPr txBox="1"/>
          <p:nvPr/>
        </p:nvSpPr>
        <p:spPr>
          <a:xfrm>
            <a:off x="424490" y="6163082"/>
            <a:ext cx="1293904" cy="323165"/>
          </a:xfrm>
          <a:prstGeom prst="rect">
            <a:avLst/>
          </a:prstGeom>
          <a:noFill/>
        </p:spPr>
        <p:txBody>
          <a:bodyPr wrap="square" rtlCol="0">
            <a:spAutoFit/>
          </a:bodyPr>
          <a:lstStyle/>
          <a:p>
            <a:r>
              <a:rPr lang="en-US" altLang="ko-KR" sz="1500" dirty="0"/>
              <a:t>ABC Logistic</a:t>
            </a:r>
          </a:p>
        </p:txBody>
      </p:sp>
      <p:sp>
        <p:nvSpPr>
          <p:cNvPr id="64" name="TextBox 63">
            <a:extLst>
              <a:ext uri="{FF2B5EF4-FFF2-40B4-BE49-F238E27FC236}">
                <a16:creationId xmlns:a16="http://schemas.microsoft.com/office/drawing/2014/main" id="{9AC5EB56-1A21-47A3-9FA8-456BE532767C}"/>
              </a:ext>
            </a:extLst>
          </p:cNvPr>
          <p:cNvSpPr txBox="1"/>
          <p:nvPr/>
        </p:nvSpPr>
        <p:spPr>
          <a:xfrm>
            <a:off x="2114640" y="5608447"/>
            <a:ext cx="1107996" cy="369332"/>
          </a:xfrm>
          <a:prstGeom prst="rect">
            <a:avLst/>
          </a:prstGeom>
          <a:noFill/>
        </p:spPr>
        <p:txBody>
          <a:bodyPr wrap="square" rtlCol="0">
            <a:spAutoFit/>
          </a:bodyPr>
          <a:lstStyle/>
          <a:p>
            <a:r>
              <a:rPr lang="en-US" altLang="ko-KR" dirty="0"/>
              <a:t>Country</a:t>
            </a:r>
            <a:endParaRPr lang="ko-KR" altLang="en-US" dirty="0"/>
          </a:p>
        </p:txBody>
      </p:sp>
      <p:sp>
        <p:nvSpPr>
          <p:cNvPr id="65" name="TextBox 64">
            <a:extLst>
              <a:ext uri="{FF2B5EF4-FFF2-40B4-BE49-F238E27FC236}">
                <a16:creationId xmlns:a16="http://schemas.microsoft.com/office/drawing/2014/main" id="{4C328FA0-9534-4405-87AC-737B69C62E3C}"/>
              </a:ext>
            </a:extLst>
          </p:cNvPr>
          <p:cNvSpPr txBox="1"/>
          <p:nvPr/>
        </p:nvSpPr>
        <p:spPr>
          <a:xfrm>
            <a:off x="1803443" y="6163082"/>
            <a:ext cx="1384868" cy="323165"/>
          </a:xfrm>
          <a:prstGeom prst="rect">
            <a:avLst/>
          </a:prstGeom>
          <a:noFill/>
        </p:spPr>
        <p:txBody>
          <a:bodyPr wrap="square" rtlCol="0">
            <a:spAutoFit/>
          </a:bodyPr>
          <a:lstStyle/>
          <a:p>
            <a:r>
              <a:rPr lang="en-US" altLang="ko-KR" sz="1500" dirty="0"/>
              <a:t>United States</a:t>
            </a:r>
            <a:endParaRPr lang="ko-KR" altLang="en-US" sz="1500" dirty="0"/>
          </a:p>
        </p:txBody>
      </p:sp>
    </p:spTree>
    <p:extLst>
      <p:ext uri="{BB962C8B-B14F-4D97-AF65-F5344CB8AC3E}">
        <p14:creationId xmlns:p14="http://schemas.microsoft.com/office/powerpoint/2010/main" val="4476644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575D71-F3EC-4040-BCB5-1378A7310607}"/>
              </a:ext>
            </a:extLst>
          </p:cNvPr>
          <p:cNvSpPr txBox="1"/>
          <p:nvPr/>
        </p:nvSpPr>
        <p:spPr>
          <a:xfrm>
            <a:off x="721453" y="780176"/>
            <a:ext cx="3371576" cy="369332"/>
          </a:xfrm>
          <a:prstGeom prst="rect">
            <a:avLst/>
          </a:prstGeom>
          <a:noFill/>
        </p:spPr>
        <p:txBody>
          <a:bodyPr wrap="square" rtlCol="0">
            <a:spAutoFit/>
          </a:bodyPr>
          <a:lstStyle/>
          <a:p>
            <a:r>
              <a:rPr lang="en-US" altLang="ko-KR" dirty="0"/>
              <a:t>Return / Exchange</a:t>
            </a:r>
            <a:endParaRPr lang="ko-KR" altLang="en-US" dirty="0"/>
          </a:p>
        </p:txBody>
      </p:sp>
      <p:cxnSp>
        <p:nvCxnSpPr>
          <p:cNvPr id="5" name="직선 연결선 4">
            <a:extLst>
              <a:ext uri="{FF2B5EF4-FFF2-40B4-BE49-F238E27FC236}">
                <a16:creationId xmlns:a16="http://schemas.microsoft.com/office/drawing/2014/main" id="{B8840CC4-CBF0-48DB-AFD7-E576FE3FB780}"/>
              </a:ext>
            </a:extLst>
          </p:cNvPr>
          <p:cNvCxnSpPr>
            <a:cxnSpLocks/>
          </p:cNvCxnSpPr>
          <p:nvPr/>
        </p:nvCxnSpPr>
        <p:spPr>
          <a:xfrm>
            <a:off x="587229" y="1233182"/>
            <a:ext cx="11477405"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C0C52DE-14D8-4701-8E33-5B2DFA79C49A}"/>
              </a:ext>
            </a:extLst>
          </p:cNvPr>
          <p:cNvSpPr txBox="1"/>
          <p:nvPr/>
        </p:nvSpPr>
        <p:spPr>
          <a:xfrm>
            <a:off x="5542002" y="198086"/>
            <a:ext cx="1169103" cy="369332"/>
          </a:xfrm>
          <a:prstGeom prst="rect">
            <a:avLst/>
          </a:prstGeom>
          <a:noFill/>
        </p:spPr>
        <p:txBody>
          <a:bodyPr wrap="none" rtlCol="0">
            <a:spAutoFit/>
          </a:bodyPr>
          <a:lstStyle/>
          <a:p>
            <a:r>
              <a:rPr lang="en-US" altLang="ko-KR" dirty="0"/>
              <a:t>Inventory</a:t>
            </a:r>
            <a:endParaRPr lang="ko-KR" altLang="en-US" dirty="0"/>
          </a:p>
        </p:txBody>
      </p:sp>
      <p:sp>
        <p:nvSpPr>
          <p:cNvPr id="7" name="직사각형 6">
            <a:extLst>
              <a:ext uri="{FF2B5EF4-FFF2-40B4-BE49-F238E27FC236}">
                <a16:creationId xmlns:a16="http://schemas.microsoft.com/office/drawing/2014/main" id="{81405EEF-EC6E-4D1C-A7FA-B84845E6DBE9}"/>
              </a:ext>
            </a:extLst>
          </p:cNvPr>
          <p:cNvSpPr/>
          <p:nvPr/>
        </p:nvSpPr>
        <p:spPr>
          <a:xfrm>
            <a:off x="3196210" y="1316858"/>
            <a:ext cx="5494746" cy="33725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a:extLst>
              <a:ext uri="{FF2B5EF4-FFF2-40B4-BE49-F238E27FC236}">
                <a16:creationId xmlns:a16="http://schemas.microsoft.com/office/drawing/2014/main" id="{BA9C596A-6FCE-466C-9592-A0A5D2C1068C}"/>
              </a:ext>
            </a:extLst>
          </p:cNvPr>
          <p:cNvSpPr/>
          <p:nvPr/>
        </p:nvSpPr>
        <p:spPr>
          <a:xfrm>
            <a:off x="3389152" y="1467198"/>
            <a:ext cx="1821560" cy="1847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500" dirty="0"/>
              <a:t>Returned products</a:t>
            </a:r>
          </a:p>
          <a:p>
            <a:pPr algn="ctr"/>
            <a:r>
              <a:rPr lang="en-US" altLang="ko-KR" sz="1500" dirty="0"/>
              <a:t>image</a:t>
            </a:r>
            <a:endParaRPr lang="ko-KR" altLang="en-US" sz="1500" dirty="0"/>
          </a:p>
        </p:txBody>
      </p:sp>
      <p:cxnSp>
        <p:nvCxnSpPr>
          <p:cNvPr id="9" name="직선 연결선 8">
            <a:extLst>
              <a:ext uri="{FF2B5EF4-FFF2-40B4-BE49-F238E27FC236}">
                <a16:creationId xmlns:a16="http://schemas.microsoft.com/office/drawing/2014/main" id="{D5D711B6-AEC7-4C8C-9384-66960603BC55}"/>
              </a:ext>
            </a:extLst>
          </p:cNvPr>
          <p:cNvCxnSpPr>
            <a:cxnSpLocks/>
            <a:stCxn id="8" idx="0"/>
            <a:endCxn id="8" idx="2"/>
          </p:cNvCxnSpPr>
          <p:nvPr/>
        </p:nvCxnSpPr>
        <p:spPr>
          <a:xfrm>
            <a:off x="4299932" y="1467198"/>
            <a:ext cx="0" cy="1847728"/>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직선 연결선 9">
            <a:extLst>
              <a:ext uri="{FF2B5EF4-FFF2-40B4-BE49-F238E27FC236}">
                <a16:creationId xmlns:a16="http://schemas.microsoft.com/office/drawing/2014/main" id="{96E6AB3C-DCB8-4E86-AF4D-31DF76600F53}"/>
              </a:ext>
            </a:extLst>
          </p:cNvPr>
          <p:cNvCxnSpPr>
            <a:cxnSpLocks/>
            <a:stCxn id="8" idx="1"/>
            <a:endCxn id="8" idx="3"/>
          </p:cNvCxnSpPr>
          <p:nvPr/>
        </p:nvCxnSpPr>
        <p:spPr>
          <a:xfrm>
            <a:off x="3389152" y="2391062"/>
            <a:ext cx="1821560" cy="0"/>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6FE761D-56F1-4CE4-85F8-8864C28CF9B5}"/>
              </a:ext>
            </a:extLst>
          </p:cNvPr>
          <p:cNvSpPr txBox="1"/>
          <p:nvPr/>
        </p:nvSpPr>
        <p:spPr>
          <a:xfrm>
            <a:off x="3368227" y="3359477"/>
            <a:ext cx="5205320" cy="1200329"/>
          </a:xfrm>
          <a:prstGeom prst="rect">
            <a:avLst/>
          </a:prstGeom>
          <a:noFill/>
          <a:ln>
            <a:solidFill>
              <a:schemeClr val="tx1"/>
            </a:solidFill>
          </a:ln>
        </p:spPr>
        <p:txBody>
          <a:bodyPr wrap="square" rtlCol="0">
            <a:spAutoFit/>
          </a:bodyPr>
          <a:lstStyle/>
          <a:p>
            <a:r>
              <a:rPr lang="en-US" altLang="ko-KR" dirty="0"/>
              <a:t>Warehouse:</a:t>
            </a:r>
          </a:p>
          <a:p>
            <a:r>
              <a:rPr lang="en-US" altLang="ko-KR" dirty="0"/>
              <a:t>ID Code :</a:t>
            </a:r>
          </a:p>
          <a:p>
            <a:r>
              <a:rPr lang="en-US" altLang="ko-KR" dirty="0"/>
              <a:t>Date of receipt</a:t>
            </a:r>
            <a:r>
              <a:rPr lang="ko-KR" altLang="en-US" dirty="0"/>
              <a:t> </a:t>
            </a:r>
            <a:r>
              <a:rPr lang="en-US" altLang="ko-KR" dirty="0"/>
              <a:t>: </a:t>
            </a:r>
          </a:p>
          <a:p>
            <a:r>
              <a:rPr lang="en-US" altLang="ko-KR" dirty="0"/>
              <a:t>Note</a:t>
            </a:r>
            <a:r>
              <a:rPr lang="ko-KR" altLang="en-US" dirty="0"/>
              <a:t> </a:t>
            </a:r>
            <a:r>
              <a:rPr lang="en-US" altLang="ko-KR" dirty="0"/>
              <a:t>:</a:t>
            </a:r>
            <a:endParaRPr lang="ko-KR" altLang="en-US" dirty="0"/>
          </a:p>
        </p:txBody>
      </p:sp>
      <p:sp>
        <p:nvSpPr>
          <p:cNvPr id="12" name="TextBox 11">
            <a:extLst>
              <a:ext uri="{FF2B5EF4-FFF2-40B4-BE49-F238E27FC236}">
                <a16:creationId xmlns:a16="http://schemas.microsoft.com/office/drawing/2014/main" id="{B8C2C4F1-2EB6-4465-A10F-FDE68DC13328}"/>
              </a:ext>
            </a:extLst>
          </p:cNvPr>
          <p:cNvSpPr txBox="1"/>
          <p:nvPr/>
        </p:nvSpPr>
        <p:spPr>
          <a:xfrm>
            <a:off x="5284335" y="1437282"/>
            <a:ext cx="1701300" cy="1477328"/>
          </a:xfrm>
          <a:prstGeom prst="rect">
            <a:avLst/>
          </a:prstGeom>
          <a:noFill/>
        </p:spPr>
        <p:txBody>
          <a:bodyPr wrap="none" rtlCol="0">
            <a:spAutoFit/>
          </a:bodyPr>
          <a:lstStyle/>
          <a:p>
            <a:r>
              <a:rPr lang="en-US" altLang="ko-KR" dirty="0"/>
              <a:t>Customer</a:t>
            </a:r>
            <a:r>
              <a:rPr lang="ko-KR" altLang="en-US" dirty="0"/>
              <a:t> </a:t>
            </a:r>
            <a:r>
              <a:rPr lang="en-US" altLang="ko-KR" dirty="0"/>
              <a:t>:</a:t>
            </a:r>
          </a:p>
          <a:p>
            <a:endParaRPr lang="en-US" altLang="ko-KR" dirty="0"/>
          </a:p>
          <a:p>
            <a:r>
              <a:rPr lang="en-US" altLang="ko-KR" dirty="0"/>
              <a:t>Delivery date</a:t>
            </a:r>
            <a:r>
              <a:rPr lang="ko-KR" altLang="en-US" dirty="0"/>
              <a:t> </a:t>
            </a:r>
            <a:r>
              <a:rPr lang="en-US" altLang="ko-KR" dirty="0"/>
              <a:t>:</a:t>
            </a:r>
          </a:p>
          <a:p>
            <a:endParaRPr lang="en-US" altLang="ko-KR" dirty="0"/>
          </a:p>
          <a:p>
            <a:r>
              <a:rPr lang="en-US" altLang="ko-KR" dirty="0"/>
              <a:t>Tracking No. :</a:t>
            </a:r>
            <a:endParaRPr lang="ko-KR" altLang="en-US" dirty="0"/>
          </a:p>
        </p:txBody>
      </p:sp>
      <p:sp>
        <p:nvSpPr>
          <p:cNvPr id="13" name="TextBox 12">
            <a:extLst>
              <a:ext uri="{FF2B5EF4-FFF2-40B4-BE49-F238E27FC236}">
                <a16:creationId xmlns:a16="http://schemas.microsoft.com/office/drawing/2014/main" id="{F231809C-F360-4124-B859-0C801796D058}"/>
              </a:ext>
            </a:extLst>
          </p:cNvPr>
          <p:cNvSpPr txBox="1"/>
          <p:nvPr/>
        </p:nvSpPr>
        <p:spPr>
          <a:xfrm>
            <a:off x="9605333" y="3658477"/>
            <a:ext cx="1124603" cy="1015663"/>
          </a:xfrm>
          <a:prstGeom prst="rect">
            <a:avLst/>
          </a:prstGeom>
          <a:noFill/>
          <a:ln>
            <a:solidFill>
              <a:schemeClr val="tx1"/>
            </a:solidFill>
          </a:ln>
        </p:spPr>
        <p:txBody>
          <a:bodyPr wrap="none" rtlCol="0">
            <a:spAutoFit/>
          </a:bodyPr>
          <a:lstStyle/>
          <a:p>
            <a:r>
              <a:rPr lang="en-US" altLang="ko-KR" sz="1500" dirty="0"/>
              <a:t>Re-storage</a:t>
            </a:r>
          </a:p>
          <a:p>
            <a:r>
              <a:rPr lang="en-US" altLang="ko-KR" sz="1500" dirty="0"/>
              <a:t>Disposal</a:t>
            </a:r>
          </a:p>
          <a:p>
            <a:r>
              <a:rPr lang="en-US" altLang="ko-KR" sz="1500" dirty="0"/>
              <a:t>Retransfer</a:t>
            </a:r>
          </a:p>
          <a:p>
            <a:r>
              <a:rPr lang="ko-KR" altLang="en-US" sz="1500" dirty="0"/>
              <a:t>중 선택</a:t>
            </a:r>
          </a:p>
        </p:txBody>
      </p:sp>
      <p:sp>
        <p:nvSpPr>
          <p:cNvPr id="14" name="TextBox 13">
            <a:extLst>
              <a:ext uri="{FF2B5EF4-FFF2-40B4-BE49-F238E27FC236}">
                <a16:creationId xmlns:a16="http://schemas.microsoft.com/office/drawing/2014/main" id="{C50F3CA2-8712-4A1A-B0F1-DEA824966CDC}"/>
              </a:ext>
            </a:extLst>
          </p:cNvPr>
          <p:cNvSpPr txBox="1"/>
          <p:nvPr/>
        </p:nvSpPr>
        <p:spPr>
          <a:xfrm>
            <a:off x="540522" y="5116564"/>
            <a:ext cx="1189749" cy="784830"/>
          </a:xfrm>
          <a:prstGeom prst="rect">
            <a:avLst/>
          </a:prstGeom>
          <a:noFill/>
          <a:ln>
            <a:solidFill>
              <a:schemeClr val="tx1"/>
            </a:solidFill>
          </a:ln>
        </p:spPr>
        <p:txBody>
          <a:bodyPr wrap="square" rtlCol="0">
            <a:spAutoFit/>
          </a:bodyPr>
          <a:lstStyle/>
          <a:p>
            <a:r>
              <a:rPr lang="en-US" altLang="ko-KR" sz="1500" dirty="0"/>
              <a:t>Return</a:t>
            </a:r>
          </a:p>
          <a:p>
            <a:r>
              <a:rPr lang="en-US" altLang="ko-KR" sz="1500" dirty="0"/>
              <a:t>Exchange</a:t>
            </a:r>
          </a:p>
          <a:p>
            <a:r>
              <a:rPr lang="ko-KR" altLang="en-US" sz="1500" dirty="0"/>
              <a:t>중 선택</a:t>
            </a:r>
          </a:p>
        </p:txBody>
      </p:sp>
      <p:sp>
        <p:nvSpPr>
          <p:cNvPr id="15" name="직사각형 14">
            <a:extLst>
              <a:ext uri="{FF2B5EF4-FFF2-40B4-BE49-F238E27FC236}">
                <a16:creationId xmlns:a16="http://schemas.microsoft.com/office/drawing/2014/main" id="{43DC252C-1EAA-4FF6-B867-FA783AF7FD91}"/>
              </a:ext>
            </a:extLst>
          </p:cNvPr>
          <p:cNvSpPr/>
          <p:nvPr/>
        </p:nvSpPr>
        <p:spPr>
          <a:xfrm>
            <a:off x="3247660" y="4868828"/>
            <a:ext cx="2294342" cy="3213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 Select --</a:t>
            </a:r>
            <a:endParaRPr lang="ko-KR" altLang="en-US" dirty="0"/>
          </a:p>
        </p:txBody>
      </p:sp>
      <p:sp>
        <p:nvSpPr>
          <p:cNvPr id="16" name="직사각형 15">
            <a:extLst>
              <a:ext uri="{FF2B5EF4-FFF2-40B4-BE49-F238E27FC236}">
                <a16:creationId xmlns:a16="http://schemas.microsoft.com/office/drawing/2014/main" id="{85D0FCBF-8ACE-4B87-8901-EEE839E8CCC2}"/>
              </a:ext>
            </a:extLst>
          </p:cNvPr>
          <p:cNvSpPr/>
          <p:nvPr/>
        </p:nvSpPr>
        <p:spPr>
          <a:xfrm>
            <a:off x="7756844" y="4829166"/>
            <a:ext cx="2294342" cy="3213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 Select</a:t>
            </a:r>
            <a:r>
              <a:rPr lang="ko-KR" altLang="en-US" dirty="0"/>
              <a:t> </a:t>
            </a:r>
            <a:r>
              <a:rPr lang="en-US" altLang="ko-KR" dirty="0"/>
              <a:t>--</a:t>
            </a:r>
            <a:endParaRPr lang="ko-KR" altLang="en-US" dirty="0"/>
          </a:p>
        </p:txBody>
      </p:sp>
      <p:sp>
        <p:nvSpPr>
          <p:cNvPr id="17" name="TextBox 16">
            <a:extLst>
              <a:ext uri="{FF2B5EF4-FFF2-40B4-BE49-F238E27FC236}">
                <a16:creationId xmlns:a16="http://schemas.microsoft.com/office/drawing/2014/main" id="{479FC50F-15A6-479B-8AC6-FD0E97B9EA00}"/>
              </a:ext>
            </a:extLst>
          </p:cNvPr>
          <p:cNvSpPr txBox="1"/>
          <p:nvPr/>
        </p:nvSpPr>
        <p:spPr>
          <a:xfrm>
            <a:off x="1880372" y="4844846"/>
            <a:ext cx="1107996" cy="369332"/>
          </a:xfrm>
          <a:prstGeom prst="rect">
            <a:avLst/>
          </a:prstGeom>
          <a:noFill/>
        </p:spPr>
        <p:txBody>
          <a:bodyPr wrap="none" rtlCol="0">
            <a:spAutoFit/>
          </a:bodyPr>
          <a:lstStyle/>
          <a:p>
            <a:r>
              <a:rPr lang="en-US" altLang="ko-KR" dirty="0"/>
              <a:t>Requests</a:t>
            </a:r>
            <a:endParaRPr lang="ko-KR" altLang="en-US" dirty="0"/>
          </a:p>
        </p:txBody>
      </p:sp>
      <p:sp>
        <p:nvSpPr>
          <p:cNvPr id="18" name="TextBox 17">
            <a:extLst>
              <a:ext uri="{FF2B5EF4-FFF2-40B4-BE49-F238E27FC236}">
                <a16:creationId xmlns:a16="http://schemas.microsoft.com/office/drawing/2014/main" id="{175FCDD3-4D24-491E-BF31-9BDAD21BAC0E}"/>
              </a:ext>
            </a:extLst>
          </p:cNvPr>
          <p:cNvSpPr txBox="1"/>
          <p:nvPr/>
        </p:nvSpPr>
        <p:spPr>
          <a:xfrm>
            <a:off x="5542003" y="4844846"/>
            <a:ext cx="2214842" cy="369332"/>
          </a:xfrm>
          <a:prstGeom prst="rect">
            <a:avLst/>
          </a:prstGeom>
          <a:noFill/>
        </p:spPr>
        <p:txBody>
          <a:bodyPr wrap="square" rtlCol="0">
            <a:spAutoFit/>
          </a:bodyPr>
          <a:lstStyle/>
          <a:p>
            <a:r>
              <a:rPr lang="en-US" altLang="ko-KR" dirty="0"/>
              <a:t>Processing method</a:t>
            </a:r>
            <a:endParaRPr lang="ko-KR" altLang="en-US" dirty="0"/>
          </a:p>
        </p:txBody>
      </p:sp>
      <p:cxnSp>
        <p:nvCxnSpPr>
          <p:cNvPr id="20" name="직선 화살표 연결선 19">
            <a:extLst>
              <a:ext uri="{FF2B5EF4-FFF2-40B4-BE49-F238E27FC236}">
                <a16:creationId xmlns:a16="http://schemas.microsoft.com/office/drawing/2014/main" id="{D22EC72E-5F9F-4CCD-848B-63C6851167E4}"/>
              </a:ext>
            </a:extLst>
          </p:cNvPr>
          <p:cNvCxnSpPr>
            <a:stCxn id="14" idx="3"/>
          </p:cNvCxnSpPr>
          <p:nvPr/>
        </p:nvCxnSpPr>
        <p:spPr>
          <a:xfrm flipV="1">
            <a:off x="1730271" y="5214178"/>
            <a:ext cx="2019789" cy="2948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직선 화살표 연결선 21">
            <a:extLst>
              <a:ext uri="{FF2B5EF4-FFF2-40B4-BE49-F238E27FC236}">
                <a16:creationId xmlns:a16="http://schemas.microsoft.com/office/drawing/2014/main" id="{BE6620A7-0A04-4A3B-8B61-584E8B9C7C1B}"/>
              </a:ext>
            </a:extLst>
          </p:cNvPr>
          <p:cNvCxnSpPr>
            <a:stCxn id="13" idx="1"/>
            <a:endCxn id="16" idx="3"/>
          </p:cNvCxnSpPr>
          <p:nvPr/>
        </p:nvCxnSpPr>
        <p:spPr>
          <a:xfrm>
            <a:off x="9605333" y="4166309"/>
            <a:ext cx="445853" cy="8235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직사각형 22">
            <a:extLst>
              <a:ext uri="{FF2B5EF4-FFF2-40B4-BE49-F238E27FC236}">
                <a16:creationId xmlns:a16="http://schemas.microsoft.com/office/drawing/2014/main" id="{CC4A5556-0C19-4496-A64B-81E43CFA206D}"/>
              </a:ext>
            </a:extLst>
          </p:cNvPr>
          <p:cNvSpPr/>
          <p:nvPr/>
        </p:nvSpPr>
        <p:spPr>
          <a:xfrm>
            <a:off x="4224702" y="6423127"/>
            <a:ext cx="1210958"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Request</a:t>
            </a:r>
            <a:endParaRPr lang="ko-KR" altLang="en-US" dirty="0"/>
          </a:p>
        </p:txBody>
      </p:sp>
      <p:sp>
        <p:nvSpPr>
          <p:cNvPr id="24" name="직사각형 23">
            <a:extLst>
              <a:ext uri="{FF2B5EF4-FFF2-40B4-BE49-F238E27FC236}">
                <a16:creationId xmlns:a16="http://schemas.microsoft.com/office/drawing/2014/main" id="{B373414A-135B-4C71-BC2F-67FA8C7FE6F6}"/>
              </a:ext>
            </a:extLst>
          </p:cNvPr>
          <p:cNvSpPr/>
          <p:nvPr/>
        </p:nvSpPr>
        <p:spPr>
          <a:xfrm>
            <a:off x="6168014" y="6423127"/>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Cancel</a:t>
            </a:r>
            <a:endParaRPr lang="ko-KR" altLang="en-US" dirty="0"/>
          </a:p>
        </p:txBody>
      </p:sp>
      <p:cxnSp>
        <p:nvCxnSpPr>
          <p:cNvPr id="25" name="직선 연결선 24">
            <a:extLst>
              <a:ext uri="{FF2B5EF4-FFF2-40B4-BE49-F238E27FC236}">
                <a16:creationId xmlns:a16="http://schemas.microsoft.com/office/drawing/2014/main" id="{6C51720D-65D0-45FB-AEB1-33181CF3A13F}"/>
              </a:ext>
            </a:extLst>
          </p:cNvPr>
          <p:cNvCxnSpPr>
            <a:cxnSpLocks/>
          </p:cNvCxnSpPr>
          <p:nvPr/>
        </p:nvCxnSpPr>
        <p:spPr>
          <a:xfrm>
            <a:off x="5766074" y="5327009"/>
            <a:ext cx="0" cy="998755"/>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6" name="직선 화살표 연결선 25">
            <a:extLst>
              <a:ext uri="{FF2B5EF4-FFF2-40B4-BE49-F238E27FC236}">
                <a16:creationId xmlns:a16="http://schemas.microsoft.com/office/drawing/2014/main" id="{18C1D6D8-E044-4A6E-9E20-9D730BCD1EA8}"/>
              </a:ext>
            </a:extLst>
          </p:cNvPr>
          <p:cNvCxnSpPr>
            <a:cxnSpLocks/>
            <a:stCxn id="27" idx="3"/>
            <a:endCxn id="23" idx="1"/>
          </p:cNvCxnSpPr>
          <p:nvPr/>
        </p:nvCxnSpPr>
        <p:spPr>
          <a:xfrm>
            <a:off x="3859470" y="6242545"/>
            <a:ext cx="365232" cy="3652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35D56EA-8CDD-4A9C-AED9-8204A6CE9A76}"/>
              </a:ext>
            </a:extLst>
          </p:cNvPr>
          <p:cNvSpPr txBox="1"/>
          <p:nvPr/>
        </p:nvSpPr>
        <p:spPr>
          <a:xfrm>
            <a:off x="2175578" y="5780880"/>
            <a:ext cx="1683892" cy="923330"/>
          </a:xfrm>
          <a:prstGeom prst="rect">
            <a:avLst/>
          </a:prstGeom>
          <a:solidFill>
            <a:schemeClr val="accent2">
              <a:lumMod val="20000"/>
              <a:lumOff val="80000"/>
            </a:schemeClr>
          </a:solidFill>
        </p:spPr>
        <p:txBody>
          <a:bodyPr wrap="square" rtlCol="0">
            <a:spAutoFit/>
          </a:bodyPr>
          <a:lstStyle/>
          <a:p>
            <a:r>
              <a:rPr lang="ko-KR" altLang="en-US" dirty="0"/>
              <a:t>재고보관 선택 제외하고 </a:t>
            </a:r>
            <a:r>
              <a:rPr lang="en-US" altLang="ko-KR" dirty="0"/>
              <a:t>P.55</a:t>
            </a:r>
            <a:r>
              <a:rPr lang="ko-KR" altLang="en-US" dirty="0"/>
              <a:t>로 이동</a:t>
            </a:r>
            <a:endParaRPr lang="en-US" altLang="ko-KR" dirty="0"/>
          </a:p>
        </p:txBody>
      </p:sp>
      <p:cxnSp>
        <p:nvCxnSpPr>
          <p:cNvPr id="29" name="직선 화살표 연결선 28">
            <a:extLst>
              <a:ext uri="{FF2B5EF4-FFF2-40B4-BE49-F238E27FC236}">
                <a16:creationId xmlns:a16="http://schemas.microsoft.com/office/drawing/2014/main" id="{766EC9C8-875A-4577-99B0-0838444D7D9D}"/>
              </a:ext>
            </a:extLst>
          </p:cNvPr>
          <p:cNvCxnSpPr>
            <a:cxnSpLocks/>
            <a:stCxn id="30" idx="3"/>
          </p:cNvCxnSpPr>
          <p:nvPr/>
        </p:nvCxnSpPr>
        <p:spPr>
          <a:xfrm flipV="1">
            <a:off x="2327779" y="2649030"/>
            <a:ext cx="1040448" cy="1798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8CABB8C-EE73-4B94-BF23-EDC7528ADF8B}"/>
              </a:ext>
            </a:extLst>
          </p:cNvPr>
          <p:cNvSpPr txBox="1"/>
          <p:nvPr/>
        </p:nvSpPr>
        <p:spPr>
          <a:xfrm>
            <a:off x="643887" y="2505670"/>
            <a:ext cx="1683892" cy="646331"/>
          </a:xfrm>
          <a:prstGeom prst="rect">
            <a:avLst/>
          </a:prstGeom>
          <a:solidFill>
            <a:schemeClr val="accent2">
              <a:lumMod val="20000"/>
              <a:lumOff val="80000"/>
            </a:schemeClr>
          </a:solidFill>
        </p:spPr>
        <p:txBody>
          <a:bodyPr wrap="square" rtlCol="0">
            <a:spAutoFit/>
          </a:bodyPr>
          <a:lstStyle/>
          <a:p>
            <a:r>
              <a:rPr lang="en-US" altLang="ko-KR" dirty="0"/>
              <a:t>P. 81 </a:t>
            </a:r>
            <a:r>
              <a:rPr lang="ko-KR" altLang="en-US" dirty="0"/>
              <a:t>입력 정보 표시</a:t>
            </a:r>
            <a:endParaRPr lang="en-US" altLang="ko-KR" dirty="0"/>
          </a:p>
        </p:txBody>
      </p:sp>
      <p:sp>
        <p:nvSpPr>
          <p:cNvPr id="32" name="순서도: 처리 31">
            <a:extLst>
              <a:ext uri="{FF2B5EF4-FFF2-40B4-BE49-F238E27FC236}">
                <a16:creationId xmlns:a16="http://schemas.microsoft.com/office/drawing/2014/main" id="{B20A5D8A-F713-4041-9345-E28288BFF8DF}"/>
              </a:ext>
            </a:extLst>
          </p:cNvPr>
          <p:cNvSpPr/>
          <p:nvPr/>
        </p:nvSpPr>
        <p:spPr>
          <a:xfrm>
            <a:off x="6940142" y="1467198"/>
            <a:ext cx="1633404" cy="33315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순서도: 처리 32">
            <a:extLst>
              <a:ext uri="{FF2B5EF4-FFF2-40B4-BE49-F238E27FC236}">
                <a16:creationId xmlns:a16="http://schemas.microsoft.com/office/drawing/2014/main" id="{F7836F4C-5195-4E07-973D-B1E7C8A4C6C3}"/>
              </a:ext>
            </a:extLst>
          </p:cNvPr>
          <p:cNvSpPr/>
          <p:nvPr/>
        </p:nvSpPr>
        <p:spPr>
          <a:xfrm>
            <a:off x="6940143" y="2005018"/>
            <a:ext cx="1633404" cy="33315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순서도: 처리 33">
            <a:extLst>
              <a:ext uri="{FF2B5EF4-FFF2-40B4-BE49-F238E27FC236}">
                <a16:creationId xmlns:a16="http://schemas.microsoft.com/office/drawing/2014/main" id="{26208903-0CE9-4B98-91A5-FF3F0595776D}"/>
              </a:ext>
            </a:extLst>
          </p:cNvPr>
          <p:cNvSpPr/>
          <p:nvPr/>
        </p:nvSpPr>
        <p:spPr>
          <a:xfrm>
            <a:off x="6940142" y="2582671"/>
            <a:ext cx="1633405" cy="33315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순서도: 처리 34">
            <a:extLst>
              <a:ext uri="{FF2B5EF4-FFF2-40B4-BE49-F238E27FC236}">
                <a16:creationId xmlns:a16="http://schemas.microsoft.com/office/drawing/2014/main" id="{EC4535C3-41C5-4FF0-819E-55E6A1D46DF9}"/>
              </a:ext>
            </a:extLst>
          </p:cNvPr>
          <p:cNvSpPr/>
          <p:nvPr/>
        </p:nvSpPr>
        <p:spPr>
          <a:xfrm>
            <a:off x="5284335" y="3422785"/>
            <a:ext cx="1306290" cy="242063"/>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 name="순서도: 처리 35">
            <a:extLst>
              <a:ext uri="{FF2B5EF4-FFF2-40B4-BE49-F238E27FC236}">
                <a16:creationId xmlns:a16="http://schemas.microsoft.com/office/drawing/2014/main" id="{0D68C327-F03B-472C-9331-084A414479B4}"/>
              </a:ext>
            </a:extLst>
          </p:cNvPr>
          <p:cNvSpPr/>
          <p:nvPr/>
        </p:nvSpPr>
        <p:spPr>
          <a:xfrm>
            <a:off x="5284335" y="3717578"/>
            <a:ext cx="1306289" cy="242063"/>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 name="순서도: 처리 36">
            <a:extLst>
              <a:ext uri="{FF2B5EF4-FFF2-40B4-BE49-F238E27FC236}">
                <a16:creationId xmlns:a16="http://schemas.microsoft.com/office/drawing/2014/main" id="{AC793ED4-CABC-4803-ABBD-9B13C5CFA084}"/>
              </a:ext>
            </a:extLst>
          </p:cNvPr>
          <p:cNvSpPr/>
          <p:nvPr/>
        </p:nvSpPr>
        <p:spPr>
          <a:xfrm>
            <a:off x="5284335" y="4004192"/>
            <a:ext cx="1363588" cy="242063"/>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순서도: 처리 37">
            <a:extLst>
              <a:ext uri="{FF2B5EF4-FFF2-40B4-BE49-F238E27FC236}">
                <a16:creationId xmlns:a16="http://schemas.microsoft.com/office/drawing/2014/main" id="{32927128-4018-4EC7-8103-097B4FBEBBB8}"/>
              </a:ext>
            </a:extLst>
          </p:cNvPr>
          <p:cNvSpPr/>
          <p:nvPr/>
        </p:nvSpPr>
        <p:spPr>
          <a:xfrm>
            <a:off x="5284334" y="4298985"/>
            <a:ext cx="1363589" cy="242063"/>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9" name="직선 화살표 연결선 38">
            <a:extLst>
              <a:ext uri="{FF2B5EF4-FFF2-40B4-BE49-F238E27FC236}">
                <a16:creationId xmlns:a16="http://schemas.microsoft.com/office/drawing/2014/main" id="{FE7FD200-A841-4F9A-AACF-FEA6B99E4141}"/>
              </a:ext>
            </a:extLst>
          </p:cNvPr>
          <p:cNvCxnSpPr>
            <a:cxnSpLocks/>
            <a:stCxn id="40" idx="1"/>
          </p:cNvCxnSpPr>
          <p:nvPr/>
        </p:nvCxnSpPr>
        <p:spPr>
          <a:xfrm flipH="1">
            <a:off x="5435661" y="5713968"/>
            <a:ext cx="1504482" cy="7091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0CC9AF9-7734-4358-94BB-37099B107843}"/>
              </a:ext>
            </a:extLst>
          </p:cNvPr>
          <p:cNvSpPr txBox="1"/>
          <p:nvPr/>
        </p:nvSpPr>
        <p:spPr>
          <a:xfrm>
            <a:off x="6940143" y="5390802"/>
            <a:ext cx="1683892" cy="646331"/>
          </a:xfrm>
          <a:prstGeom prst="rect">
            <a:avLst/>
          </a:prstGeom>
          <a:solidFill>
            <a:schemeClr val="accent2">
              <a:lumMod val="20000"/>
              <a:lumOff val="80000"/>
            </a:schemeClr>
          </a:solidFill>
        </p:spPr>
        <p:txBody>
          <a:bodyPr wrap="square" rtlCol="0">
            <a:spAutoFit/>
          </a:bodyPr>
          <a:lstStyle/>
          <a:p>
            <a:r>
              <a:rPr lang="ko-KR" altLang="en-US" dirty="0" err="1"/>
              <a:t>요청시</a:t>
            </a:r>
            <a:r>
              <a:rPr lang="en-US" altLang="ko-KR" dirty="0"/>
              <a:t>, P. 82 </a:t>
            </a:r>
            <a:r>
              <a:rPr lang="ko-KR" altLang="en-US" dirty="0"/>
              <a:t>내역 생성</a:t>
            </a:r>
            <a:endParaRPr lang="en-US" altLang="ko-KR" dirty="0"/>
          </a:p>
        </p:txBody>
      </p:sp>
    </p:spTree>
    <p:extLst>
      <p:ext uri="{BB962C8B-B14F-4D97-AF65-F5344CB8AC3E}">
        <p14:creationId xmlns:p14="http://schemas.microsoft.com/office/powerpoint/2010/main" val="28995827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A5506B-F769-46FD-9EAC-9EF8A9661EFA}"/>
              </a:ext>
            </a:extLst>
          </p:cNvPr>
          <p:cNvSpPr txBox="1"/>
          <p:nvPr/>
        </p:nvSpPr>
        <p:spPr>
          <a:xfrm>
            <a:off x="721453" y="587229"/>
            <a:ext cx="2827090" cy="369332"/>
          </a:xfrm>
          <a:prstGeom prst="rect">
            <a:avLst/>
          </a:prstGeom>
          <a:noFill/>
        </p:spPr>
        <p:txBody>
          <a:bodyPr wrap="square" rtlCol="0">
            <a:spAutoFit/>
          </a:bodyPr>
          <a:lstStyle/>
          <a:p>
            <a:r>
              <a:rPr lang="en-US" altLang="ko-KR" dirty="0"/>
              <a:t>Return information</a:t>
            </a:r>
            <a:endParaRPr lang="ko-KR" altLang="en-US" dirty="0"/>
          </a:p>
        </p:txBody>
      </p:sp>
      <p:cxnSp>
        <p:nvCxnSpPr>
          <p:cNvPr id="3" name="직선 연결선 2">
            <a:extLst>
              <a:ext uri="{FF2B5EF4-FFF2-40B4-BE49-F238E27FC236}">
                <a16:creationId xmlns:a16="http://schemas.microsoft.com/office/drawing/2014/main" id="{F83DD2DC-253A-423C-BB36-49FDEC2F6442}"/>
              </a:ext>
            </a:extLst>
          </p:cNvPr>
          <p:cNvCxnSpPr>
            <a:cxnSpLocks/>
          </p:cNvCxnSpPr>
          <p:nvPr/>
        </p:nvCxnSpPr>
        <p:spPr>
          <a:xfrm>
            <a:off x="587229" y="1040235"/>
            <a:ext cx="11477405"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C1D9049-1B29-4177-8FD3-5FB067DA11C6}"/>
              </a:ext>
            </a:extLst>
          </p:cNvPr>
          <p:cNvSpPr txBox="1"/>
          <p:nvPr/>
        </p:nvSpPr>
        <p:spPr>
          <a:xfrm>
            <a:off x="5123745" y="215135"/>
            <a:ext cx="2639056" cy="369332"/>
          </a:xfrm>
          <a:prstGeom prst="rect">
            <a:avLst/>
          </a:prstGeom>
          <a:noFill/>
        </p:spPr>
        <p:txBody>
          <a:bodyPr wrap="none" rtlCol="0">
            <a:spAutoFit/>
          </a:bodyPr>
          <a:lstStyle/>
          <a:p>
            <a:r>
              <a:rPr lang="en-US" altLang="ko-KR" dirty="0"/>
              <a:t>Inventory Management</a:t>
            </a:r>
            <a:endParaRPr lang="ko-KR" altLang="en-US" dirty="0"/>
          </a:p>
        </p:txBody>
      </p:sp>
      <p:sp>
        <p:nvSpPr>
          <p:cNvPr id="5" name="TextBox 4">
            <a:extLst>
              <a:ext uri="{FF2B5EF4-FFF2-40B4-BE49-F238E27FC236}">
                <a16:creationId xmlns:a16="http://schemas.microsoft.com/office/drawing/2014/main" id="{B5F7D40B-3223-4429-A5AC-998F06B71B93}"/>
              </a:ext>
            </a:extLst>
          </p:cNvPr>
          <p:cNvSpPr txBox="1"/>
          <p:nvPr/>
        </p:nvSpPr>
        <p:spPr>
          <a:xfrm>
            <a:off x="3447878" y="1123910"/>
            <a:ext cx="2288896" cy="369332"/>
          </a:xfrm>
          <a:prstGeom prst="rect">
            <a:avLst/>
          </a:prstGeom>
          <a:noFill/>
        </p:spPr>
        <p:txBody>
          <a:bodyPr wrap="none" rtlCol="0">
            <a:spAutoFit/>
          </a:bodyPr>
          <a:lstStyle/>
          <a:p>
            <a:r>
              <a:rPr lang="en-US" altLang="ko-KR" dirty="0"/>
              <a:t>Product information</a:t>
            </a:r>
            <a:endParaRPr lang="ko-KR" altLang="en-US" dirty="0"/>
          </a:p>
        </p:txBody>
      </p:sp>
      <p:sp>
        <p:nvSpPr>
          <p:cNvPr id="6" name="직사각형 5">
            <a:extLst>
              <a:ext uri="{FF2B5EF4-FFF2-40B4-BE49-F238E27FC236}">
                <a16:creationId xmlns:a16="http://schemas.microsoft.com/office/drawing/2014/main" id="{EAD29445-E017-43E9-A948-0A71EB688107}"/>
              </a:ext>
            </a:extLst>
          </p:cNvPr>
          <p:cNvSpPr/>
          <p:nvPr/>
        </p:nvSpPr>
        <p:spPr>
          <a:xfrm>
            <a:off x="3447878" y="1493242"/>
            <a:ext cx="4655890" cy="48320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dirty="0">
              <a:solidFill>
                <a:schemeClr val="tx1"/>
              </a:solidFill>
            </a:endParaRPr>
          </a:p>
          <a:p>
            <a:r>
              <a:rPr lang="en-US" altLang="ko-KR" dirty="0">
                <a:solidFill>
                  <a:schemeClr val="tx1"/>
                </a:solidFill>
              </a:rPr>
              <a:t>Delivery history</a:t>
            </a:r>
            <a:r>
              <a:rPr lang="ko-KR" altLang="en-US" dirty="0">
                <a:solidFill>
                  <a:schemeClr val="tx1"/>
                </a:solidFill>
              </a:rPr>
              <a:t> </a:t>
            </a:r>
            <a:r>
              <a:rPr lang="en-US" altLang="ko-KR" dirty="0">
                <a:solidFill>
                  <a:schemeClr val="tx1"/>
                </a:solidFill>
              </a:rPr>
              <a:t>: </a:t>
            </a:r>
          </a:p>
          <a:p>
            <a:endParaRPr lang="en-US" altLang="ko-KR" dirty="0">
              <a:solidFill>
                <a:schemeClr val="tx1"/>
              </a:solidFill>
            </a:endParaRPr>
          </a:p>
          <a:p>
            <a:r>
              <a:rPr lang="en-US" altLang="ko-KR" dirty="0">
                <a:solidFill>
                  <a:schemeClr val="tx1"/>
                </a:solidFill>
              </a:rPr>
              <a:t>Product</a:t>
            </a:r>
            <a:r>
              <a:rPr lang="ko-KR" altLang="en-US" dirty="0">
                <a:solidFill>
                  <a:schemeClr val="tx1"/>
                </a:solidFill>
              </a:rPr>
              <a:t> </a:t>
            </a:r>
            <a:r>
              <a:rPr lang="en-US" altLang="ko-KR" dirty="0">
                <a:solidFill>
                  <a:schemeClr val="tx1"/>
                </a:solidFill>
              </a:rPr>
              <a:t>: </a:t>
            </a:r>
          </a:p>
          <a:p>
            <a:endParaRPr lang="en-US" altLang="ko-KR" dirty="0">
              <a:solidFill>
                <a:schemeClr val="tx1"/>
              </a:solidFill>
            </a:endParaRPr>
          </a:p>
          <a:p>
            <a:r>
              <a:rPr lang="en-US" altLang="ko-KR" dirty="0">
                <a:solidFill>
                  <a:schemeClr val="tx1"/>
                </a:solidFill>
              </a:rPr>
              <a:t>Customer Information : </a:t>
            </a:r>
          </a:p>
          <a:p>
            <a:endParaRPr lang="en-US" altLang="ko-KR" dirty="0">
              <a:solidFill>
                <a:schemeClr val="tx1"/>
              </a:solidFill>
            </a:endParaRPr>
          </a:p>
          <a:p>
            <a:endParaRPr lang="en-US" altLang="ko-KR" dirty="0">
              <a:solidFill>
                <a:schemeClr val="tx1"/>
              </a:solidFill>
            </a:endParaRPr>
          </a:p>
          <a:p>
            <a:r>
              <a:rPr lang="en-US" altLang="ko-KR" dirty="0">
                <a:solidFill>
                  <a:schemeClr val="tx1"/>
                </a:solidFill>
              </a:rPr>
              <a:t>SKU : </a:t>
            </a:r>
          </a:p>
          <a:p>
            <a:endParaRPr lang="en-US" altLang="ko-KR" dirty="0">
              <a:solidFill>
                <a:schemeClr val="tx1"/>
              </a:solidFill>
            </a:endParaRPr>
          </a:p>
          <a:p>
            <a:r>
              <a:rPr lang="en-US" altLang="ko-KR" dirty="0">
                <a:solidFill>
                  <a:schemeClr val="tx1"/>
                </a:solidFill>
              </a:rPr>
              <a:t>ID Code :</a:t>
            </a:r>
          </a:p>
          <a:p>
            <a:endParaRPr lang="en-US" altLang="ko-KR" dirty="0">
              <a:solidFill>
                <a:schemeClr val="tx1"/>
              </a:solidFill>
            </a:endParaRPr>
          </a:p>
          <a:p>
            <a:r>
              <a:rPr lang="en-US" altLang="ko-KR" dirty="0">
                <a:solidFill>
                  <a:schemeClr val="tx1"/>
                </a:solidFill>
              </a:rPr>
              <a:t> Returned quantity :</a:t>
            </a:r>
          </a:p>
          <a:p>
            <a:endParaRPr lang="en-US" altLang="ko-KR" dirty="0">
              <a:solidFill>
                <a:schemeClr val="tx1"/>
              </a:solidFill>
            </a:endParaRPr>
          </a:p>
          <a:p>
            <a:r>
              <a:rPr lang="en-US" altLang="ko-KR" dirty="0">
                <a:solidFill>
                  <a:schemeClr val="tx1"/>
                </a:solidFill>
              </a:rPr>
              <a:t>Return / Exchange :</a:t>
            </a:r>
          </a:p>
          <a:p>
            <a:endParaRPr lang="en-US" altLang="ko-KR" dirty="0">
              <a:solidFill>
                <a:schemeClr val="tx1"/>
              </a:solidFill>
            </a:endParaRPr>
          </a:p>
          <a:p>
            <a:r>
              <a:rPr lang="en-US" altLang="ko-KR" dirty="0">
                <a:solidFill>
                  <a:schemeClr val="tx1"/>
                </a:solidFill>
              </a:rPr>
              <a:t> </a:t>
            </a:r>
          </a:p>
          <a:p>
            <a:endParaRPr lang="en-US" altLang="ko-KR" dirty="0">
              <a:solidFill>
                <a:schemeClr val="tx1"/>
              </a:solidFill>
            </a:endParaRPr>
          </a:p>
          <a:p>
            <a:r>
              <a:rPr lang="en-US" altLang="ko-KR" dirty="0">
                <a:solidFill>
                  <a:schemeClr val="tx1"/>
                </a:solidFill>
              </a:rPr>
              <a:t>             </a:t>
            </a:r>
            <a:endParaRPr lang="ko-KR" altLang="en-US" dirty="0">
              <a:solidFill>
                <a:schemeClr val="tx1"/>
              </a:solidFill>
            </a:endParaRPr>
          </a:p>
        </p:txBody>
      </p:sp>
      <p:sp>
        <p:nvSpPr>
          <p:cNvPr id="14" name="직사각형 13">
            <a:extLst>
              <a:ext uri="{FF2B5EF4-FFF2-40B4-BE49-F238E27FC236}">
                <a16:creationId xmlns:a16="http://schemas.microsoft.com/office/drawing/2014/main" id="{593DA54B-46F8-4E4E-B185-123B1FC47395}"/>
              </a:ext>
            </a:extLst>
          </p:cNvPr>
          <p:cNvSpPr/>
          <p:nvPr/>
        </p:nvSpPr>
        <p:spPr>
          <a:xfrm>
            <a:off x="4563616" y="2117061"/>
            <a:ext cx="3305255"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a:t>Selected product above/ Select in product Information</a:t>
            </a:r>
            <a:endParaRPr lang="ko-KR" altLang="en-US" sz="1200" dirty="0"/>
          </a:p>
        </p:txBody>
      </p:sp>
      <p:sp>
        <p:nvSpPr>
          <p:cNvPr id="15" name="직사각형 14">
            <a:extLst>
              <a:ext uri="{FF2B5EF4-FFF2-40B4-BE49-F238E27FC236}">
                <a16:creationId xmlns:a16="http://schemas.microsoft.com/office/drawing/2014/main" id="{4DF49DF6-88A2-414D-8458-6C528A0EC701}"/>
              </a:ext>
            </a:extLst>
          </p:cNvPr>
          <p:cNvSpPr/>
          <p:nvPr/>
        </p:nvSpPr>
        <p:spPr>
          <a:xfrm>
            <a:off x="4239164" y="3501512"/>
            <a:ext cx="3422703"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600" dirty="0"/>
              <a:t>제품명에 따른 </a:t>
            </a:r>
            <a:r>
              <a:rPr lang="en-US" altLang="ko-KR" sz="1600" dirty="0"/>
              <a:t>SKU </a:t>
            </a:r>
            <a:r>
              <a:rPr lang="ko-KR" altLang="en-US" sz="1600" dirty="0"/>
              <a:t>코드 자동 입력</a:t>
            </a:r>
          </a:p>
        </p:txBody>
      </p:sp>
      <p:sp>
        <p:nvSpPr>
          <p:cNvPr id="16" name="직사각형 15">
            <a:extLst>
              <a:ext uri="{FF2B5EF4-FFF2-40B4-BE49-F238E27FC236}">
                <a16:creationId xmlns:a16="http://schemas.microsoft.com/office/drawing/2014/main" id="{70DD05F9-D8C6-4E01-B774-58A69625219D}"/>
              </a:ext>
            </a:extLst>
          </p:cNvPr>
          <p:cNvSpPr/>
          <p:nvPr/>
        </p:nvSpPr>
        <p:spPr>
          <a:xfrm>
            <a:off x="4563616" y="4026879"/>
            <a:ext cx="3422703"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400" dirty="0"/>
              <a:t>제품명에 따른 </a:t>
            </a:r>
            <a:r>
              <a:rPr lang="en-US" altLang="ko-KR" sz="1400" dirty="0"/>
              <a:t>Code </a:t>
            </a:r>
            <a:r>
              <a:rPr lang="ko-KR" altLang="en-US" sz="1400" dirty="0"/>
              <a:t>코드 자동 입력</a:t>
            </a:r>
          </a:p>
        </p:txBody>
      </p:sp>
      <p:sp>
        <p:nvSpPr>
          <p:cNvPr id="19" name="직사각형 18">
            <a:extLst>
              <a:ext uri="{FF2B5EF4-FFF2-40B4-BE49-F238E27FC236}">
                <a16:creationId xmlns:a16="http://schemas.microsoft.com/office/drawing/2014/main" id="{3A03F02F-F384-42A6-BD07-DD2E5F92ED46}"/>
              </a:ext>
            </a:extLst>
          </p:cNvPr>
          <p:cNvSpPr/>
          <p:nvPr/>
        </p:nvSpPr>
        <p:spPr>
          <a:xfrm>
            <a:off x="5775822" y="4605556"/>
            <a:ext cx="2235650" cy="2744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600" dirty="0"/>
              <a:t>숫자</a:t>
            </a:r>
            <a:r>
              <a:rPr lang="en-US" altLang="ko-KR" sz="1600" dirty="0"/>
              <a:t>TXT</a:t>
            </a:r>
            <a:endParaRPr lang="ko-KR" altLang="en-US" sz="1600" dirty="0"/>
          </a:p>
        </p:txBody>
      </p:sp>
      <p:sp>
        <p:nvSpPr>
          <p:cNvPr id="21" name="직사각형 20">
            <a:extLst>
              <a:ext uri="{FF2B5EF4-FFF2-40B4-BE49-F238E27FC236}">
                <a16:creationId xmlns:a16="http://schemas.microsoft.com/office/drawing/2014/main" id="{5DDC5B0B-E17A-4421-8BB9-28D2869B4A87}"/>
              </a:ext>
            </a:extLst>
          </p:cNvPr>
          <p:cNvSpPr/>
          <p:nvPr/>
        </p:nvSpPr>
        <p:spPr>
          <a:xfrm>
            <a:off x="6017622" y="2662777"/>
            <a:ext cx="1851249" cy="509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t>Customer name, Nation</a:t>
            </a:r>
            <a:endParaRPr lang="ko-KR" altLang="en-US" sz="1400" dirty="0"/>
          </a:p>
        </p:txBody>
      </p:sp>
      <p:sp>
        <p:nvSpPr>
          <p:cNvPr id="33" name="직사각형 32">
            <a:extLst>
              <a:ext uri="{FF2B5EF4-FFF2-40B4-BE49-F238E27FC236}">
                <a16:creationId xmlns:a16="http://schemas.microsoft.com/office/drawing/2014/main" id="{F4AA8583-EDD3-4550-89A1-BB9A58B51E34}"/>
              </a:ext>
            </a:extLst>
          </p:cNvPr>
          <p:cNvSpPr/>
          <p:nvPr/>
        </p:nvSpPr>
        <p:spPr>
          <a:xfrm>
            <a:off x="4224702" y="6423127"/>
            <a:ext cx="1210958"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Done</a:t>
            </a:r>
            <a:endParaRPr lang="ko-KR" altLang="en-US" dirty="0"/>
          </a:p>
        </p:txBody>
      </p:sp>
      <p:sp>
        <p:nvSpPr>
          <p:cNvPr id="34" name="직사각형 33">
            <a:extLst>
              <a:ext uri="{FF2B5EF4-FFF2-40B4-BE49-F238E27FC236}">
                <a16:creationId xmlns:a16="http://schemas.microsoft.com/office/drawing/2014/main" id="{F6AC1405-5AB7-4FF6-860A-F3B839D4128D}"/>
              </a:ext>
            </a:extLst>
          </p:cNvPr>
          <p:cNvSpPr/>
          <p:nvPr/>
        </p:nvSpPr>
        <p:spPr>
          <a:xfrm>
            <a:off x="6168014" y="6423127"/>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Cancel</a:t>
            </a:r>
            <a:endParaRPr lang="ko-KR" altLang="en-US" dirty="0"/>
          </a:p>
        </p:txBody>
      </p:sp>
      <p:sp>
        <p:nvSpPr>
          <p:cNvPr id="32" name="직사각형 31">
            <a:extLst>
              <a:ext uri="{FF2B5EF4-FFF2-40B4-BE49-F238E27FC236}">
                <a16:creationId xmlns:a16="http://schemas.microsoft.com/office/drawing/2014/main" id="{7571EA33-0FEF-466E-96B2-90B554D1FF7E}"/>
              </a:ext>
            </a:extLst>
          </p:cNvPr>
          <p:cNvSpPr/>
          <p:nvPr/>
        </p:nvSpPr>
        <p:spPr>
          <a:xfrm>
            <a:off x="5435660" y="1556581"/>
            <a:ext cx="2403152"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a:t>Choose from delivery history</a:t>
            </a:r>
            <a:endParaRPr lang="ko-KR" altLang="en-US" sz="1200" dirty="0"/>
          </a:p>
        </p:txBody>
      </p:sp>
      <p:sp>
        <p:nvSpPr>
          <p:cNvPr id="38" name="직사각형 37">
            <a:extLst>
              <a:ext uri="{FF2B5EF4-FFF2-40B4-BE49-F238E27FC236}">
                <a16:creationId xmlns:a16="http://schemas.microsoft.com/office/drawing/2014/main" id="{186C56F4-88D7-4F37-BBC3-5E13B75B7AF3}"/>
              </a:ext>
            </a:extLst>
          </p:cNvPr>
          <p:cNvSpPr/>
          <p:nvPr/>
        </p:nvSpPr>
        <p:spPr>
          <a:xfrm>
            <a:off x="5643153" y="5195762"/>
            <a:ext cx="2343165" cy="5383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t>Choose from returned / exchanged</a:t>
            </a:r>
            <a:endParaRPr lang="ko-KR" altLang="en-US" sz="1600" dirty="0"/>
          </a:p>
        </p:txBody>
      </p:sp>
      <p:cxnSp>
        <p:nvCxnSpPr>
          <p:cNvPr id="39" name="직선 화살표 연결선 38">
            <a:extLst>
              <a:ext uri="{FF2B5EF4-FFF2-40B4-BE49-F238E27FC236}">
                <a16:creationId xmlns:a16="http://schemas.microsoft.com/office/drawing/2014/main" id="{FEEC4C81-02A3-4E2B-BC12-E0945ECCB7ED}"/>
              </a:ext>
            </a:extLst>
          </p:cNvPr>
          <p:cNvCxnSpPr>
            <a:cxnSpLocks/>
            <a:endCxn id="38" idx="3"/>
          </p:cNvCxnSpPr>
          <p:nvPr/>
        </p:nvCxnSpPr>
        <p:spPr>
          <a:xfrm flipH="1">
            <a:off x="7986318" y="4725158"/>
            <a:ext cx="1046686" cy="7397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D026BB2-5832-4FA6-9A6A-728E77067B23}"/>
              </a:ext>
            </a:extLst>
          </p:cNvPr>
          <p:cNvSpPr txBox="1"/>
          <p:nvPr/>
        </p:nvSpPr>
        <p:spPr>
          <a:xfrm>
            <a:off x="9033003" y="3761571"/>
            <a:ext cx="1651414" cy="2308324"/>
          </a:xfrm>
          <a:prstGeom prst="rect">
            <a:avLst/>
          </a:prstGeom>
          <a:noFill/>
          <a:ln>
            <a:solidFill>
              <a:schemeClr val="tx1"/>
            </a:solidFill>
          </a:ln>
        </p:spPr>
        <p:txBody>
          <a:bodyPr wrap="square" rtlCol="0">
            <a:spAutoFit/>
          </a:bodyPr>
          <a:lstStyle/>
          <a:p>
            <a:r>
              <a:rPr lang="ko-KR" altLang="en-US" dirty="0"/>
              <a:t>반품 교환 선택 페이지에서 요청한 사항 표시</a:t>
            </a:r>
            <a:endParaRPr lang="en-US" altLang="ko-KR" dirty="0"/>
          </a:p>
          <a:p>
            <a:r>
              <a:rPr lang="ko-KR" altLang="en-US" dirty="0"/>
              <a:t>교환 </a:t>
            </a:r>
            <a:r>
              <a:rPr lang="ko-KR" altLang="en-US" dirty="0" err="1"/>
              <a:t>선택시</a:t>
            </a:r>
            <a:r>
              <a:rPr lang="ko-KR" altLang="en-US" dirty="0"/>
              <a:t> 배송요청 페이지에 자동 등록</a:t>
            </a:r>
          </a:p>
        </p:txBody>
      </p:sp>
      <p:cxnSp>
        <p:nvCxnSpPr>
          <p:cNvPr id="18" name="직선 화살표 연결선 17">
            <a:extLst>
              <a:ext uri="{FF2B5EF4-FFF2-40B4-BE49-F238E27FC236}">
                <a16:creationId xmlns:a16="http://schemas.microsoft.com/office/drawing/2014/main" id="{3A626A7D-6D54-4EC7-855D-41128F5106B5}"/>
              </a:ext>
            </a:extLst>
          </p:cNvPr>
          <p:cNvCxnSpPr>
            <a:cxnSpLocks/>
            <a:stCxn id="20" idx="1"/>
            <a:endCxn id="32" idx="3"/>
          </p:cNvCxnSpPr>
          <p:nvPr/>
        </p:nvCxnSpPr>
        <p:spPr>
          <a:xfrm flipH="1">
            <a:off x="7838812" y="1556581"/>
            <a:ext cx="1361846" cy="1846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6F5AE1A-4633-475A-A4B2-DA50C17A589E}"/>
              </a:ext>
            </a:extLst>
          </p:cNvPr>
          <p:cNvSpPr txBox="1"/>
          <p:nvPr/>
        </p:nvSpPr>
        <p:spPr>
          <a:xfrm>
            <a:off x="9200658" y="1233415"/>
            <a:ext cx="1683892" cy="646331"/>
          </a:xfrm>
          <a:prstGeom prst="rect">
            <a:avLst/>
          </a:prstGeom>
          <a:solidFill>
            <a:schemeClr val="accent2">
              <a:lumMod val="20000"/>
              <a:lumOff val="80000"/>
            </a:schemeClr>
          </a:solidFill>
        </p:spPr>
        <p:txBody>
          <a:bodyPr wrap="square" rtlCol="0">
            <a:spAutoFit/>
          </a:bodyPr>
          <a:lstStyle/>
          <a:p>
            <a:r>
              <a:rPr lang="en-US" altLang="ko-KR" dirty="0"/>
              <a:t>P. 60 </a:t>
            </a:r>
            <a:r>
              <a:rPr lang="ko-KR" altLang="en-US" dirty="0"/>
              <a:t>내역 중 선택</a:t>
            </a:r>
            <a:endParaRPr lang="en-US" altLang="ko-KR" dirty="0"/>
          </a:p>
        </p:txBody>
      </p:sp>
      <p:cxnSp>
        <p:nvCxnSpPr>
          <p:cNvPr id="22" name="직선 화살표 연결선 21">
            <a:extLst>
              <a:ext uri="{FF2B5EF4-FFF2-40B4-BE49-F238E27FC236}">
                <a16:creationId xmlns:a16="http://schemas.microsoft.com/office/drawing/2014/main" id="{DDE549DC-5452-47EF-B90D-0DF57BAAA9BD}"/>
              </a:ext>
            </a:extLst>
          </p:cNvPr>
          <p:cNvCxnSpPr>
            <a:cxnSpLocks/>
            <a:stCxn id="23" idx="3"/>
          </p:cNvCxnSpPr>
          <p:nvPr/>
        </p:nvCxnSpPr>
        <p:spPr>
          <a:xfrm flipV="1">
            <a:off x="3295827" y="4725159"/>
            <a:ext cx="1267789" cy="1558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98DDF15-F179-4761-8407-437587C055AE}"/>
              </a:ext>
            </a:extLst>
          </p:cNvPr>
          <p:cNvSpPr txBox="1"/>
          <p:nvPr/>
        </p:nvSpPr>
        <p:spPr>
          <a:xfrm>
            <a:off x="1611935" y="4557821"/>
            <a:ext cx="1683892" cy="646331"/>
          </a:xfrm>
          <a:prstGeom prst="rect">
            <a:avLst/>
          </a:prstGeom>
          <a:solidFill>
            <a:schemeClr val="accent2">
              <a:lumMod val="20000"/>
              <a:lumOff val="80000"/>
            </a:schemeClr>
          </a:solidFill>
        </p:spPr>
        <p:txBody>
          <a:bodyPr wrap="square" rtlCol="0">
            <a:spAutoFit/>
          </a:bodyPr>
          <a:lstStyle/>
          <a:p>
            <a:r>
              <a:rPr lang="ko-KR" altLang="en-US" dirty="0"/>
              <a:t>수량 수기 입력</a:t>
            </a:r>
            <a:endParaRPr lang="en-US" altLang="ko-KR" dirty="0"/>
          </a:p>
        </p:txBody>
      </p:sp>
    </p:spTree>
    <p:extLst>
      <p:ext uri="{BB962C8B-B14F-4D97-AF65-F5344CB8AC3E}">
        <p14:creationId xmlns:p14="http://schemas.microsoft.com/office/powerpoint/2010/main" val="41961157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362EAA-86B2-4735-8A07-23EE2C3E040B}"/>
              </a:ext>
            </a:extLst>
          </p:cNvPr>
          <p:cNvSpPr txBox="1"/>
          <p:nvPr/>
        </p:nvSpPr>
        <p:spPr>
          <a:xfrm>
            <a:off x="721453" y="780176"/>
            <a:ext cx="2827090" cy="369332"/>
          </a:xfrm>
          <a:prstGeom prst="rect">
            <a:avLst/>
          </a:prstGeom>
          <a:solidFill>
            <a:schemeClr val="accent2"/>
          </a:solidFill>
        </p:spPr>
        <p:txBody>
          <a:bodyPr wrap="square" rtlCol="0">
            <a:spAutoFit/>
          </a:bodyPr>
          <a:lstStyle/>
          <a:p>
            <a:r>
              <a:rPr lang="en-US" altLang="ko-KR" dirty="0"/>
              <a:t>Retransfer / Disposal</a:t>
            </a:r>
            <a:endParaRPr lang="ko-KR" altLang="en-US" dirty="0"/>
          </a:p>
        </p:txBody>
      </p:sp>
      <p:cxnSp>
        <p:nvCxnSpPr>
          <p:cNvPr id="7" name="직선 연결선 6">
            <a:extLst>
              <a:ext uri="{FF2B5EF4-FFF2-40B4-BE49-F238E27FC236}">
                <a16:creationId xmlns:a16="http://schemas.microsoft.com/office/drawing/2014/main" id="{437829CE-EECA-483A-AF0C-89CD9061D459}"/>
              </a:ext>
            </a:extLst>
          </p:cNvPr>
          <p:cNvCxnSpPr>
            <a:cxnSpLocks/>
          </p:cNvCxnSpPr>
          <p:nvPr/>
        </p:nvCxnSpPr>
        <p:spPr>
          <a:xfrm>
            <a:off x="587229" y="1233182"/>
            <a:ext cx="11477405"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D165738-3611-4C3B-9E82-0142AA077A79}"/>
              </a:ext>
            </a:extLst>
          </p:cNvPr>
          <p:cNvSpPr txBox="1"/>
          <p:nvPr/>
        </p:nvSpPr>
        <p:spPr>
          <a:xfrm>
            <a:off x="796954" y="1316857"/>
            <a:ext cx="815288" cy="307777"/>
          </a:xfrm>
          <a:prstGeom prst="rect">
            <a:avLst/>
          </a:prstGeom>
          <a:noFill/>
        </p:spPr>
        <p:txBody>
          <a:bodyPr wrap="none" rtlCol="0">
            <a:spAutoFit/>
          </a:bodyPr>
          <a:lstStyle/>
          <a:p>
            <a:r>
              <a:rPr lang="en-US" altLang="ko-KR" sz="1400" dirty="0"/>
              <a:t>Product</a:t>
            </a:r>
            <a:endParaRPr lang="ko-KR" altLang="en-US" dirty="0"/>
          </a:p>
        </p:txBody>
      </p:sp>
      <p:sp>
        <p:nvSpPr>
          <p:cNvPr id="9" name="TextBox 8">
            <a:extLst>
              <a:ext uri="{FF2B5EF4-FFF2-40B4-BE49-F238E27FC236}">
                <a16:creationId xmlns:a16="http://schemas.microsoft.com/office/drawing/2014/main" id="{06B60C2A-58C8-40EB-B852-D925D7C63904}"/>
              </a:ext>
            </a:extLst>
          </p:cNvPr>
          <p:cNvSpPr txBox="1"/>
          <p:nvPr/>
        </p:nvSpPr>
        <p:spPr>
          <a:xfrm>
            <a:off x="4873817" y="1316857"/>
            <a:ext cx="848309" cy="307777"/>
          </a:xfrm>
          <a:prstGeom prst="rect">
            <a:avLst/>
          </a:prstGeom>
          <a:noFill/>
        </p:spPr>
        <p:txBody>
          <a:bodyPr wrap="none" rtlCol="0">
            <a:spAutoFit/>
          </a:bodyPr>
          <a:lstStyle/>
          <a:p>
            <a:r>
              <a:rPr lang="en-US" altLang="ko-KR" sz="1400" dirty="0"/>
              <a:t>ID</a:t>
            </a:r>
            <a:r>
              <a:rPr lang="ko-KR" altLang="en-US" sz="1400" dirty="0"/>
              <a:t> </a:t>
            </a:r>
            <a:r>
              <a:rPr lang="en-US" altLang="ko-KR" sz="1400" dirty="0"/>
              <a:t>Code</a:t>
            </a:r>
            <a:endParaRPr lang="ko-KR" altLang="en-US" sz="1400" dirty="0"/>
          </a:p>
        </p:txBody>
      </p:sp>
      <p:sp>
        <p:nvSpPr>
          <p:cNvPr id="10" name="TextBox 9">
            <a:extLst>
              <a:ext uri="{FF2B5EF4-FFF2-40B4-BE49-F238E27FC236}">
                <a16:creationId xmlns:a16="http://schemas.microsoft.com/office/drawing/2014/main" id="{7CEBCBA9-6560-4A35-A82B-E347BB801F64}"/>
              </a:ext>
            </a:extLst>
          </p:cNvPr>
          <p:cNvSpPr txBox="1"/>
          <p:nvPr/>
        </p:nvSpPr>
        <p:spPr>
          <a:xfrm>
            <a:off x="6153138" y="1316857"/>
            <a:ext cx="514885" cy="307777"/>
          </a:xfrm>
          <a:prstGeom prst="rect">
            <a:avLst/>
          </a:prstGeom>
          <a:noFill/>
        </p:spPr>
        <p:txBody>
          <a:bodyPr wrap="none" rtlCol="0">
            <a:spAutoFit/>
          </a:bodyPr>
          <a:lstStyle/>
          <a:p>
            <a:r>
              <a:rPr lang="en-US" altLang="ko-KR" sz="1400" dirty="0"/>
              <a:t>SKU</a:t>
            </a:r>
            <a:endParaRPr lang="ko-KR" altLang="en-US" sz="1400" dirty="0"/>
          </a:p>
        </p:txBody>
      </p:sp>
      <p:sp>
        <p:nvSpPr>
          <p:cNvPr id="12" name="TextBox 11">
            <a:extLst>
              <a:ext uri="{FF2B5EF4-FFF2-40B4-BE49-F238E27FC236}">
                <a16:creationId xmlns:a16="http://schemas.microsoft.com/office/drawing/2014/main" id="{F0846FDF-7664-4D4F-90E5-43277ECD9261}"/>
              </a:ext>
            </a:extLst>
          </p:cNvPr>
          <p:cNvSpPr txBox="1"/>
          <p:nvPr/>
        </p:nvSpPr>
        <p:spPr>
          <a:xfrm>
            <a:off x="7343643" y="1316857"/>
            <a:ext cx="899605" cy="307777"/>
          </a:xfrm>
          <a:prstGeom prst="rect">
            <a:avLst/>
          </a:prstGeom>
          <a:noFill/>
        </p:spPr>
        <p:txBody>
          <a:bodyPr wrap="none" rtlCol="0">
            <a:spAutoFit/>
          </a:bodyPr>
          <a:lstStyle/>
          <a:p>
            <a:r>
              <a:rPr lang="en-US" altLang="ko-KR" sz="1400" dirty="0"/>
              <a:t>On hand</a:t>
            </a:r>
            <a:endParaRPr lang="ko-KR" altLang="en-US" sz="1400" dirty="0"/>
          </a:p>
        </p:txBody>
      </p:sp>
      <p:sp>
        <p:nvSpPr>
          <p:cNvPr id="15" name="TextBox 14">
            <a:extLst>
              <a:ext uri="{FF2B5EF4-FFF2-40B4-BE49-F238E27FC236}">
                <a16:creationId xmlns:a16="http://schemas.microsoft.com/office/drawing/2014/main" id="{71DBB3CB-1171-4A93-9ECC-B8EC8268709C}"/>
              </a:ext>
            </a:extLst>
          </p:cNvPr>
          <p:cNvSpPr txBox="1"/>
          <p:nvPr/>
        </p:nvSpPr>
        <p:spPr>
          <a:xfrm>
            <a:off x="793293" y="1761586"/>
            <a:ext cx="1053494" cy="323165"/>
          </a:xfrm>
          <a:prstGeom prst="rect">
            <a:avLst/>
          </a:prstGeom>
          <a:noFill/>
        </p:spPr>
        <p:txBody>
          <a:bodyPr wrap="none" rtlCol="0">
            <a:spAutoFit/>
          </a:bodyPr>
          <a:lstStyle/>
          <a:p>
            <a:r>
              <a:rPr lang="en-US" altLang="ko-KR" sz="1500" dirty="0"/>
              <a:t>Chocolate</a:t>
            </a:r>
            <a:endParaRPr lang="ko-KR" altLang="en-US" sz="1500" dirty="0"/>
          </a:p>
        </p:txBody>
      </p:sp>
      <p:sp>
        <p:nvSpPr>
          <p:cNvPr id="16" name="TextBox 15">
            <a:extLst>
              <a:ext uri="{FF2B5EF4-FFF2-40B4-BE49-F238E27FC236}">
                <a16:creationId xmlns:a16="http://schemas.microsoft.com/office/drawing/2014/main" id="{62F14CF8-C5D9-4B85-ADFC-1429801D8B2D}"/>
              </a:ext>
            </a:extLst>
          </p:cNvPr>
          <p:cNvSpPr txBox="1"/>
          <p:nvPr/>
        </p:nvSpPr>
        <p:spPr>
          <a:xfrm>
            <a:off x="4907373" y="1761586"/>
            <a:ext cx="925253" cy="323165"/>
          </a:xfrm>
          <a:prstGeom prst="rect">
            <a:avLst/>
          </a:prstGeom>
          <a:noFill/>
        </p:spPr>
        <p:txBody>
          <a:bodyPr wrap="none" rtlCol="0">
            <a:spAutoFit/>
          </a:bodyPr>
          <a:lstStyle/>
          <a:p>
            <a:r>
              <a:rPr lang="en-US" altLang="ko-KR" sz="1500" dirty="0"/>
              <a:t>3166464</a:t>
            </a:r>
            <a:endParaRPr lang="ko-KR" altLang="en-US" sz="1500" dirty="0"/>
          </a:p>
        </p:txBody>
      </p:sp>
      <p:sp>
        <p:nvSpPr>
          <p:cNvPr id="17" name="TextBox 16">
            <a:extLst>
              <a:ext uri="{FF2B5EF4-FFF2-40B4-BE49-F238E27FC236}">
                <a16:creationId xmlns:a16="http://schemas.microsoft.com/office/drawing/2014/main" id="{C857A787-782F-4355-B944-DA7E3F47BBA0}"/>
              </a:ext>
            </a:extLst>
          </p:cNvPr>
          <p:cNvSpPr txBox="1"/>
          <p:nvPr/>
        </p:nvSpPr>
        <p:spPr>
          <a:xfrm>
            <a:off x="5993747" y="1761586"/>
            <a:ext cx="984565" cy="323165"/>
          </a:xfrm>
          <a:prstGeom prst="rect">
            <a:avLst/>
          </a:prstGeom>
          <a:noFill/>
        </p:spPr>
        <p:txBody>
          <a:bodyPr wrap="none" rtlCol="0">
            <a:spAutoFit/>
          </a:bodyPr>
          <a:lstStyle/>
          <a:p>
            <a:r>
              <a:rPr lang="en-US" altLang="ko-KR" sz="1500" dirty="0"/>
              <a:t>MV-0012</a:t>
            </a:r>
            <a:endParaRPr lang="ko-KR" altLang="en-US" sz="1500" dirty="0"/>
          </a:p>
        </p:txBody>
      </p:sp>
      <p:sp>
        <p:nvSpPr>
          <p:cNvPr id="19" name="TextBox 18">
            <a:extLst>
              <a:ext uri="{FF2B5EF4-FFF2-40B4-BE49-F238E27FC236}">
                <a16:creationId xmlns:a16="http://schemas.microsoft.com/office/drawing/2014/main" id="{0D160061-4AF2-41E1-AF77-3E73886BED6F}"/>
              </a:ext>
            </a:extLst>
          </p:cNvPr>
          <p:cNvSpPr txBox="1"/>
          <p:nvPr/>
        </p:nvSpPr>
        <p:spPr>
          <a:xfrm>
            <a:off x="7511423" y="1761586"/>
            <a:ext cx="396262" cy="323165"/>
          </a:xfrm>
          <a:prstGeom prst="rect">
            <a:avLst/>
          </a:prstGeom>
          <a:noFill/>
        </p:spPr>
        <p:txBody>
          <a:bodyPr wrap="none" rtlCol="0">
            <a:spAutoFit/>
          </a:bodyPr>
          <a:lstStyle/>
          <a:p>
            <a:r>
              <a:rPr lang="en-US" altLang="ko-KR" sz="1500" dirty="0"/>
              <a:t>25</a:t>
            </a:r>
            <a:endParaRPr lang="ko-KR" altLang="en-US" sz="1500" dirty="0"/>
          </a:p>
        </p:txBody>
      </p:sp>
      <p:cxnSp>
        <p:nvCxnSpPr>
          <p:cNvPr id="28" name="직선 연결선 27">
            <a:extLst>
              <a:ext uri="{FF2B5EF4-FFF2-40B4-BE49-F238E27FC236}">
                <a16:creationId xmlns:a16="http://schemas.microsoft.com/office/drawing/2014/main" id="{2ABF7AF9-2FEB-4E2B-A570-6539E789DF5F}"/>
              </a:ext>
            </a:extLst>
          </p:cNvPr>
          <p:cNvCxnSpPr/>
          <p:nvPr/>
        </p:nvCxnSpPr>
        <p:spPr>
          <a:xfrm>
            <a:off x="6915366" y="2332662"/>
            <a:ext cx="0" cy="187907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3" name="직사각형 22">
            <a:extLst>
              <a:ext uri="{FF2B5EF4-FFF2-40B4-BE49-F238E27FC236}">
                <a16:creationId xmlns:a16="http://schemas.microsoft.com/office/drawing/2014/main" id="{645C0DF5-1E05-41A0-A79D-5BDADB5EE5D1}"/>
              </a:ext>
            </a:extLst>
          </p:cNvPr>
          <p:cNvSpPr/>
          <p:nvPr/>
        </p:nvSpPr>
        <p:spPr>
          <a:xfrm>
            <a:off x="412199" y="1417526"/>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25">
            <a:extLst>
              <a:ext uri="{FF2B5EF4-FFF2-40B4-BE49-F238E27FC236}">
                <a16:creationId xmlns:a16="http://schemas.microsoft.com/office/drawing/2014/main" id="{E6AB7A38-59D6-48A2-821C-FABDE8AD00F3}"/>
              </a:ext>
            </a:extLst>
          </p:cNvPr>
          <p:cNvSpPr/>
          <p:nvPr/>
        </p:nvSpPr>
        <p:spPr>
          <a:xfrm>
            <a:off x="412412" y="1839069"/>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TextBox 31">
            <a:extLst>
              <a:ext uri="{FF2B5EF4-FFF2-40B4-BE49-F238E27FC236}">
                <a16:creationId xmlns:a16="http://schemas.microsoft.com/office/drawing/2014/main" id="{6C32A711-F5BA-4001-9A5D-5ACEAAFB61A3}"/>
              </a:ext>
            </a:extLst>
          </p:cNvPr>
          <p:cNvSpPr txBox="1"/>
          <p:nvPr/>
        </p:nvSpPr>
        <p:spPr>
          <a:xfrm>
            <a:off x="5542002" y="198086"/>
            <a:ext cx="1169103" cy="369332"/>
          </a:xfrm>
          <a:prstGeom prst="rect">
            <a:avLst/>
          </a:prstGeom>
          <a:noFill/>
        </p:spPr>
        <p:txBody>
          <a:bodyPr wrap="none" rtlCol="0">
            <a:spAutoFit/>
          </a:bodyPr>
          <a:lstStyle/>
          <a:p>
            <a:r>
              <a:rPr lang="en-US" altLang="ko-KR" dirty="0"/>
              <a:t>Inventory</a:t>
            </a:r>
            <a:endParaRPr lang="ko-KR" altLang="en-US" dirty="0"/>
          </a:p>
        </p:txBody>
      </p:sp>
      <p:sp>
        <p:nvSpPr>
          <p:cNvPr id="36" name="TextBox 35">
            <a:extLst>
              <a:ext uri="{FF2B5EF4-FFF2-40B4-BE49-F238E27FC236}">
                <a16:creationId xmlns:a16="http://schemas.microsoft.com/office/drawing/2014/main" id="{CF878E7F-224C-4BE1-8FC7-B6DC27DC3977}"/>
              </a:ext>
            </a:extLst>
          </p:cNvPr>
          <p:cNvSpPr txBox="1"/>
          <p:nvPr/>
        </p:nvSpPr>
        <p:spPr>
          <a:xfrm>
            <a:off x="9050520" y="1323817"/>
            <a:ext cx="1480534" cy="307777"/>
          </a:xfrm>
          <a:prstGeom prst="rect">
            <a:avLst/>
          </a:prstGeom>
          <a:noFill/>
        </p:spPr>
        <p:txBody>
          <a:bodyPr wrap="none" rtlCol="0">
            <a:spAutoFit/>
          </a:bodyPr>
          <a:lstStyle/>
          <a:p>
            <a:r>
              <a:rPr lang="en-US" altLang="ko-KR" sz="1400" dirty="0">
                <a:solidFill>
                  <a:srgbClr val="FF0000"/>
                </a:solidFill>
              </a:rPr>
              <a:t>Return Quantity</a:t>
            </a:r>
            <a:endParaRPr lang="ko-KR" altLang="en-US" sz="1400" dirty="0">
              <a:solidFill>
                <a:srgbClr val="FF0000"/>
              </a:solidFill>
            </a:endParaRPr>
          </a:p>
        </p:txBody>
      </p:sp>
      <p:sp>
        <p:nvSpPr>
          <p:cNvPr id="57" name="TextBox 56">
            <a:extLst>
              <a:ext uri="{FF2B5EF4-FFF2-40B4-BE49-F238E27FC236}">
                <a16:creationId xmlns:a16="http://schemas.microsoft.com/office/drawing/2014/main" id="{783905CA-FB90-41FC-96C2-AF09B00B9E5A}"/>
              </a:ext>
            </a:extLst>
          </p:cNvPr>
          <p:cNvSpPr txBox="1"/>
          <p:nvPr/>
        </p:nvSpPr>
        <p:spPr>
          <a:xfrm>
            <a:off x="9395133" y="1771491"/>
            <a:ext cx="290464" cy="323165"/>
          </a:xfrm>
          <a:prstGeom prst="rect">
            <a:avLst/>
          </a:prstGeom>
          <a:noFill/>
        </p:spPr>
        <p:txBody>
          <a:bodyPr wrap="none" rtlCol="0">
            <a:spAutoFit/>
          </a:bodyPr>
          <a:lstStyle/>
          <a:p>
            <a:r>
              <a:rPr lang="en-US" altLang="ko-KR" sz="1500" dirty="0"/>
              <a:t>2</a:t>
            </a:r>
            <a:endParaRPr lang="ko-KR" altLang="en-US" sz="1500" dirty="0"/>
          </a:p>
        </p:txBody>
      </p:sp>
      <p:sp>
        <p:nvSpPr>
          <p:cNvPr id="58" name="TextBox 57">
            <a:extLst>
              <a:ext uri="{FF2B5EF4-FFF2-40B4-BE49-F238E27FC236}">
                <a16:creationId xmlns:a16="http://schemas.microsoft.com/office/drawing/2014/main" id="{E18D93D9-E10F-4C21-8F29-D408154760E3}"/>
              </a:ext>
            </a:extLst>
          </p:cNvPr>
          <p:cNvSpPr txBox="1"/>
          <p:nvPr/>
        </p:nvSpPr>
        <p:spPr>
          <a:xfrm>
            <a:off x="10348244" y="1737364"/>
            <a:ext cx="1805431" cy="276999"/>
          </a:xfrm>
          <a:prstGeom prst="rect">
            <a:avLst/>
          </a:prstGeom>
          <a:noFill/>
          <a:ln>
            <a:solidFill>
              <a:schemeClr val="tx1"/>
            </a:solidFill>
          </a:ln>
        </p:spPr>
        <p:txBody>
          <a:bodyPr wrap="none" rtlCol="0">
            <a:spAutoFit/>
          </a:bodyPr>
          <a:lstStyle/>
          <a:p>
            <a:r>
              <a:rPr lang="en-US" altLang="ko-KR" sz="1200" dirty="0"/>
              <a:t>+ Retransfer / Disposal</a:t>
            </a:r>
            <a:endParaRPr lang="ko-KR" altLang="en-US" sz="1200" dirty="0"/>
          </a:p>
        </p:txBody>
      </p:sp>
      <p:cxnSp>
        <p:nvCxnSpPr>
          <p:cNvPr id="59" name="직선 화살표 연결선 58">
            <a:extLst>
              <a:ext uri="{FF2B5EF4-FFF2-40B4-BE49-F238E27FC236}">
                <a16:creationId xmlns:a16="http://schemas.microsoft.com/office/drawing/2014/main" id="{C93E69DB-589E-4CD0-AD41-51F7D20A1B14}"/>
              </a:ext>
            </a:extLst>
          </p:cNvPr>
          <p:cNvCxnSpPr>
            <a:cxnSpLocks/>
            <a:stCxn id="60" idx="0"/>
            <a:endCxn id="58" idx="2"/>
          </p:cNvCxnSpPr>
          <p:nvPr/>
        </p:nvCxnSpPr>
        <p:spPr>
          <a:xfrm flipV="1">
            <a:off x="11198973" y="2014363"/>
            <a:ext cx="51987" cy="4383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1726FAEF-C94A-40BE-941A-73CF1758FB8C}"/>
              </a:ext>
            </a:extLst>
          </p:cNvPr>
          <p:cNvSpPr txBox="1"/>
          <p:nvPr/>
        </p:nvSpPr>
        <p:spPr>
          <a:xfrm>
            <a:off x="10373266" y="2452682"/>
            <a:ext cx="1651414" cy="1477328"/>
          </a:xfrm>
          <a:prstGeom prst="rect">
            <a:avLst/>
          </a:prstGeom>
          <a:noFill/>
          <a:ln>
            <a:solidFill>
              <a:schemeClr val="tx1"/>
            </a:solidFill>
          </a:ln>
        </p:spPr>
        <p:txBody>
          <a:bodyPr wrap="square" rtlCol="0">
            <a:spAutoFit/>
          </a:bodyPr>
          <a:lstStyle/>
          <a:p>
            <a:r>
              <a:rPr lang="ko-KR" altLang="en-US" dirty="0"/>
              <a:t>활성화</a:t>
            </a:r>
            <a:endParaRPr lang="en-US" altLang="ko-KR" dirty="0"/>
          </a:p>
          <a:p>
            <a:r>
              <a:rPr lang="ko-KR" altLang="en-US" dirty="0"/>
              <a:t>반환 폐기 요청 창으로 이동</a:t>
            </a:r>
            <a:endParaRPr lang="en-US" altLang="ko-KR" dirty="0"/>
          </a:p>
          <a:p>
            <a:r>
              <a:rPr lang="en-US" altLang="ko-KR" dirty="0"/>
              <a:t>54P</a:t>
            </a:r>
            <a:endParaRPr lang="ko-KR" altLang="en-US" dirty="0"/>
          </a:p>
        </p:txBody>
      </p:sp>
      <p:sp>
        <p:nvSpPr>
          <p:cNvPr id="3" name="직사각형 2">
            <a:extLst>
              <a:ext uri="{FF2B5EF4-FFF2-40B4-BE49-F238E27FC236}">
                <a16:creationId xmlns:a16="http://schemas.microsoft.com/office/drawing/2014/main" id="{42391A90-45EF-44EA-89EE-0249AB6045E9}"/>
              </a:ext>
            </a:extLst>
          </p:cNvPr>
          <p:cNvSpPr/>
          <p:nvPr/>
        </p:nvSpPr>
        <p:spPr>
          <a:xfrm>
            <a:off x="9177557" y="1739315"/>
            <a:ext cx="910227" cy="3231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5" name="직선 화살표 연결선 34">
            <a:extLst>
              <a:ext uri="{FF2B5EF4-FFF2-40B4-BE49-F238E27FC236}">
                <a16:creationId xmlns:a16="http://schemas.microsoft.com/office/drawing/2014/main" id="{BEFCE6ED-B159-4708-B12A-E258529E82F6}"/>
              </a:ext>
            </a:extLst>
          </p:cNvPr>
          <p:cNvCxnSpPr>
            <a:cxnSpLocks/>
            <a:stCxn id="37" idx="0"/>
          </p:cNvCxnSpPr>
          <p:nvPr/>
        </p:nvCxnSpPr>
        <p:spPr>
          <a:xfrm flipV="1">
            <a:off x="9238363" y="2062728"/>
            <a:ext cx="359632" cy="3899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6121D46-CE69-4E5A-9263-E47F284D08FE}"/>
              </a:ext>
            </a:extLst>
          </p:cNvPr>
          <p:cNvSpPr txBox="1"/>
          <p:nvPr/>
        </p:nvSpPr>
        <p:spPr>
          <a:xfrm>
            <a:off x="8412656" y="2452682"/>
            <a:ext cx="1651414" cy="1200329"/>
          </a:xfrm>
          <a:prstGeom prst="rect">
            <a:avLst/>
          </a:prstGeom>
          <a:noFill/>
          <a:ln>
            <a:solidFill>
              <a:schemeClr val="tx1"/>
            </a:solidFill>
          </a:ln>
        </p:spPr>
        <p:txBody>
          <a:bodyPr wrap="square" rtlCol="0">
            <a:spAutoFit/>
          </a:bodyPr>
          <a:lstStyle/>
          <a:p>
            <a:r>
              <a:rPr lang="ko-KR" altLang="en-US" dirty="0"/>
              <a:t>활성화</a:t>
            </a:r>
            <a:endParaRPr lang="en-US" altLang="ko-KR" dirty="0"/>
          </a:p>
          <a:p>
            <a:r>
              <a:rPr lang="ko-KR" altLang="en-US" dirty="0"/>
              <a:t>반품상품 이력창으로 이동</a:t>
            </a:r>
            <a:endParaRPr lang="en-US" altLang="ko-KR" dirty="0"/>
          </a:p>
          <a:p>
            <a:r>
              <a:rPr lang="en-US" altLang="ko-KR" dirty="0"/>
              <a:t>50P</a:t>
            </a:r>
            <a:endParaRPr lang="ko-KR" altLang="en-US" dirty="0"/>
          </a:p>
        </p:txBody>
      </p:sp>
      <p:sp>
        <p:nvSpPr>
          <p:cNvPr id="40" name="TextBox 39">
            <a:extLst>
              <a:ext uri="{FF2B5EF4-FFF2-40B4-BE49-F238E27FC236}">
                <a16:creationId xmlns:a16="http://schemas.microsoft.com/office/drawing/2014/main" id="{6F62476C-7696-459A-9099-A38168D7CD79}"/>
              </a:ext>
            </a:extLst>
          </p:cNvPr>
          <p:cNvSpPr txBox="1"/>
          <p:nvPr/>
        </p:nvSpPr>
        <p:spPr>
          <a:xfrm>
            <a:off x="1928948" y="1323817"/>
            <a:ext cx="1090235" cy="307777"/>
          </a:xfrm>
          <a:prstGeom prst="rect">
            <a:avLst/>
          </a:prstGeom>
          <a:noFill/>
        </p:spPr>
        <p:txBody>
          <a:bodyPr wrap="none" rtlCol="0">
            <a:spAutoFit/>
          </a:bodyPr>
          <a:lstStyle/>
          <a:p>
            <a:r>
              <a:rPr lang="en-US" altLang="ko-KR" sz="1400" dirty="0"/>
              <a:t>Warehouse</a:t>
            </a:r>
            <a:endParaRPr lang="ko-KR" altLang="en-US" sz="1400" dirty="0"/>
          </a:p>
        </p:txBody>
      </p:sp>
      <p:sp>
        <p:nvSpPr>
          <p:cNvPr id="41" name="TextBox 40">
            <a:extLst>
              <a:ext uri="{FF2B5EF4-FFF2-40B4-BE49-F238E27FC236}">
                <a16:creationId xmlns:a16="http://schemas.microsoft.com/office/drawing/2014/main" id="{3C7CE727-CF4A-4972-991E-E1527BBDB413}"/>
              </a:ext>
            </a:extLst>
          </p:cNvPr>
          <p:cNvSpPr txBox="1"/>
          <p:nvPr/>
        </p:nvSpPr>
        <p:spPr>
          <a:xfrm>
            <a:off x="1811502" y="1768546"/>
            <a:ext cx="1356462" cy="323165"/>
          </a:xfrm>
          <a:prstGeom prst="rect">
            <a:avLst/>
          </a:prstGeom>
          <a:noFill/>
        </p:spPr>
        <p:txBody>
          <a:bodyPr wrap="none" rtlCol="0">
            <a:spAutoFit/>
          </a:bodyPr>
          <a:lstStyle/>
          <a:p>
            <a:r>
              <a:rPr lang="en-US" altLang="ko-KR" sz="1500" dirty="0"/>
              <a:t>ABC Logistics</a:t>
            </a:r>
            <a:endParaRPr lang="ko-KR" altLang="en-US" sz="1500" dirty="0"/>
          </a:p>
        </p:txBody>
      </p:sp>
      <p:sp>
        <p:nvSpPr>
          <p:cNvPr id="43" name="TextBox 42">
            <a:extLst>
              <a:ext uri="{FF2B5EF4-FFF2-40B4-BE49-F238E27FC236}">
                <a16:creationId xmlns:a16="http://schemas.microsoft.com/office/drawing/2014/main" id="{CCF497E1-5739-4F4D-96F5-0B91D146FE87}"/>
              </a:ext>
            </a:extLst>
          </p:cNvPr>
          <p:cNvSpPr txBox="1"/>
          <p:nvPr/>
        </p:nvSpPr>
        <p:spPr>
          <a:xfrm>
            <a:off x="9769365" y="790273"/>
            <a:ext cx="2200218" cy="323165"/>
          </a:xfrm>
          <a:prstGeom prst="rect">
            <a:avLst/>
          </a:prstGeom>
          <a:noFill/>
          <a:ln>
            <a:solidFill>
              <a:schemeClr val="tx1"/>
            </a:solidFill>
          </a:ln>
        </p:spPr>
        <p:txBody>
          <a:bodyPr wrap="none" rtlCol="0">
            <a:spAutoFit/>
          </a:bodyPr>
          <a:lstStyle/>
          <a:p>
            <a:r>
              <a:rPr lang="en-US" altLang="ko-KR" sz="1500" dirty="0"/>
              <a:t>+ Retransfer / Disposal</a:t>
            </a:r>
            <a:endParaRPr lang="ko-KR" altLang="en-US" sz="1500" dirty="0"/>
          </a:p>
        </p:txBody>
      </p:sp>
      <p:cxnSp>
        <p:nvCxnSpPr>
          <p:cNvPr id="31" name="직선 화살표 연결선 30">
            <a:extLst>
              <a:ext uri="{FF2B5EF4-FFF2-40B4-BE49-F238E27FC236}">
                <a16:creationId xmlns:a16="http://schemas.microsoft.com/office/drawing/2014/main" id="{1115F7DB-4E32-4869-9276-53EB634A7BE2}"/>
              </a:ext>
            </a:extLst>
          </p:cNvPr>
          <p:cNvCxnSpPr>
            <a:cxnSpLocks/>
            <a:stCxn id="33" idx="0"/>
            <a:endCxn id="19" idx="2"/>
          </p:cNvCxnSpPr>
          <p:nvPr/>
        </p:nvCxnSpPr>
        <p:spPr>
          <a:xfrm flipV="1">
            <a:off x="4648895" y="2084751"/>
            <a:ext cx="3060659" cy="11255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15EFAC1-DBE4-46F5-800C-8D1AC57D4FEF}"/>
              </a:ext>
            </a:extLst>
          </p:cNvPr>
          <p:cNvSpPr txBox="1"/>
          <p:nvPr/>
        </p:nvSpPr>
        <p:spPr>
          <a:xfrm>
            <a:off x="3806949" y="3210345"/>
            <a:ext cx="1683892" cy="646331"/>
          </a:xfrm>
          <a:prstGeom prst="rect">
            <a:avLst/>
          </a:prstGeom>
          <a:solidFill>
            <a:schemeClr val="accent2">
              <a:lumMod val="20000"/>
              <a:lumOff val="80000"/>
            </a:schemeClr>
          </a:solidFill>
        </p:spPr>
        <p:txBody>
          <a:bodyPr wrap="square" rtlCol="0">
            <a:spAutoFit/>
          </a:bodyPr>
          <a:lstStyle/>
          <a:p>
            <a:r>
              <a:rPr lang="en-US" altLang="ko-KR" dirty="0"/>
              <a:t>P. 48 </a:t>
            </a:r>
            <a:r>
              <a:rPr lang="ko-KR" altLang="en-US" dirty="0"/>
              <a:t>보관수량 정보 표시</a:t>
            </a:r>
            <a:endParaRPr lang="en-US" altLang="ko-KR" dirty="0"/>
          </a:p>
        </p:txBody>
      </p:sp>
      <p:cxnSp>
        <p:nvCxnSpPr>
          <p:cNvPr id="38" name="직선 화살표 연결선 37">
            <a:extLst>
              <a:ext uri="{FF2B5EF4-FFF2-40B4-BE49-F238E27FC236}">
                <a16:creationId xmlns:a16="http://schemas.microsoft.com/office/drawing/2014/main" id="{865533B9-B256-48F9-8E8F-0C1FCC2E1A09}"/>
              </a:ext>
            </a:extLst>
          </p:cNvPr>
          <p:cNvCxnSpPr>
            <a:cxnSpLocks/>
            <a:stCxn id="39" idx="2"/>
          </p:cNvCxnSpPr>
          <p:nvPr/>
        </p:nvCxnSpPr>
        <p:spPr>
          <a:xfrm>
            <a:off x="8771875" y="1298105"/>
            <a:ext cx="405682" cy="4602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4A8CC12D-F88F-4070-83AC-FE811A62F9E5}"/>
              </a:ext>
            </a:extLst>
          </p:cNvPr>
          <p:cNvSpPr txBox="1"/>
          <p:nvPr/>
        </p:nvSpPr>
        <p:spPr>
          <a:xfrm>
            <a:off x="7774385" y="97776"/>
            <a:ext cx="1994979" cy="1200329"/>
          </a:xfrm>
          <a:prstGeom prst="rect">
            <a:avLst/>
          </a:prstGeom>
          <a:solidFill>
            <a:schemeClr val="accent2">
              <a:lumMod val="20000"/>
              <a:lumOff val="80000"/>
            </a:schemeClr>
          </a:solidFill>
        </p:spPr>
        <p:txBody>
          <a:bodyPr wrap="square" rtlCol="0">
            <a:spAutoFit/>
          </a:bodyPr>
          <a:lstStyle/>
          <a:p>
            <a:r>
              <a:rPr lang="en-US" altLang="ko-KR" dirty="0"/>
              <a:t>P. 52 </a:t>
            </a:r>
            <a:r>
              <a:rPr lang="ko-KR" altLang="en-US" dirty="0">
                <a:solidFill>
                  <a:srgbClr val="FF0000"/>
                </a:solidFill>
              </a:rPr>
              <a:t>반입수량</a:t>
            </a:r>
            <a:r>
              <a:rPr lang="ko-KR" altLang="en-US" dirty="0"/>
              <a:t>항목 을 보임</a:t>
            </a:r>
            <a:r>
              <a:rPr lang="en-US" altLang="ko-KR" dirty="0"/>
              <a:t>… or P.81 </a:t>
            </a:r>
            <a:r>
              <a:rPr lang="ko-KR" altLang="en-US" dirty="0"/>
              <a:t>입력 정보 표시</a:t>
            </a:r>
            <a:endParaRPr lang="en-US" altLang="ko-KR" dirty="0"/>
          </a:p>
        </p:txBody>
      </p:sp>
      <p:cxnSp>
        <p:nvCxnSpPr>
          <p:cNvPr id="42" name="직선 화살표 연결선 41">
            <a:extLst>
              <a:ext uri="{FF2B5EF4-FFF2-40B4-BE49-F238E27FC236}">
                <a16:creationId xmlns:a16="http://schemas.microsoft.com/office/drawing/2014/main" id="{BA7EC979-C0E2-43E7-9A26-B14C130B8D83}"/>
              </a:ext>
            </a:extLst>
          </p:cNvPr>
          <p:cNvCxnSpPr>
            <a:cxnSpLocks/>
            <a:stCxn id="44" idx="0"/>
          </p:cNvCxnSpPr>
          <p:nvPr/>
        </p:nvCxnSpPr>
        <p:spPr>
          <a:xfrm flipV="1">
            <a:off x="10003264" y="1129278"/>
            <a:ext cx="558475" cy="3207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79FE9BF7-C574-4CF2-8E98-97C19EC16F87}"/>
              </a:ext>
            </a:extLst>
          </p:cNvPr>
          <p:cNvSpPr txBox="1"/>
          <p:nvPr/>
        </p:nvSpPr>
        <p:spPr>
          <a:xfrm>
            <a:off x="9177557" y="4337118"/>
            <a:ext cx="1651414" cy="1477328"/>
          </a:xfrm>
          <a:prstGeom prst="rect">
            <a:avLst/>
          </a:prstGeom>
          <a:noFill/>
          <a:ln>
            <a:solidFill>
              <a:schemeClr val="tx1"/>
            </a:solidFill>
          </a:ln>
        </p:spPr>
        <p:txBody>
          <a:bodyPr wrap="square" rtlCol="0">
            <a:spAutoFit/>
          </a:bodyPr>
          <a:lstStyle/>
          <a:p>
            <a:r>
              <a:rPr lang="ko-KR" altLang="en-US" dirty="0"/>
              <a:t>활성화</a:t>
            </a:r>
            <a:endParaRPr lang="en-US" altLang="ko-KR" dirty="0"/>
          </a:p>
          <a:p>
            <a:r>
              <a:rPr lang="ko-KR" altLang="en-US" dirty="0"/>
              <a:t>반환 폐기 요청 창으로 이동</a:t>
            </a:r>
            <a:endParaRPr lang="en-US" altLang="ko-KR" dirty="0"/>
          </a:p>
          <a:p>
            <a:r>
              <a:rPr lang="en-US" altLang="ko-KR" dirty="0"/>
              <a:t>54P</a:t>
            </a:r>
            <a:endParaRPr lang="ko-KR" altLang="en-US" dirty="0"/>
          </a:p>
        </p:txBody>
      </p:sp>
      <p:sp>
        <p:nvSpPr>
          <p:cNvPr id="34" name="TextBox 33">
            <a:extLst>
              <a:ext uri="{FF2B5EF4-FFF2-40B4-BE49-F238E27FC236}">
                <a16:creationId xmlns:a16="http://schemas.microsoft.com/office/drawing/2014/main" id="{8B939D6C-F179-4653-AA03-0A42AFF70776}"/>
              </a:ext>
            </a:extLst>
          </p:cNvPr>
          <p:cNvSpPr txBox="1"/>
          <p:nvPr/>
        </p:nvSpPr>
        <p:spPr>
          <a:xfrm>
            <a:off x="3547416" y="1329440"/>
            <a:ext cx="1107996" cy="307777"/>
          </a:xfrm>
          <a:prstGeom prst="rect">
            <a:avLst/>
          </a:prstGeom>
          <a:noFill/>
        </p:spPr>
        <p:txBody>
          <a:bodyPr wrap="square" rtlCol="0">
            <a:spAutoFit/>
          </a:bodyPr>
          <a:lstStyle/>
          <a:p>
            <a:r>
              <a:rPr lang="en-US" altLang="ko-KR" sz="1400" dirty="0"/>
              <a:t>Country</a:t>
            </a:r>
            <a:endParaRPr lang="ko-KR" altLang="en-US" sz="1400" dirty="0"/>
          </a:p>
        </p:txBody>
      </p:sp>
      <p:sp>
        <p:nvSpPr>
          <p:cNvPr id="45" name="TextBox 44">
            <a:extLst>
              <a:ext uri="{FF2B5EF4-FFF2-40B4-BE49-F238E27FC236}">
                <a16:creationId xmlns:a16="http://schemas.microsoft.com/office/drawing/2014/main" id="{70414898-D30E-44A0-AA5F-C9282F8F8786}"/>
              </a:ext>
            </a:extLst>
          </p:cNvPr>
          <p:cNvSpPr txBox="1"/>
          <p:nvPr/>
        </p:nvSpPr>
        <p:spPr>
          <a:xfrm>
            <a:off x="3221963" y="1758381"/>
            <a:ext cx="1384868" cy="323165"/>
          </a:xfrm>
          <a:prstGeom prst="rect">
            <a:avLst/>
          </a:prstGeom>
          <a:noFill/>
        </p:spPr>
        <p:txBody>
          <a:bodyPr wrap="square" rtlCol="0">
            <a:spAutoFit/>
          </a:bodyPr>
          <a:lstStyle/>
          <a:p>
            <a:r>
              <a:rPr lang="en-US" altLang="ko-KR" sz="1500" dirty="0"/>
              <a:t>United States</a:t>
            </a:r>
            <a:endParaRPr lang="ko-KR" altLang="en-US" sz="1500" dirty="0"/>
          </a:p>
        </p:txBody>
      </p:sp>
    </p:spTree>
    <p:extLst>
      <p:ext uri="{BB962C8B-B14F-4D97-AF65-F5344CB8AC3E}">
        <p14:creationId xmlns:p14="http://schemas.microsoft.com/office/powerpoint/2010/main" val="42667946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A5506B-F769-46FD-9EAC-9EF8A9661EFA}"/>
              </a:ext>
            </a:extLst>
          </p:cNvPr>
          <p:cNvSpPr txBox="1"/>
          <p:nvPr/>
        </p:nvSpPr>
        <p:spPr>
          <a:xfrm>
            <a:off x="721453" y="587229"/>
            <a:ext cx="2827090" cy="369332"/>
          </a:xfrm>
          <a:prstGeom prst="rect">
            <a:avLst/>
          </a:prstGeom>
          <a:solidFill>
            <a:schemeClr val="accent2"/>
          </a:solidFill>
        </p:spPr>
        <p:txBody>
          <a:bodyPr wrap="square" rtlCol="0">
            <a:spAutoFit/>
          </a:bodyPr>
          <a:lstStyle/>
          <a:p>
            <a:r>
              <a:rPr lang="en-US" altLang="ko-KR" dirty="0"/>
              <a:t>Retransfer/Disposal</a:t>
            </a:r>
            <a:endParaRPr lang="ko-KR" altLang="en-US" dirty="0"/>
          </a:p>
        </p:txBody>
      </p:sp>
      <p:cxnSp>
        <p:nvCxnSpPr>
          <p:cNvPr id="3" name="직선 연결선 2">
            <a:extLst>
              <a:ext uri="{FF2B5EF4-FFF2-40B4-BE49-F238E27FC236}">
                <a16:creationId xmlns:a16="http://schemas.microsoft.com/office/drawing/2014/main" id="{F83DD2DC-253A-423C-BB36-49FDEC2F6442}"/>
              </a:ext>
            </a:extLst>
          </p:cNvPr>
          <p:cNvCxnSpPr>
            <a:cxnSpLocks/>
          </p:cNvCxnSpPr>
          <p:nvPr/>
        </p:nvCxnSpPr>
        <p:spPr>
          <a:xfrm>
            <a:off x="587229" y="1040235"/>
            <a:ext cx="11477405"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C1D9049-1B29-4177-8FD3-5FB067DA11C6}"/>
              </a:ext>
            </a:extLst>
          </p:cNvPr>
          <p:cNvSpPr txBox="1"/>
          <p:nvPr/>
        </p:nvSpPr>
        <p:spPr>
          <a:xfrm>
            <a:off x="5123745" y="215135"/>
            <a:ext cx="2199064" cy="369332"/>
          </a:xfrm>
          <a:prstGeom prst="rect">
            <a:avLst/>
          </a:prstGeom>
          <a:noFill/>
        </p:spPr>
        <p:txBody>
          <a:bodyPr wrap="none" rtlCol="0">
            <a:spAutoFit/>
          </a:bodyPr>
          <a:lstStyle/>
          <a:p>
            <a:r>
              <a:rPr lang="en-US" altLang="ko-KR" dirty="0"/>
              <a:t>Retransfer/Disposal</a:t>
            </a:r>
            <a:endParaRPr lang="ko-KR" altLang="en-US" dirty="0"/>
          </a:p>
        </p:txBody>
      </p:sp>
      <p:sp>
        <p:nvSpPr>
          <p:cNvPr id="5" name="TextBox 4">
            <a:extLst>
              <a:ext uri="{FF2B5EF4-FFF2-40B4-BE49-F238E27FC236}">
                <a16:creationId xmlns:a16="http://schemas.microsoft.com/office/drawing/2014/main" id="{B5F7D40B-3223-4429-A5AC-998F06B71B93}"/>
              </a:ext>
            </a:extLst>
          </p:cNvPr>
          <p:cNvSpPr txBox="1"/>
          <p:nvPr/>
        </p:nvSpPr>
        <p:spPr>
          <a:xfrm>
            <a:off x="1879135" y="1123910"/>
            <a:ext cx="2288896" cy="369332"/>
          </a:xfrm>
          <a:prstGeom prst="rect">
            <a:avLst/>
          </a:prstGeom>
          <a:noFill/>
        </p:spPr>
        <p:txBody>
          <a:bodyPr wrap="none" rtlCol="0">
            <a:spAutoFit/>
          </a:bodyPr>
          <a:lstStyle/>
          <a:p>
            <a:r>
              <a:rPr lang="en-US" altLang="ko-KR" dirty="0"/>
              <a:t>Product information</a:t>
            </a:r>
            <a:endParaRPr lang="ko-KR" altLang="en-US" dirty="0"/>
          </a:p>
        </p:txBody>
      </p:sp>
      <p:sp>
        <p:nvSpPr>
          <p:cNvPr id="6" name="직사각형 5">
            <a:extLst>
              <a:ext uri="{FF2B5EF4-FFF2-40B4-BE49-F238E27FC236}">
                <a16:creationId xmlns:a16="http://schemas.microsoft.com/office/drawing/2014/main" id="{EAD29445-E017-43E9-A948-0A71EB688107}"/>
              </a:ext>
            </a:extLst>
          </p:cNvPr>
          <p:cNvSpPr/>
          <p:nvPr/>
        </p:nvSpPr>
        <p:spPr>
          <a:xfrm>
            <a:off x="1879135" y="1493242"/>
            <a:ext cx="4655890" cy="48320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800" dirty="0">
                <a:solidFill>
                  <a:schemeClr val="tx1"/>
                </a:solidFill>
              </a:rPr>
              <a:t>Warehouse   </a:t>
            </a:r>
            <a:r>
              <a:rPr lang="en-US" altLang="ko-KR" dirty="0">
                <a:solidFill>
                  <a:schemeClr val="tx1"/>
                </a:solidFill>
              </a:rPr>
              <a:t>: </a:t>
            </a:r>
          </a:p>
          <a:p>
            <a:endParaRPr lang="en-US" altLang="ko-KR" dirty="0">
              <a:solidFill>
                <a:schemeClr val="tx1"/>
              </a:solidFill>
            </a:endParaRPr>
          </a:p>
          <a:p>
            <a:r>
              <a:rPr lang="en-US" altLang="ko-KR" dirty="0">
                <a:solidFill>
                  <a:schemeClr val="tx1"/>
                </a:solidFill>
              </a:rPr>
              <a:t>Product</a:t>
            </a:r>
            <a:r>
              <a:rPr lang="ko-KR" altLang="en-US" dirty="0">
                <a:solidFill>
                  <a:schemeClr val="tx1"/>
                </a:solidFill>
              </a:rPr>
              <a:t> </a:t>
            </a:r>
            <a:r>
              <a:rPr lang="en-US" altLang="ko-KR" dirty="0">
                <a:solidFill>
                  <a:schemeClr val="tx1"/>
                </a:solidFill>
              </a:rPr>
              <a:t>: </a:t>
            </a:r>
          </a:p>
          <a:p>
            <a:endParaRPr lang="en-US" altLang="ko-KR" dirty="0">
              <a:solidFill>
                <a:schemeClr val="tx1"/>
              </a:solidFill>
            </a:endParaRPr>
          </a:p>
          <a:p>
            <a:endParaRPr lang="en-US" altLang="ko-KR" dirty="0">
              <a:solidFill>
                <a:schemeClr val="tx1"/>
              </a:solidFill>
            </a:endParaRPr>
          </a:p>
          <a:p>
            <a:r>
              <a:rPr lang="en-US" altLang="ko-KR" dirty="0">
                <a:solidFill>
                  <a:schemeClr val="tx1"/>
                </a:solidFill>
              </a:rPr>
              <a:t>SKU : </a:t>
            </a:r>
          </a:p>
          <a:p>
            <a:endParaRPr lang="en-US" altLang="ko-KR" dirty="0">
              <a:solidFill>
                <a:schemeClr val="tx1"/>
              </a:solidFill>
            </a:endParaRPr>
          </a:p>
          <a:p>
            <a:r>
              <a:rPr lang="en-US" altLang="ko-KR" dirty="0">
                <a:solidFill>
                  <a:schemeClr val="tx1"/>
                </a:solidFill>
              </a:rPr>
              <a:t>ID Code :</a:t>
            </a:r>
          </a:p>
          <a:p>
            <a:endParaRPr lang="en-US" altLang="ko-KR" dirty="0">
              <a:solidFill>
                <a:schemeClr val="tx1"/>
              </a:solidFill>
            </a:endParaRPr>
          </a:p>
          <a:p>
            <a:r>
              <a:rPr lang="en-US" altLang="ko-KR" dirty="0">
                <a:solidFill>
                  <a:schemeClr val="tx1"/>
                </a:solidFill>
              </a:rPr>
              <a:t>     Retransfer quantity: </a:t>
            </a:r>
          </a:p>
          <a:p>
            <a:r>
              <a:rPr lang="en-US" altLang="ko-KR" dirty="0">
                <a:solidFill>
                  <a:schemeClr val="tx1"/>
                </a:solidFill>
              </a:rPr>
              <a:t>     (Retransfer</a:t>
            </a:r>
            <a:r>
              <a:rPr lang="ko-KR" altLang="en-US" dirty="0">
                <a:solidFill>
                  <a:schemeClr val="tx1"/>
                </a:solidFill>
              </a:rPr>
              <a:t> </a:t>
            </a:r>
            <a:r>
              <a:rPr lang="en-US" altLang="ko-KR" dirty="0">
                <a:solidFill>
                  <a:schemeClr val="tx1"/>
                </a:solidFill>
              </a:rPr>
              <a:t>/ Disposal quantity)</a:t>
            </a:r>
          </a:p>
          <a:p>
            <a:endParaRPr lang="en-US" altLang="ko-KR" dirty="0">
              <a:solidFill>
                <a:schemeClr val="tx1"/>
              </a:solidFill>
            </a:endParaRPr>
          </a:p>
          <a:p>
            <a:endParaRPr lang="en-US" altLang="ko-KR" dirty="0">
              <a:solidFill>
                <a:schemeClr val="tx1"/>
              </a:solidFill>
            </a:endParaRPr>
          </a:p>
          <a:p>
            <a:r>
              <a:rPr lang="en-US" altLang="ko-KR" dirty="0">
                <a:solidFill>
                  <a:schemeClr val="tx1"/>
                </a:solidFill>
              </a:rPr>
              <a:t>           Shipping method: </a:t>
            </a:r>
          </a:p>
          <a:p>
            <a:endParaRPr lang="en-US" altLang="ko-KR" dirty="0">
              <a:solidFill>
                <a:schemeClr val="tx1"/>
              </a:solidFill>
            </a:endParaRPr>
          </a:p>
          <a:p>
            <a:endParaRPr lang="ko-KR" altLang="en-US" dirty="0">
              <a:solidFill>
                <a:schemeClr val="tx1"/>
              </a:solidFill>
            </a:endParaRPr>
          </a:p>
        </p:txBody>
      </p:sp>
      <p:cxnSp>
        <p:nvCxnSpPr>
          <p:cNvPr id="8" name="직선 연결선 7">
            <a:extLst>
              <a:ext uri="{FF2B5EF4-FFF2-40B4-BE49-F238E27FC236}">
                <a16:creationId xmlns:a16="http://schemas.microsoft.com/office/drawing/2014/main" id="{61A5C5CA-7E2A-4F23-AA37-872CCE811845}"/>
              </a:ext>
            </a:extLst>
          </p:cNvPr>
          <p:cNvCxnSpPr/>
          <p:nvPr/>
        </p:nvCxnSpPr>
        <p:spPr>
          <a:xfrm>
            <a:off x="6862196" y="1182847"/>
            <a:ext cx="0" cy="4630723"/>
          </a:xfrm>
          <a:prstGeom prst="line">
            <a:avLst/>
          </a:prstGeom>
        </p:spPr>
        <p:style>
          <a:lnRef idx="1">
            <a:schemeClr val="accent1"/>
          </a:lnRef>
          <a:fillRef idx="0">
            <a:schemeClr val="accent1"/>
          </a:fillRef>
          <a:effectRef idx="0">
            <a:schemeClr val="accent1"/>
          </a:effectRef>
          <a:fontRef idx="minor">
            <a:schemeClr val="tx1"/>
          </a:fontRef>
        </p:style>
      </p:cxnSp>
      <p:sp>
        <p:nvSpPr>
          <p:cNvPr id="14" name="직사각형 13">
            <a:extLst>
              <a:ext uri="{FF2B5EF4-FFF2-40B4-BE49-F238E27FC236}">
                <a16:creationId xmlns:a16="http://schemas.microsoft.com/office/drawing/2014/main" id="{593DA54B-46F8-4E4E-B185-123B1FC47395}"/>
              </a:ext>
            </a:extLst>
          </p:cNvPr>
          <p:cNvSpPr/>
          <p:nvPr/>
        </p:nvSpPr>
        <p:spPr>
          <a:xfrm>
            <a:off x="2877425" y="2234507"/>
            <a:ext cx="3422703"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t>Selected product above/ Select in product Information</a:t>
            </a:r>
            <a:endParaRPr lang="ko-KR" altLang="en-US" sz="1400" dirty="0"/>
          </a:p>
        </p:txBody>
      </p:sp>
      <p:sp>
        <p:nvSpPr>
          <p:cNvPr id="15" name="직사각형 14">
            <a:extLst>
              <a:ext uri="{FF2B5EF4-FFF2-40B4-BE49-F238E27FC236}">
                <a16:creationId xmlns:a16="http://schemas.microsoft.com/office/drawing/2014/main" id="{4DF49DF6-88A2-414D-8458-6C528A0EC701}"/>
              </a:ext>
            </a:extLst>
          </p:cNvPr>
          <p:cNvSpPr/>
          <p:nvPr/>
        </p:nvSpPr>
        <p:spPr>
          <a:xfrm>
            <a:off x="2670421" y="3082062"/>
            <a:ext cx="3422703"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600" dirty="0"/>
              <a:t>제품명에 따른 </a:t>
            </a:r>
            <a:r>
              <a:rPr lang="en-US" altLang="ko-KR" sz="1600" dirty="0"/>
              <a:t>SKU </a:t>
            </a:r>
            <a:r>
              <a:rPr lang="ko-KR" altLang="en-US" sz="1600" dirty="0"/>
              <a:t>코드 자동 입력</a:t>
            </a:r>
          </a:p>
        </p:txBody>
      </p:sp>
      <p:sp>
        <p:nvSpPr>
          <p:cNvPr id="16" name="직사각형 15">
            <a:extLst>
              <a:ext uri="{FF2B5EF4-FFF2-40B4-BE49-F238E27FC236}">
                <a16:creationId xmlns:a16="http://schemas.microsoft.com/office/drawing/2014/main" id="{70DD05F9-D8C6-4E01-B774-58A69625219D}"/>
              </a:ext>
            </a:extLst>
          </p:cNvPr>
          <p:cNvSpPr/>
          <p:nvPr/>
        </p:nvSpPr>
        <p:spPr>
          <a:xfrm>
            <a:off x="2994873" y="3607429"/>
            <a:ext cx="3422703"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400" dirty="0"/>
              <a:t>제품명에 따른 </a:t>
            </a:r>
            <a:r>
              <a:rPr lang="en-US" altLang="ko-KR" sz="1400" dirty="0"/>
              <a:t>Code </a:t>
            </a:r>
            <a:r>
              <a:rPr lang="ko-KR" altLang="en-US" sz="1400" dirty="0"/>
              <a:t>코드 자동 입력</a:t>
            </a:r>
          </a:p>
        </p:txBody>
      </p:sp>
      <p:sp>
        <p:nvSpPr>
          <p:cNvPr id="19" name="직사각형 18">
            <a:extLst>
              <a:ext uri="{FF2B5EF4-FFF2-40B4-BE49-F238E27FC236}">
                <a16:creationId xmlns:a16="http://schemas.microsoft.com/office/drawing/2014/main" id="{3A03F02F-F384-42A6-BD07-DD2E5F92ED46}"/>
              </a:ext>
            </a:extLst>
          </p:cNvPr>
          <p:cNvSpPr/>
          <p:nvPr/>
        </p:nvSpPr>
        <p:spPr>
          <a:xfrm>
            <a:off x="4649594" y="4196179"/>
            <a:ext cx="1661723" cy="2744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600" dirty="0"/>
              <a:t>수량 수기 입력</a:t>
            </a:r>
          </a:p>
        </p:txBody>
      </p:sp>
      <p:sp>
        <p:nvSpPr>
          <p:cNvPr id="21" name="직사각형 20">
            <a:extLst>
              <a:ext uri="{FF2B5EF4-FFF2-40B4-BE49-F238E27FC236}">
                <a16:creationId xmlns:a16="http://schemas.microsoft.com/office/drawing/2014/main" id="{5DDC5B0B-E17A-4421-8BB9-28D2869B4A87}"/>
              </a:ext>
            </a:extLst>
          </p:cNvPr>
          <p:cNvSpPr/>
          <p:nvPr/>
        </p:nvSpPr>
        <p:spPr>
          <a:xfrm>
            <a:off x="3172439" y="1664486"/>
            <a:ext cx="3127690"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a:t>Select above Warehouse, Country or</a:t>
            </a:r>
          </a:p>
          <a:p>
            <a:pPr algn="ctr"/>
            <a:r>
              <a:rPr lang="en-US" altLang="ko-KR" sz="1200" dirty="0"/>
              <a:t> Select from warehouse in use</a:t>
            </a:r>
            <a:endParaRPr lang="ko-KR" altLang="en-US" sz="1200" dirty="0"/>
          </a:p>
        </p:txBody>
      </p:sp>
      <p:sp>
        <p:nvSpPr>
          <p:cNvPr id="22" name="TextBox 21">
            <a:extLst>
              <a:ext uri="{FF2B5EF4-FFF2-40B4-BE49-F238E27FC236}">
                <a16:creationId xmlns:a16="http://schemas.microsoft.com/office/drawing/2014/main" id="{1C1E20D9-77BA-4E51-8485-F7A7D2569A3B}"/>
              </a:ext>
            </a:extLst>
          </p:cNvPr>
          <p:cNvSpPr txBox="1"/>
          <p:nvPr/>
        </p:nvSpPr>
        <p:spPr>
          <a:xfrm>
            <a:off x="7144679" y="1123910"/>
            <a:ext cx="2319930" cy="369332"/>
          </a:xfrm>
          <a:prstGeom prst="rect">
            <a:avLst/>
          </a:prstGeom>
          <a:noFill/>
        </p:spPr>
        <p:txBody>
          <a:bodyPr wrap="none" rtlCol="0">
            <a:spAutoFit/>
          </a:bodyPr>
          <a:lstStyle/>
          <a:p>
            <a:r>
              <a:rPr lang="en-US" altLang="ko-KR" dirty="0"/>
              <a:t>Delivery information</a:t>
            </a:r>
            <a:endParaRPr lang="ko-KR" altLang="en-US" dirty="0"/>
          </a:p>
        </p:txBody>
      </p:sp>
      <p:sp>
        <p:nvSpPr>
          <p:cNvPr id="23" name="직사각형 22">
            <a:extLst>
              <a:ext uri="{FF2B5EF4-FFF2-40B4-BE49-F238E27FC236}">
                <a16:creationId xmlns:a16="http://schemas.microsoft.com/office/drawing/2014/main" id="{BFC4F96B-D8BB-4793-A0E1-BD2149D35CBC}"/>
              </a:ext>
            </a:extLst>
          </p:cNvPr>
          <p:cNvSpPr/>
          <p:nvPr/>
        </p:nvSpPr>
        <p:spPr>
          <a:xfrm>
            <a:off x="7186570" y="1493238"/>
            <a:ext cx="4860456" cy="48320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solidFill>
                  <a:schemeClr val="tx1"/>
                </a:solidFill>
              </a:rPr>
              <a:t>Recipient :</a:t>
            </a:r>
          </a:p>
          <a:p>
            <a:endParaRPr lang="en-US" altLang="ko-KR" dirty="0">
              <a:solidFill>
                <a:schemeClr val="tx1"/>
              </a:solidFill>
            </a:endParaRPr>
          </a:p>
          <a:p>
            <a:r>
              <a:rPr lang="en-US" altLang="ko-KR" dirty="0">
                <a:solidFill>
                  <a:schemeClr val="tx1"/>
                </a:solidFill>
              </a:rPr>
              <a:t>Address</a:t>
            </a:r>
            <a:r>
              <a:rPr lang="ko-KR" altLang="en-US" dirty="0">
                <a:solidFill>
                  <a:schemeClr val="tx1"/>
                </a:solidFill>
              </a:rPr>
              <a:t> </a:t>
            </a:r>
            <a:r>
              <a:rPr lang="en-US" altLang="ko-KR" dirty="0">
                <a:solidFill>
                  <a:schemeClr val="tx1"/>
                </a:solidFill>
              </a:rPr>
              <a:t>:</a:t>
            </a:r>
          </a:p>
          <a:p>
            <a:endParaRPr lang="en-US" altLang="ko-KR" dirty="0">
              <a:solidFill>
                <a:schemeClr val="tx1"/>
              </a:solidFill>
            </a:endParaRPr>
          </a:p>
          <a:p>
            <a:r>
              <a:rPr lang="en-US" altLang="ko-KR" dirty="0">
                <a:solidFill>
                  <a:schemeClr val="tx1"/>
                </a:solidFill>
              </a:rPr>
              <a:t>City</a:t>
            </a:r>
            <a:r>
              <a:rPr lang="ko-KR" altLang="en-US" dirty="0">
                <a:solidFill>
                  <a:schemeClr val="tx1"/>
                </a:solidFill>
              </a:rPr>
              <a:t> </a:t>
            </a:r>
            <a:r>
              <a:rPr lang="en-US" altLang="ko-KR" dirty="0">
                <a:solidFill>
                  <a:schemeClr val="tx1"/>
                </a:solidFill>
              </a:rPr>
              <a:t>:</a:t>
            </a:r>
          </a:p>
          <a:p>
            <a:endParaRPr lang="en-US" altLang="ko-KR" dirty="0">
              <a:solidFill>
                <a:schemeClr val="tx1"/>
              </a:solidFill>
            </a:endParaRPr>
          </a:p>
          <a:p>
            <a:r>
              <a:rPr lang="en-US" altLang="ko-KR" dirty="0">
                <a:solidFill>
                  <a:schemeClr val="tx1"/>
                </a:solidFill>
              </a:rPr>
              <a:t>State</a:t>
            </a:r>
            <a:r>
              <a:rPr lang="ko-KR" altLang="en-US" dirty="0">
                <a:solidFill>
                  <a:schemeClr val="tx1"/>
                </a:solidFill>
              </a:rPr>
              <a:t>      </a:t>
            </a:r>
            <a:r>
              <a:rPr lang="en-US" altLang="ko-KR" dirty="0">
                <a:solidFill>
                  <a:schemeClr val="tx1"/>
                </a:solidFill>
              </a:rPr>
              <a:t>:</a:t>
            </a:r>
          </a:p>
          <a:p>
            <a:endParaRPr lang="en-US" altLang="ko-KR" dirty="0">
              <a:solidFill>
                <a:schemeClr val="tx1"/>
              </a:solidFill>
            </a:endParaRPr>
          </a:p>
          <a:p>
            <a:r>
              <a:rPr lang="en-US" altLang="ko-KR" dirty="0">
                <a:solidFill>
                  <a:schemeClr val="tx1"/>
                </a:solidFill>
              </a:rPr>
              <a:t>Zip code</a:t>
            </a:r>
            <a:r>
              <a:rPr lang="ko-KR" altLang="en-US" dirty="0">
                <a:solidFill>
                  <a:schemeClr val="tx1"/>
                </a:solidFill>
              </a:rPr>
              <a:t> </a:t>
            </a:r>
            <a:r>
              <a:rPr lang="en-US" altLang="ko-KR" dirty="0">
                <a:solidFill>
                  <a:schemeClr val="tx1"/>
                </a:solidFill>
              </a:rPr>
              <a:t>:</a:t>
            </a:r>
          </a:p>
          <a:p>
            <a:endParaRPr lang="en-US" altLang="ko-KR" dirty="0">
              <a:solidFill>
                <a:schemeClr val="tx1"/>
              </a:solidFill>
            </a:endParaRPr>
          </a:p>
          <a:p>
            <a:r>
              <a:rPr lang="en-US" altLang="ko-KR" dirty="0">
                <a:solidFill>
                  <a:schemeClr val="tx1"/>
                </a:solidFill>
              </a:rPr>
              <a:t>Country :</a:t>
            </a:r>
          </a:p>
          <a:p>
            <a:endParaRPr lang="en-US" altLang="ko-KR" dirty="0">
              <a:solidFill>
                <a:schemeClr val="tx1"/>
              </a:solidFill>
            </a:endParaRPr>
          </a:p>
          <a:p>
            <a:r>
              <a:rPr lang="en-US" altLang="ko-KR" sz="1200" dirty="0">
                <a:solidFill>
                  <a:schemeClr val="tx1"/>
                </a:solidFill>
              </a:rPr>
              <a:t>Phone number :</a:t>
            </a:r>
          </a:p>
          <a:p>
            <a:endParaRPr lang="en-US" altLang="ko-KR" dirty="0">
              <a:solidFill>
                <a:schemeClr val="tx1"/>
              </a:solidFill>
            </a:endParaRPr>
          </a:p>
          <a:p>
            <a:endParaRPr lang="en-US" altLang="ko-KR" dirty="0">
              <a:solidFill>
                <a:schemeClr val="tx1"/>
              </a:solidFill>
            </a:endParaRPr>
          </a:p>
          <a:p>
            <a:endParaRPr lang="ko-KR" altLang="en-US" dirty="0">
              <a:solidFill>
                <a:schemeClr val="tx1"/>
              </a:solidFill>
            </a:endParaRPr>
          </a:p>
        </p:txBody>
      </p:sp>
      <p:sp>
        <p:nvSpPr>
          <p:cNvPr id="24" name="직사각형 23">
            <a:extLst>
              <a:ext uri="{FF2B5EF4-FFF2-40B4-BE49-F238E27FC236}">
                <a16:creationId xmlns:a16="http://schemas.microsoft.com/office/drawing/2014/main" id="{D1496EBE-8D6F-4F00-BA96-C01391FBD966}"/>
              </a:ext>
            </a:extLst>
          </p:cNvPr>
          <p:cNvSpPr/>
          <p:nvPr/>
        </p:nvSpPr>
        <p:spPr>
          <a:xfrm>
            <a:off x="4850674" y="5289035"/>
            <a:ext cx="1592052" cy="320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600" dirty="0"/>
              <a:t>스크롤 선택</a:t>
            </a:r>
          </a:p>
        </p:txBody>
      </p:sp>
      <p:sp>
        <p:nvSpPr>
          <p:cNvPr id="25" name="직사각형 24">
            <a:extLst>
              <a:ext uri="{FF2B5EF4-FFF2-40B4-BE49-F238E27FC236}">
                <a16:creationId xmlns:a16="http://schemas.microsoft.com/office/drawing/2014/main" id="{012AA2C4-D192-4969-B4BB-3F7BC17A15FF}"/>
              </a:ext>
            </a:extLst>
          </p:cNvPr>
          <p:cNvSpPr/>
          <p:nvPr/>
        </p:nvSpPr>
        <p:spPr>
          <a:xfrm>
            <a:off x="8534402" y="1697610"/>
            <a:ext cx="3127690"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dirty="0"/>
              <a:t>이용자 기본정보 입력 </a:t>
            </a:r>
            <a:r>
              <a:rPr lang="en-US" altLang="ko-KR" sz="1200" dirty="0"/>
              <a:t>/ </a:t>
            </a:r>
            <a:r>
              <a:rPr lang="ko-KR" altLang="en-US" sz="1200" dirty="0"/>
              <a:t>수기수정 가능</a:t>
            </a:r>
          </a:p>
        </p:txBody>
      </p:sp>
      <p:sp>
        <p:nvSpPr>
          <p:cNvPr id="26" name="직사각형 25">
            <a:extLst>
              <a:ext uri="{FF2B5EF4-FFF2-40B4-BE49-F238E27FC236}">
                <a16:creationId xmlns:a16="http://schemas.microsoft.com/office/drawing/2014/main" id="{D3FE5CE8-0240-42B5-82E8-2DCB514DF906}"/>
              </a:ext>
            </a:extLst>
          </p:cNvPr>
          <p:cNvSpPr/>
          <p:nvPr/>
        </p:nvSpPr>
        <p:spPr>
          <a:xfrm>
            <a:off x="8534402" y="2271199"/>
            <a:ext cx="3127690"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dirty="0"/>
              <a:t>이용자 기본정보 입력 </a:t>
            </a:r>
            <a:r>
              <a:rPr lang="en-US" altLang="ko-KR" sz="1200" dirty="0"/>
              <a:t>/ </a:t>
            </a:r>
            <a:r>
              <a:rPr lang="ko-KR" altLang="en-US" sz="1200" dirty="0"/>
              <a:t>수기수정 가능</a:t>
            </a:r>
          </a:p>
        </p:txBody>
      </p:sp>
      <p:sp>
        <p:nvSpPr>
          <p:cNvPr id="27" name="직사각형 26">
            <a:extLst>
              <a:ext uri="{FF2B5EF4-FFF2-40B4-BE49-F238E27FC236}">
                <a16:creationId xmlns:a16="http://schemas.microsoft.com/office/drawing/2014/main" id="{89165F15-5A68-4524-9B4E-E39018D998DB}"/>
              </a:ext>
            </a:extLst>
          </p:cNvPr>
          <p:cNvSpPr/>
          <p:nvPr/>
        </p:nvSpPr>
        <p:spPr>
          <a:xfrm>
            <a:off x="8534402" y="2825135"/>
            <a:ext cx="3127690"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dirty="0"/>
              <a:t>이용자 기본정보 입력 </a:t>
            </a:r>
            <a:r>
              <a:rPr lang="en-US" altLang="ko-KR" sz="1200" dirty="0"/>
              <a:t>/ </a:t>
            </a:r>
            <a:r>
              <a:rPr lang="ko-KR" altLang="en-US" sz="1200" dirty="0"/>
              <a:t>수기수정 가능</a:t>
            </a:r>
          </a:p>
        </p:txBody>
      </p:sp>
      <p:sp>
        <p:nvSpPr>
          <p:cNvPr id="28" name="직사각형 27">
            <a:extLst>
              <a:ext uri="{FF2B5EF4-FFF2-40B4-BE49-F238E27FC236}">
                <a16:creationId xmlns:a16="http://schemas.microsoft.com/office/drawing/2014/main" id="{07DBB867-2F49-4E73-971A-6B69DD11140F}"/>
              </a:ext>
            </a:extLst>
          </p:cNvPr>
          <p:cNvSpPr/>
          <p:nvPr/>
        </p:nvSpPr>
        <p:spPr>
          <a:xfrm>
            <a:off x="8534402" y="3351526"/>
            <a:ext cx="3127690"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dirty="0"/>
              <a:t>이용자 기본정보 입력 </a:t>
            </a:r>
            <a:r>
              <a:rPr lang="en-US" altLang="ko-KR" sz="1200" dirty="0"/>
              <a:t>/ </a:t>
            </a:r>
            <a:r>
              <a:rPr lang="ko-KR" altLang="en-US" sz="1200" dirty="0"/>
              <a:t>수기수정 가능</a:t>
            </a:r>
          </a:p>
        </p:txBody>
      </p:sp>
      <p:sp>
        <p:nvSpPr>
          <p:cNvPr id="29" name="직사각형 28">
            <a:extLst>
              <a:ext uri="{FF2B5EF4-FFF2-40B4-BE49-F238E27FC236}">
                <a16:creationId xmlns:a16="http://schemas.microsoft.com/office/drawing/2014/main" id="{6256C41D-C82B-4541-AEFB-01BF4777FB44}"/>
              </a:ext>
            </a:extLst>
          </p:cNvPr>
          <p:cNvSpPr/>
          <p:nvPr/>
        </p:nvSpPr>
        <p:spPr>
          <a:xfrm>
            <a:off x="8534402" y="3905462"/>
            <a:ext cx="3127690"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dirty="0"/>
              <a:t>이용자 기본정보 입력 </a:t>
            </a:r>
            <a:r>
              <a:rPr lang="en-US" altLang="ko-KR" sz="1200" dirty="0"/>
              <a:t>/ </a:t>
            </a:r>
            <a:r>
              <a:rPr lang="ko-KR" altLang="en-US" sz="1200" dirty="0"/>
              <a:t>수기수정 가능</a:t>
            </a:r>
          </a:p>
        </p:txBody>
      </p:sp>
      <p:sp>
        <p:nvSpPr>
          <p:cNvPr id="30" name="직사각형 29">
            <a:extLst>
              <a:ext uri="{FF2B5EF4-FFF2-40B4-BE49-F238E27FC236}">
                <a16:creationId xmlns:a16="http://schemas.microsoft.com/office/drawing/2014/main" id="{AFD4E805-BA64-4D83-A347-1D8F43A6DF1C}"/>
              </a:ext>
            </a:extLst>
          </p:cNvPr>
          <p:cNvSpPr/>
          <p:nvPr/>
        </p:nvSpPr>
        <p:spPr>
          <a:xfrm>
            <a:off x="8534402" y="4459398"/>
            <a:ext cx="3127690"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dirty="0"/>
              <a:t>이용자 기본정보 입력 </a:t>
            </a:r>
            <a:r>
              <a:rPr lang="en-US" altLang="ko-KR" sz="1200" dirty="0"/>
              <a:t>/ </a:t>
            </a:r>
            <a:r>
              <a:rPr lang="ko-KR" altLang="en-US" sz="1200" dirty="0"/>
              <a:t>수기수정 가능</a:t>
            </a:r>
          </a:p>
        </p:txBody>
      </p:sp>
      <p:sp>
        <p:nvSpPr>
          <p:cNvPr id="31" name="직사각형 30">
            <a:extLst>
              <a:ext uri="{FF2B5EF4-FFF2-40B4-BE49-F238E27FC236}">
                <a16:creationId xmlns:a16="http://schemas.microsoft.com/office/drawing/2014/main" id="{80AE64EF-DD2A-4403-9338-C9C108181581}"/>
              </a:ext>
            </a:extLst>
          </p:cNvPr>
          <p:cNvSpPr/>
          <p:nvPr/>
        </p:nvSpPr>
        <p:spPr>
          <a:xfrm>
            <a:off x="8534402" y="4985789"/>
            <a:ext cx="3127690"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dirty="0"/>
              <a:t>이용자 기본정보 입력 </a:t>
            </a:r>
            <a:r>
              <a:rPr lang="en-US" altLang="ko-KR" sz="1200" dirty="0"/>
              <a:t>/ </a:t>
            </a:r>
            <a:r>
              <a:rPr lang="ko-KR" altLang="en-US" sz="1200" dirty="0"/>
              <a:t>수기수정 가능</a:t>
            </a:r>
          </a:p>
        </p:txBody>
      </p:sp>
      <p:sp>
        <p:nvSpPr>
          <p:cNvPr id="33" name="직사각형 32">
            <a:extLst>
              <a:ext uri="{FF2B5EF4-FFF2-40B4-BE49-F238E27FC236}">
                <a16:creationId xmlns:a16="http://schemas.microsoft.com/office/drawing/2014/main" id="{F4AA8583-EDD3-4550-89A1-BB9A58B51E34}"/>
              </a:ext>
            </a:extLst>
          </p:cNvPr>
          <p:cNvSpPr/>
          <p:nvPr/>
        </p:nvSpPr>
        <p:spPr>
          <a:xfrm>
            <a:off x="4224702" y="6423127"/>
            <a:ext cx="1210958"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Request</a:t>
            </a:r>
            <a:endParaRPr lang="ko-KR" altLang="en-US" dirty="0"/>
          </a:p>
        </p:txBody>
      </p:sp>
      <p:sp>
        <p:nvSpPr>
          <p:cNvPr id="34" name="직사각형 33">
            <a:extLst>
              <a:ext uri="{FF2B5EF4-FFF2-40B4-BE49-F238E27FC236}">
                <a16:creationId xmlns:a16="http://schemas.microsoft.com/office/drawing/2014/main" id="{F6AC1405-5AB7-4FF6-860A-F3B839D4128D}"/>
              </a:ext>
            </a:extLst>
          </p:cNvPr>
          <p:cNvSpPr/>
          <p:nvPr/>
        </p:nvSpPr>
        <p:spPr>
          <a:xfrm>
            <a:off x="6168014" y="6423127"/>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Cancel</a:t>
            </a:r>
            <a:endParaRPr lang="ko-KR" altLang="en-US" dirty="0"/>
          </a:p>
        </p:txBody>
      </p:sp>
      <p:sp>
        <p:nvSpPr>
          <p:cNvPr id="35" name="TextBox 34">
            <a:extLst>
              <a:ext uri="{FF2B5EF4-FFF2-40B4-BE49-F238E27FC236}">
                <a16:creationId xmlns:a16="http://schemas.microsoft.com/office/drawing/2014/main" id="{0D8AB471-4335-4831-8AAE-94B19ED5E699}"/>
              </a:ext>
            </a:extLst>
          </p:cNvPr>
          <p:cNvSpPr txBox="1"/>
          <p:nvPr/>
        </p:nvSpPr>
        <p:spPr>
          <a:xfrm>
            <a:off x="419449" y="2047964"/>
            <a:ext cx="1055674" cy="784830"/>
          </a:xfrm>
          <a:prstGeom prst="rect">
            <a:avLst/>
          </a:prstGeom>
          <a:noFill/>
        </p:spPr>
        <p:txBody>
          <a:bodyPr wrap="none" rtlCol="0">
            <a:spAutoFit/>
          </a:bodyPr>
          <a:lstStyle/>
          <a:p>
            <a:r>
              <a:rPr lang="en-US" altLang="ko-KR" sz="1500" dirty="0"/>
              <a:t>Retransfer</a:t>
            </a:r>
          </a:p>
          <a:p>
            <a:r>
              <a:rPr lang="en-US" altLang="ko-KR" sz="1500" dirty="0"/>
              <a:t>Or</a:t>
            </a:r>
          </a:p>
          <a:p>
            <a:r>
              <a:rPr lang="en-US" altLang="ko-KR" sz="1500" dirty="0"/>
              <a:t>Disposal</a:t>
            </a:r>
            <a:endParaRPr lang="ko-KR" altLang="en-US" sz="1500" dirty="0"/>
          </a:p>
        </p:txBody>
      </p:sp>
      <p:sp>
        <p:nvSpPr>
          <p:cNvPr id="36" name="직사각형 35">
            <a:extLst>
              <a:ext uri="{FF2B5EF4-FFF2-40B4-BE49-F238E27FC236}">
                <a16:creationId xmlns:a16="http://schemas.microsoft.com/office/drawing/2014/main" id="{F4993F0A-D7E5-411F-A7A5-D299BE077744}"/>
              </a:ext>
            </a:extLst>
          </p:cNvPr>
          <p:cNvSpPr/>
          <p:nvPr/>
        </p:nvSpPr>
        <p:spPr>
          <a:xfrm>
            <a:off x="490217" y="2081520"/>
            <a:ext cx="910227" cy="7204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7" name="직선 화살표 연결선 36">
            <a:extLst>
              <a:ext uri="{FF2B5EF4-FFF2-40B4-BE49-F238E27FC236}">
                <a16:creationId xmlns:a16="http://schemas.microsoft.com/office/drawing/2014/main" id="{AA3AA445-9308-447F-A7C1-D7EAF62D005C}"/>
              </a:ext>
            </a:extLst>
          </p:cNvPr>
          <p:cNvCxnSpPr>
            <a:cxnSpLocks/>
            <a:stCxn id="38" idx="0"/>
          </p:cNvCxnSpPr>
          <p:nvPr/>
        </p:nvCxnSpPr>
        <p:spPr>
          <a:xfrm flipH="1" flipV="1">
            <a:off x="891180" y="2866350"/>
            <a:ext cx="10858" cy="808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D3D2EE2-1678-49F6-8154-A3A80D1212D3}"/>
              </a:ext>
            </a:extLst>
          </p:cNvPr>
          <p:cNvSpPr txBox="1"/>
          <p:nvPr/>
        </p:nvSpPr>
        <p:spPr>
          <a:xfrm>
            <a:off x="76331" y="3674514"/>
            <a:ext cx="1651414" cy="1200329"/>
          </a:xfrm>
          <a:prstGeom prst="rect">
            <a:avLst/>
          </a:prstGeom>
          <a:noFill/>
          <a:ln>
            <a:solidFill>
              <a:schemeClr val="tx1"/>
            </a:solidFill>
          </a:ln>
        </p:spPr>
        <p:txBody>
          <a:bodyPr wrap="square" rtlCol="0">
            <a:spAutoFit/>
          </a:bodyPr>
          <a:lstStyle/>
          <a:p>
            <a:r>
              <a:rPr lang="ko-KR" altLang="en-US" dirty="0"/>
              <a:t>스크롤 선택</a:t>
            </a:r>
            <a:endParaRPr lang="en-US" altLang="ko-KR" dirty="0"/>
          </a:p>
          <a:p>
            <a:r>
              <a:rPr lang="ko-KR" altLang="en-US" dirty="0"/>
              <a:t>선택에</a:t>
            </a:r>
            <a:endParaRPr lang="en-US" altLang="ko-KR" dirty="0"/>
          </a:p>
          <a:p>
            <a:r>
              <a:rPr lang="ko-KR" altLang="en-US" dirty="0"/>
              <a:t>따라 우측 창 표기</a:t>
            </a:r>
          </a:p>
        </p:txBody>
      </p:sp>
      <p:cxnSp>
        <p:nvCxnSpPr>
          <p:cNvPr id="32" name="직선 화살표 연결선 31">
            <a:extLst>
              <a:ext uri="{FF2B5EF4-FFF2-40B4-BE49-F238E27FC236}">
                <a16:creationId xmlns:a16="http://schemas.microsoft.com/office/drawing/2014/main" id="{27806BCB-8A0D-4287-874D-58FC00BEE6E4}"/>
              </a:ext>
            </a:extLst>
          </p:cNvPr>
          <p:cNvCxnSpPr>
            <a:cxnSpLocks/>
            <a:endCxn id="23" idx="0"/>
          </p:cNvCxnSpPr>
          <p:nvPr/>
        </p:nvCxnSpPr>
        <p:spPr>
          <a:xfrm>
            <a:off x="9616798" y="721018"/>
            <a:ext cx="0" cy="772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3ABE985-DD44-4404-AF27-FAFBF039D52F}"/>
              </a:ext>
            </a:extLst>
          </p:cNvPr>
          <p:cNvSpPr txBox="1"/>
          <p:nvPr/>
        </p:nvSpPr>
        <p:spPr>
          <a:xfrm>
            <a:off x="8911000" y="74903"/>
            <a:ext cx="1651414" cy="646331"/>
          </a:xfrm>
          <a:prstGeom prst="rect">
            <a:avLst/>
          </a:prstGeom>
          <a:noFill/>
          <a:ln>
            <a:solidFill>
              <a:schemeClr val="tx1"/>
            </a:solidFill>
          </a:ln>
        </p:spPr>
        <p:txBody>
          <a:bodyPr wrap="square" rtlCol="0">
            <a:spAutoFit/>
          </a:bodyPr>
          <a:lstStyle/>
          <a:p>
            <a:r>
              <a:rPr lang="ko-KR" altLang="en-US" dirty="0"/>
              <a:t>반환 </a:t>
            </a:r>
            <a:r>
              <a:rPr lang="ko-KR" altLang="en-US" dirty="0" err="1"/>
              <a:t>선택시</a:t>
            </a:r>
            <a:endParaRPr lang="en-US" altLang="ko-KR" dirty="0"/>
          </a:p>
          <a:p>
            <a:r>
              <a:rPr lang="ko-KR" altLang="en-US" dirty="0"/>
              <a:t>활성화</a:t>
            </a:r>
          </a:p>
        </p:txBody>
      </p:sp>
      <p:sp>
        <p:nvSpPr>
          <p:cNvPr id="7" name="순서도: 처리 6">
            <a:extLst>
              <a:ext uri="{FF2B5EF4-FFF2-40B4-BE49-F238E27FC236}">
                <a16:creationId xmlns:a16="http://schemas.microsoft.com/office/drawing/2014/main" id="{0E2B0173-ED5D-4F00-B22C-78B371A18D5D}"/>
              </a:ext>
            </a:extLst>
          </p:cNvPr>
          <p:cNvSpPr/>
          <p:nvPr/>
        </p:nvSpPr>
        <p:spPr>
          <a:xfrm>
            <a:off x="2670421" y="5058561"/>
            <a:ext cx="3816198" cy="827885"/>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0" name="직선 화살표 연결선 39">
            <a:extLst>
              <a:ext uri="{FF2B5EF4-FFF2-40B4-BE49-F238E27FC236}">
                <a16:creationId xmlns:a16="http://schemas.microsoft.com/office/drawing/2014/main" id="{8DE61A69-9B78-4D7C-AF04-7AB2D1D5201A}"/>
              </a:ext>
            </a:extLst>
          </p:cNvPr>
          <p:cNvCxnSpPr>
            <a:cxnSpLocks/>
            <a:stCxn id="41" idx="3"/>
            <a:endCxn id="7" idx="1"/>
          </p:cNvCxnSpPr>
          <p:nvPr/>
        </p:nvCxnSpPr>
        <p:spPr>
          <a:xfrm flipV="1">
            <a:off x="1796388" y="5472504"/>
            <a:ext cx="874033" cy="907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ECA0602-46E9-49C5-9849-20A7BF7E3E86}"/>
              </a:ext>
            </a:extLst>
          </p:cNvPr>
          <p:cNvSpPr txBox="1"/>
          <p:nvPr/>
        </p:nvSpPr>
        <p:spPr>
          <a:xfrm>
            <a:off x="144974" y="5240115"/>
            <a:ext cx="1651414" cy="646331"/>
          </a:xfrm>
          <a:prstGeom prst="rect">
            <a:avLst/>
          </a:prstGeom>
          <a:noFill/>
          <a:ln>
            <a:solidFill>
              <a:schemeClr val="tx1"/>
            </a:solidFill>
          </a:ln>
        </p:spPr>
        <p:txBody>
          <a:bodyPr wrap="square" rtlCol="0">
            <a:spAutoFit/>
          </a:bodyPr>
          <a:lstStyle/>
          <a:p>
            <a:r>
              <a:rPr lang="ko-KR" altLang="en-US" dirty="0"/>
              <a:t>반환 </a:t>
            </a:r>
            <a:r>
              <a:rPr lang="ko-KR" altLang="en-US" dirty="0" err="1"/>
              <a:t>선택시</a:t>
            </a:r>
            <a:endParaRPr lang="en-US" altLang="ko-KR" dirty="0"/>
          </a:p>
          <a:p>
            <a:r>
              <a:rPr lang="ko-KR" altLang="en-US" dirty="0"/>
              <a:t>활성화</a:t>
            </a:r>
          </a:p>
        </p:txBody>
      </p:sp>
      <p:cxnSp>
        <p:nvCxnSpPr>
          <p:cNvPr id="42" name="직선 화살표 연결선 41">
            <a:extLst>
              <a:ext uri="{FF2B5EF4-FFF2-40B4-BE49-F238E27FC236}">
                <a16:creationId xmlns:a16="http://schemas.microsoft.com/office/drawing/2014/main" id="{5D894B00-90E6-4A51-B81E-0D27CB5C1AE1}"/>
              </a:ext>
            </a:extLst>
          </p:cNvPr>
          <p:cNvCxnSpPr>
            <a:cxnSpLocks/>
            <a:stCxn id="43" idx="3"/>
            <a:endCxn id="33" idx="1"/>
          </p:cNvCxnSpPr>
          <p:nvPr/>
        </p:nvCxnSpPr>
        <p:spPr>
          <a:xfrm>
            <a:off x="3051858" y="6481437"/>
            <a:ext cx="1172844" cy="1263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020A3380-5FEC-40A6-A22E-060B2275CB63}"/>
              </a:ext>
            </a:extLst>
          </p:cNvPr>
          <p:cNvSpPr txBox="1"/>
          <p:nvPr/>
        </p:nvSpPr>
        <p:spPr>
          <a:xfrm>
            <a:off x="1400444" y="6158271"/>
            <a:ext cx="1651414" cy="646331"/>
          </a:xfrm>
          <a:prstGeom prst="rect">
            <a:avLst/>
          </a:prstGeom>
          <a:noFill/>
          <a:ln>
            <a:solidFill>
              <a:schemeClr val="tx1"/>
            </a:solidFill>
          </a:ln>
        </p:spPr>
        <p:txBody>
          <a:bodyPr wrap="square" rtlCol="0">
            <a:spAutoFit/>
          </a:bodyPr>
          <a:lstStyle/>
          <a:p>
            <a:r>
              <a:rPr lang="en-US" altLang="ko-KR" dirty="0"/>
              <a:t>P55 &amp; P82</a:t>
            </a:r>
          </a:p>
          <a:p>
            <a:r>
              <a:rPr lang="ko-KR" altLang="en-US" dirty="0"/>
              <a:t>이력 생성</a:t>
            </a:r>
          </a:p>
        </p:txBody>
      </p:sp>
    </p:spTree>
    <p:extLst>
      <p:ext uri="{BB962C8B-B14F-4D97-AF65-F5344CB8AC3E}">
        <p14:creationId xmlns:p14="http://schemas.microsoft.com/office/powerpoint/2010/main" val="10237417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362EAA-86B2-4735-8A07-23EE2C3E040B}"/>
              </a:ext>
            </a:extLst>
          </p:cNvPr>
          <p:cNvSpPr txBox="1"/>
          <p:nvPr/>
        </p:nvSpPr>
        <p:spPr>
          <a:xfrm>
            <a:off x="721452" y="780176"/>
            <a:ext cx="3148885" cy="369332"/>
          </a:xfrm>
          <a:prstGeom prst="rect">
            <a:avLst/>
          </a:prstGeom>
          <a:noFill/>
        </p:spPr>
        <p:txBody>
          <a:bodyPr wrap="square" rtlCol="0">
            <a:spAutoFit/>
          </a:bodyPr>
          <a:lstStyle/>
          <a:p>
            <a:r>
              <a:rPr lang="en-US" altLang="ko-KR" dirty="0"/>
              <a:t>Retransfer</a:t>
            </a:r>
            <a:r>
              <a:rPr lang="ko-KR" altLang="en-US" dirty="0"/>
              <a:t> </a:t>
            </a:r>
            <a:r>
              <a:rPr lang="en-US" altLang="ko-KR" dirty="0"/>
              <a:t>/ Disposal history</a:t>
            </a:r>
            <a:endParaRPr lang="ko-KR" altLang="en-US" dirty="0"/>
          </a:p>
        </p:txBody>
      </p:sp>
      <p:cxnSp>
        <p:nvCxnSpPr>
          <p:cNvPr id="7" name="직선 연결선 6">
            <a:extLst>
              <a:ext uri="{FF2B5EF4-FFF2-40B4-BE49-F238E27FC236}">
                <a16:creationId xmlns:a16="http://schemas.microsoft.com/office/drawing/2014/main" id="{437829CE-EECA-483A-AF0C-89CD9061D459}"/>
              </a:ext>
            </a:extLst>
          </p:cNvPr>
          <p:cNvCxnSpPr>
            <a:cxnSpLocks/>
          </p:cNvCxnSpPr>
          <p:nvPr/>
        </p:nvCxnSpPr>
        <p:spPr>
          <a:xfrm>
            <a:off x="587229" y="1233182"/>
            <a:ext cx="11477405"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D165738-3611-4C3B-9E82-0142AA077A79}"/>
              </a:ext>
            </a:extLst>
          </p:cNvPr>
          <p:cNvSpPr txBox="1"/>
          <p:nvPr/>
        </p:nvSpPr>
        <p:spPr>
          <a:xfrm>
            <a:off x="796954" y="1316857"/>
            <a:ext cx="725904" cy="276999"/>
          </a:xfrm>
          <a:prstGeom prst="rect">
            <a:avLst/>
          </a:prstGeom>
          <a:noFill/>
        </p:spPr>
        <p:txBody>
          <a:bodyPr wrap="none" rtlCol="0">
            <a:spAutoFit/>
          </a:bodyPr>
          <a:lstStyle/>
          <a:p>
            <a:r>
              <a:rPr lang="en-US" altLang="ko-KR" sz="1200" dirty="0"/>
              <a:t>Product</a:t>
            </a:r>
            <a:endParaRPr lang="ko-KR" altLang="en-US" sz="1200" dirty="0"/>
          </a:p>
        </p:txBody>
      </p:sp>
      <p:sp>
        <p:nvSpPr>
          <p:cNvPr id="9" name="TextBox 8">
            <a:extLst>
              <a:ext uri="{FF2B5EF4-FFF2-40B4-BE49-F238E27FC236}">
                <a16:creationId xmlns:a16="http://schemas.microsoft.com/office/drawing/2014/main" id="{06B60C2A-58C8-40EB-B852-D925D7C63904}"/>
              </a:ext>
            </a:extLst>
          </p:cNvPr>
          <p:cNvSpPr txBox="1"/>
          <p:nvPr/>
        </p:nvSpPr>
        <p:spPr>
          <a:xfrm>
            <a:off x="1895722" y="1316857"/>
            <a:ext cx="756938" cy="276999"/>
          </a:xfrm>
          <a:prstGeom prst="rect">
            <a:avLst/>
          </a:prstGeom>
          <a:noFill/>
        </p:spPr>
        <p:txBody>
          <a:bodyPr wrap="none" rtlCol="0">
            <a:spAutoFit/>
          </a:bodyPr>
          <a:lstStyle/>
          <a:p>
            <a:r>
              <a:rPr lang="en-US" altLang="ko-KR" sz="1200" dirty="0"/>
              <a:t>ID</a:t>
            </a:r>
            <a:r>
              <a:rPr lang="ko-KR" altLang="en-US" sz="1200" dirty="0"/>
              <a:t> </a:t>
            </a:r>
            <a:r>
              <a:rPr lang="en-US" altLang="ko-KR" sz="1200" dirty="0"/>
              <a:t>Code</a:t>
            </a:r>
            <a:endParaRPr lang="ko-KR" altLang="en-US" sz="1200" dirty="0"/>
          </a:p>
        </p:txBody>
      </p:sp>
      <p:sp>
        <p:nvSpPr>
          <p:cNvPr id="10" name="TextBox 9">
            <a:extLst>
              <a:ext uri="{FF2B5EF4-FFF2-40B4-BE49-F238E27FC236}">
                <a16:creationId xmlns:a16="http://schemas.microsoft.com/office/drawing/2014/main" id="{7CEBCBA9-6560-4A35-A82B-E347BB801F64}"/>
              </a:ext>
            </a:extLst>
          </p:cNvPr>
          <p:cNvSpPr txBox="1"/>
          <p:nvPr/>
        </p:nvSpPr>
        <p:spPr>
          <a:xfrm>
            <a:off x="3225377" y="1316857"/>
            <a:ext cx="466794" cy="276999"/>
          </a:xfrm>
          <a:prstGeom prst="rect">
            <a:avLst/>
          </a:prstGeom>
          <a:noFill/>
        </p:spPr>
        <p:txBody>
          <a:bodyPr wrap="none" rtlCol="0">
            <a:spAutoFit/>
          </a:bodyPr>
          <a:lstStyle/>
          <a:p>
            <a:r>
              <a:rPr lang="en-US" altLang="ko-KR" sz="1200" dirty="0"/>
              <a:t>SKU</a:t>
            </a:r>
            <a:endParaRPr lang="ko-KR" altLang="en-US" sz="1200" dirty="0"/>
          </a:p>
        </p:txBody>
      </p:sp>
      <p:sp>
        <p:nvSpPr>
          <p:cNvPr id="11" name="TextBox 10">
            <a:extLst>
              <a:ext uri="{FF2B5EF4-FFF2-40B4-BE49-F238E27FC236}">
                <a16:creationId xmlns:a16="http://schemas.microsoft.com/office/drawing/2014/main" id="{48BEA202-A71E-43D4-90FA-DC80EB613AED}"/>
              </a:ext>
            </a:extLst>
          </p:cNvPr>
          <p:cNvSpPr txBox="1"/>
          <p:nvPr/>
        </p:nvSpPr>
        <p:spPr>
          <a:xfrm>
            <a:off x="7008679" y="1316857"/>
            <a:ext cx="1275477" cy="276999"/>
          </a:xfrm>
          <a:prstGeom prst="rect">
            <a:avLst/>
          </a:prstGeom>
          <a:noFill/>
        </p:spPr>
        <p:txBody>
          <a:bodyPr wrap="none" rtlCol="0">
            <a:spAutoFit/>
          </a:bodyPr>
          <a:lstStyle/>
          <a:p>
            <a:r>
              <a:rPr lang="en-US" altLang="ko-KR" sz="1200" dirty="0"/>
              <a:t>Requested date</a:t>
            </a:r>
            <a:endParaRPr lang="ko-KR" altLang="en-US" sz="1200" dirty="0"/>
          </a:p>
        </p:txBody>
      </p:sp>
      <p:sp>
        <p:nvSpPr>
          <p:cNvPr id="12" name="TextBox 11">
            <a:extLst>
              <a:ext uri="{FF2B5EF4-FFF2-40B4-BE49-F238E27FC236}">
                <a16:creationId xmlns:a16="http://schemas.microsoft.com/office/drawing/2014/main" id="{F0846FDF-7664-4D4F-90E5-43277ECD9261}"/>
              </a:ext>
            </a:extLst>
          </p:cNvPr>
          <p:cNvSpPr txBox="1"/>
          <p:nvPr/>
        </p:nvSpPr>
        <p:spPr>
          <a:xfrm>
            <a:off x="5342406" y="1316857"/>
            <a:ext cx="2273677" cy="276999"/>
          </a:xfrm>
          <a:prstGeom prst="rect">
            <a:avLst/>
          </a:prstGeom>
          <a:noFill/>
        </p:spPr>
        <p:txBody>
          <a:bodyPr wrap="square" rtlCol="0">
            <a:spAutoFit/>
          </a:bodyPr>
          <a:lstStyle/>
          <a:p>
            <a:r>
              <a:rPr lang="en-US" altLang="ko-KR" sz="1200" dirty="0"/>
              <a:t>Quantity</a:t>
            </a:r>
            <a:endParaRPr lang="ko-KR" altLang="en-US" sz="1200" dirty="0"/>
          </a:p>
        </p:txBody>
      </p:sp>
      <p:sp>
        <p:nvSpPr>
          <p:cNvPr id="15" name="TextBox 14">
            <a:extLst>
              <a:ext uri="{FF2B5EF4-FFF2-40B4-BE49-F238E27FC236}">
                <a16:creationId xmlns:a16="http://schemas.microsoft.com/office/drawing/2014/main" id="{71DBB3CB-1171-4A93-9ECC-B8EC8268709C}"/>
              </a:ext>
            </a:extLst>
          </p:cNvPr>
          <p:cNvSpPr txBox="1"/>
          <p:nvPr/>
        </p:nvSpPr>
        <p:spPr>
          <a:xfrm>
            <a:off x="793293" y="1761586"/>
            <a:ext cx="1053494" cy="323165"/>
          </a:xfrm>
          <a:prstGeom prst="rect">
            <a:avLst/>
          </a:prstGeom>
          <a:noFill/>
        </p:spPr>
        <p:txBody>
          <a:bodyPr wrap="none" rtlCol="0">
            <a:spAutoFit/>
          </a:bodyPr>
          <a:lstStyle/>
          <a:p>
            <a:r>
              <a:rPr lang="en-US" altLang="ko-KR" sz="1500" dirty="0"/>
              <a:t>Chocolate</a:t>
            </a:r>
            <a:endParaRPr lang="ko-KR" altLang="en-US" sz="1500" dirty="0"/>
          </a:p>
        </p:txBody>
      </p:sp>
      <p:sp>
        <p:nvSpPr>
          <p:cNvPr id="16" name="TextBox 15">
            <a:extLst>
              <a:ext uri="{FF2B5EF4-FFF2-40B4-BE49-F238E27FC236}">
                <a16:creationId xmlns:a16="http://schemas.microsoft.com/office/drawing/2014/main" id="{62F14CF8-C5D9-4B85-ADFC-1429801D8B2D}"/>
              </a:ext>
            </a:extLst>
          </p:cNvPr>
          <p:cNvSpPr txBox="1"/>
          <p:nvPr/>
        </p:nvSpPr>
        <p:spPr>
          <a:xfrm>
            <a:off x="1870555" y="1761586"/>
            <a:ext cx="925253" cy="323165"/>
          </a:xfrm>
          <a:prstGeom prst="rect">
            <a:avLst/>
          </a:prstGeom>
          <a:noFill/>
        </p:spPr>
        <p:txBody>
          <a:bodyPr wrap="none" rtlCol="0">
            <a:spAutoFit/>
          </a:bodyPr>
          <a:lstStyle/>
          <a:p>
            <a:r>
              <a:rPr lang="en-US" altLang="ko-KR" sz="1500" dirty="0"/>
              <a:t>3166464</a:t>
            </a:r>
            <a:endParaRPr lang="ko-KR" altLang="en-US" sz="1500" dirty="0"/>
          </a:p>
        </p:txBody>
      </p:sp>
      <p:sp>
        <p:nvSpPr>
          <p:cNvPr id="17" name="TextBox 16">
            <a:extLst>
              <a:ext uri="{FF2B5EF4-FFF2-40B4-BE49-F238E27FC236}">
                <a16:creationId xmlns:a16="http://schemas.microsoft.com/office/drawing/2014/main" id="{C857A787-782F-4355-B944-DA7E3F47BBA0}"/>
              </a:ext>
            </a:extLst>
          </p:cNvPr>
          <p:cNvSpPr txBox="1"/>
          <p:nvPr/>
        </p:nvSpPr>
        <p:spPr>
          <a:xfrm>
            <a:off x="3007263" y="1761586"/>
            <a:ext cx="984565" cy="323165"/>
          </a:xfrm>
          <a:prstGeom prst="rect">
            <a:avLst/>
          </a:prstGeom>
          <a:noFill/>
        </p:spPr>
        <p:txBody>
          <a:bodyPr wrap="none" rtlCol="0">
            <a:spAutoFit/>
          </a:bodyPr>
          <a:lstStyle/>
          <a:p>
            <a:r>
              <a:rPr lang="en-US" altLang="ko-KR" sz="1500" dirty="0"/>
              <a:t>MV-0012</a:t>
            </a:r>
            <a:endParaRPr lang="ko-KR" altLang="en-US" sz="1500" dirty="0"/>
          </a:p>
        </p:txBody>
      </p:sp>
      <p:sp>
        <p:nvSpPr>
          <p:cNvPr id="18" name="TextBox 17">
            <a:extLst>
              <a:ext uri="{FF2B5EF4-FFF2-40B4-BE49-F238E27FC236}">
                <a16:creationId xmlns:a16="http://schemas.microsoft.com/office/drawing/2014/main" id="{E516A88F-9334-46FC-B5FC-E4FEF8A80AF8}"/>
              </a:ext>
            </a:extLst>
          </p:cNvPr>
          <p:cNvSpPr txBox="1"/>
          <p:nvPr/>
        </p:nvSpPr>
        <p:spPr>
          <a:xfrm>
            <a:off x="6975123" y="1761586"/>
            <a:ext cx="1290738" cy="323165"/>
          </a:xfrm>
          <a:prstGeom prst="rect">
            <a:avLst/>
          </a:prstGeom>
          <a:noFill/>
        </p:spPr>
        <p:txBody>
          <a:bodyPr wrap="none" rtlCol="0">
            <a:spAutoFit/>
          </a:bodyPr>
          <a:lstStyle/>
          <a:p>
            <a:r>
              <a:rPr lang="en-US" altLang="ko-KR" sz="1500" dirty="0"/>
              <a:t>2019. 04. 28.</a:t>
            </a:r>
            <a:endParaRPr lang="ko-KR" altLang="en-US" sz="1500" dirty="0"/>
          </a:p>
        </p:txBody>
      </p:sp>
      <p:sp>
        <p:nvSpPr>
          <p:cNvPr id="19" name="TextBox 18">
            <a:extLst>
              <a:ext uri="{FF2B5EF4-FFF2-40B4-BE49-F238E27FC236}">
                <a16:creationId xmlns:a16="http://schemas.microsoft.com/office/drawing/2014/main" id="{0D160061-4AF2-41E1-AF77-3E73886BED6F}"/>
              </a:ext>
            </a:extLst>
          </p:cNvPr>
          <p:cNvSpPr txBox="1"/>
          <p:nvPr/>
        </p:nvSpPr>
        <p:spPr>
          <a:xfrm>
            <a:off x="5565175" y="1761586"/>
            <a:ext cx="396262" cy="323165"/>
          </a:xfrm>
          <a:prstGeom prst="rect">
            <a:avLst/>
          </a:prstGeom>
          <a:noFill/>
        </p:spPr>
        <p:txBody>
          <a:bodyPr wrap="none" rtlCol="0">
            <a:spAutoFit/>
          </a:bodyPr>
          <a:lstStyle/>
          <a:p>
            <a:r>
              <a:rPr lang="en-US" altLang="ko-KR" sz="1500" dirty="0"/>
              <a:t>21</a:t>
            </a:r>
            <a:endParaRPr lang="ko-KR" altLang="en-US" sz="1500" dirty="0"/>
          </a:p>
        </p:txBody>
      </p:sp>
      <p:cxnSp>
        <p:nvCxnSpPr>
          <p:cNvPr id="28" name="직선 연결선 27">
            <a:extLst>
              <a:ext uri="{FF2B5EF4-FFF2-40B4-BE49-F238E27FC236}">
                <a16:creationId xmlns:a16="http://schemas.microsoft.com/office/drawing/2014/main" id="{2ABF7AF9-2FEB-4E2B-A570-6539E789DF5F}"/>
              </a:ext>
            </a:extLst>
          </p:cNvPr>
          <p:cNvCxnSpPr/>
          <p:nvPr/>
        </p:nvCxnSpPr>
        <p:spPr>
          <a:xfrm>
            <a:off x="6168745" y="2609499"/>
            <a:ext cx="0" cy="187907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3" name="직사각형 22">
            <a:extLst>
              <a:ext uri="{FF2B5EF4-FFF2-40B4-BE49-F238E27FC236}">
                <a16:creationId xmlns:a16="http://schemas.microsoft.com/office/drawing/2014/main" id="{645C0DF5-1E05-41A0-A79D-5BDADB5EE5D1}"/>
              </a:ext>
            </a:extLst>
          </p:cNvPr>
          <p:cNvSpPr/>
          <p:nvPr/>
        </p:nvSpPr>
        <p:spPr>
          <a:xfrm>
            <a:off x="412199" y="1417526"/>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26" name="직사각형 25">
            <a:extLst>
              <a:ext uri="{FF2B5EF4-FFF2-40B4-BE49-F238E27FC236}">
                <a16:creationId xmlns:a16="http://schemas.microsoft.com/office/drawing/2014/main" id="{E6AB7A38-59D6-48A2-821C-FABDE8AD00F3}"/>
              </a:ext>
            </a:extLst>
          </p:cNvPr>
          <p:cNvSpPr/>
          <p:nvPr/>
        </p:nvSpPr>
        <p:spPr>
          <a:xfrm>
            <a:off x="412412" y="1839069"/>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TextBox 31">
            <a:extLst>
              <a:ext uri="{FF2B5EF4-FFF2-40B4-BE49-F238E27FC236}">
                <a16:creationId xmlns:a16="http://schemas.microsoft.com/office/drawing/2014/main" id="{6C32A711-F5BA-4001-9A5D-5ACEAAFB61A3}"/>
              </a:ext>
            </a:extLst>
          </p:cNvPr>
          <p:cNvSpPr txBox="1"/>
          <p:nvPr/>
        </p:nvSpPr>
        <p:spPr>
          <a:xfrm>
            <a:off x="5542002" y="198086"/>
            <a:ext cx="1169103" cy="369332"/>
          </a:xfrm>
          <a:prstGeom prst="rect">
            <a:avLst/>
          </a:prstGeom>
          <a:noFill/>
        </p:spPr>
        <p:txBody>
          <a:bodyPr wrap="none" rtlCol="0">
            <a:spAutoFit/>
          </a:bodyPr>
          <a:lstStyle/>
          <a:p>
            <a:r>
              <a:rPr lang="en-US" altLang="ko-KR" dirty="0"/>
              <a:t>Inventory</a:t>
            </a:r>
            <a:endParaRPr lang="ko-KR" altLang="en-US" dirty="0"/>
          </a:p>
        </p:txBody>
      </p:sp>
      <p:sp>
        <p:nvSpPr>
          <p:cNvPr id="36" name="TextBox 35">
            <a:extLst>
              <a:ext uri="{FF2B5EF4-FFF2-40B4-BE49-F238E27FC236}">
                <a16:creationId xmlns:a16="http://schemas.microsoft.com/office/drawing/2014/main" id="{CF878E7F-224C-4BE1-8FC7-B6DC27DC3977}"/>
              </a:ext>
            </a:extLst>
          </p:cNvPr>
          <p:cNvSpPr txBox="1"/>
          <p:nvPr/>
        </p:nvSpPr>
        <p:spPr>
          <a:xfrm>
            <a:off x="9302190" y="1323817"/>
            <a:ext cx="605743" cy="276999"/>
          </a:xfrm>
          <a:prstGeom prst="rect">
            <a:avLst/>
          </a:prstGeom>
          <a:noFill/>
        </p:spPr>
        <p:txBody>
          <a:bodyPr wrap="none" rtlCol="0">
            <a:spAutoFit/>
          </a:bodyPr>
          <a:lstStyle/>
          <a:p>
            <a:r>
              <a:rPr lang="en-US" altLang="ko-KR" sz="1200" dirty="0"/>
              <a:t>Status</a:t>
            </a:r>
            <a:endParaRPr lang="ko-KR" altLang="en-US" sz="1200" dirty="0"/>
          </a:p>
        </p:txBody>
      </p:sp>
      <p:sp>
        <p:nvSpPr>
          <p:cNvPr id="57" name="TextBox 56">
            <a:extLst>
              <a:ext uri="{FF2B5EF4-FFF2-40B4-BE49-F238E27FC236}">
                <a16:creationId xmlns:a16="http://schemas.microsoft.com/office/drawing/2014/main" id="{783905CA-FB90-41FC-96C2-AF09B00B9E5A}"/>
              </a:ext>
            </a:extLst>
          </p:cNvPr>
          <p:cNvSpPr txBox="1"/>
          <p:nvPr/>
        </p:nvSpPr>
        <p:spPr>
          <a:xfrm>
            <a:off x="9319632" y="1771491"/>
            <a:ext cx="1140056" cy="323165"/>
          </a:xfrm>
          <a:prstGeom prst="rect">
            <a:avLst/>
          </a:prstGeom>
          <a:noFill/>
        </p:spPr>
        <p:txBody>
          <a:bodyPr wrap="none" rtlCol="0">
            <a:spAutoFit/>
          </a:bodyPr>
          <a:lstStyle/>
          <a:p>
            <a:r>
              <a:rPr lang="en-US" altLang="ko-KR" sz="1500" dirty="0"/>
              <a:t>Completed</a:t>
            </a:r>
            <a:endParaRPr lang="ko-KR" altLang="en-US" sz="1500" dirty="0"/>
          </a:p>
        </p:txBody>
      </p:sp>
      <p:sp>
        <p:nvSpPr>
          <p:cNvPr id="33" name="TextBox 32">
            <a:extLst>
              <a:ext uri="{FF2B5EF4-FFF2-40B4-BE49-F238E27FC236}">
                <a16:creationId xmlns:a16="http://schemas.microsoft.com/office/drawing/2014/main" id="{A6951104-A1B5-43A3-8EA3-AA0A1CD36F07}"/>
              </a:ext>
            </a:extLst>
          </p:cNvPr>
          <p:cNvSpPr txBox="1"/>
          <p:nvPr/>
        </p:nvSpPr>
        <p:spPr>
          <a:xfrm>
            <a:off x="793293" y="2158602"/>
            <a:ext cx="1053494" cy="323165"/>
          </a:xfrm>
          <a:prstGeom prst="rect">
            <a:avLst/>
          </a:prstGeom>
          <a:noFill/>
        </p:spPr>
        <p:txBody>
          <a:bodyPr wrap="none" rtlCol="0">
            <a:spAutoFit/>
          </a:bodyPr>
          <a:lstStyle/>
          <a:p>
            <a:r>
              <a:rPr lang="en-US" altLang="ko-KR" sz="1500" dirty="0"/>
              <a:t>Chocolate</a:t>
            </a:r>
            <a:endParaRPr lang="ko-KR" altLang="en-US" sz="1500" dirty="0"/>
          </a:p>
        </p:txBody>
      </p:sp>
      <p:sp>
        <p:nvSpPr>
          <p:cNvPr id="34" name="TextBox 33">
            <a:extLst>
              <a:ext uri="{FF2B5EF4-FFF2-40B4-BE49-F238E27FC236}">
                <a16:creationId xmlns:a16="http://schemas.microsoft.com/office/drawing/2014/main" id="{2A88EC19-8F1A-4229-9B15-A1F3F613CAC7}"/>
              </a:ext>
            </a:extLst>
          </p:cNvPr>
          <p:cNvSpPr txBox="1"/>
          <p:nvPr/>
        </p:nvSpPr>
        <p:spPr>
          <a:xfrm>
            <a:off x="1870555" y="2158602"/>
            <a:ext cx="925253" cy="323165"/>
          </a:xfrm>
          <a:prstGeom prst="rect">
            <a:avLst/>
          </a:prstGeom>
          <a:noFill/>
        </p:spPr>
        <p:txBody>
          <a:bodyPr wrap="none" rtlCol="0">
            <a:spAutoFit/>
          </a:bodyPr>
          <a:lstStyle/>
          <a:p>
            <a:r>
              <a:rPr lang="en-US" altLang="ko-KR" sz="1500" dirty="0"/>
              <a:t>3166464</a:t>
            </a:r>
            <a:endParaRPr lang="ko-KR" altLang="en-US" sz="1500" dirty="0"/>
          </a:p>
        </p:txBody>
      </p:sp>
      <p:sp>
        <p:nvSpPr>
          <p:cNvPr id="38" name="TextBox 37">
            <a:extLst>
              <a:ext uri="{FF2B5EF4-FFF2-40B4-BE49-F238E27FC236}">
                <a16:creationId xmlns:a16="http://schemas.microsoft.com/office/drawing/2014/main" id="{66CC73B5-43EE-42F7-918F-EE01560E7981}"/>
              </a:ext>
            </a:extLst>
          </p:cNvPr>
          <p:cNvSpPr txBox="1"/>
          <p:nvPr/>
        </p:nvSpPr>
        <p:spPr>
          <a:xfrm>
            <a:off x="3007263" y="2158602"/>
            <a:ext cx="984565" cy="323165"/>
          </a:xfrm>
          <a:prstGeom prst="rect">
            <a:avLst/>
          </a:prstGeom>
          <a:noFill/>
        </p:spPr>
        <p:txBody>
          <a:bodyPr wrap="none" rtlCol="0">
            <a:spAutoFit/>
          </a:bodyPr>
          <a:lstStyle/>
          <a:p>
            <a:r>
              <a:rPr lang="en-US" altLang="ko-KR" sz="1500" dirty="0"/>
              <a:t>MV-0012</a:t>
            </a:r>
            <a:endParaRPr lang="ko-KR" altLang="en-US" sz="1500" dirty="0"/>
          </a:p>
        </p:txBody>
      </p:sp>
      <p:sp>
        <p:nvSpPr>
          <p:cNvPr id="39" name="TextBox 38">
            <a:extLst>
              <a:ext uri="{FF2B5EF4-FFF2-40B4-BE49-F238E27FC236}">
                <a16:creationId xmlns:a16="http://schemas.microsoft.com/office/drawing/2014/main" id="{95ABDD1E-B1FD-4642-A0EF-4126FD864515}"/>
              </a:ext>
            </a:extLst>
          </p:cNvPr>
          <p:cNvSpPr txBox="1"/>
          <p:nvPr/>
        </p:nvSpPr>
        <p:spPr>
          <a:xfrm>
            <a:off x="6975123" y="2158602"/>
            <a:ext cx="1290738" cy="323165"/>
          </a:xfrm>
          <a:prstGeom prst="rect">
            <a:avLst/>
          </a:prstGeom>
          <a:noFill/>
        </p:spPr>
        <p:txBody>
          <a:bodyPr wrap="none" rtlCol="0">
            <a:spAutoFit/>
          </a:bodyPr>
          <a:lstStyle/>
          <a:p>
            <a:r>
              <a:rPr lang="en-US" altLang="ko-KR" sz="1500" dirty="0"/>
              <a:t>2019. 03. 30.</a:t>
            </a:r>
            <a:endParaRPr lang="ko-KR" altLang="en-US" sz="1500" dirty="0"/>
          </a:p>
        </p:txBody>
      </p:sp>
      <p:sp>
        <p:nvSpPr>
          <p:cNvPr id="40" name="TextBox 39">
            <a:extLst>
              <a:ext uri="{FF2B5EF4-FFF2-40B4-BE49-F238E27FC236}">
                <a16:creationId xmlns:a16="http://schemas.microsoft.com/office/drawing/2014/main" id="{FEF55B52-A118-4639-BC5F-0E576E11B3DB}"/>
              </a:ext>
            </a:extLst>
          </p:cNvPr>
          <p:cNvSpPr txBox="1"/>
          <p:nvPr/>
        </p:nvSpPr>
        <p:spPr>
          <a:xfrm>
            <a:off x="5623898" y="2158602"/>
            <a:ext cx="290464" cy="323165"/>
          </a:xfrm>
          <a:prstGeom prst="rect">
            <a:avLst/>
          </a:prstGeom>
          <a:noFill/>
        </p:spPr>
        <p:txBody>
          <a:bodyPr wrap="none" rtlCol="0">
            <a:spAutoFit/>
          </a:bodyPr>
          <a:lstStyle/>
          <a:p>
            <a:r>
              <a:rPr lang="en-US" altLang="ko-KR" sz="1500" dirty="0"/>
              <a:t>3</a:t>
            </a:r>
            <a:endParaRPr lang="ko-KR" altLang="en-US" sz="1500" dirty="0"/>
          </a:p>
        </p:txBody>
      </p:sp>
      <p:sp>
        <p:nvSpPr>
          <p:cNvPr id="41" name="직사각형 40">
            <a:extLst>
              <a:ext uri="{FF2B5EF4-FFF2-40B4-BE49-F238E27FC236}">
                <a16:creationId xmlns:a16="http://schemas.microsoft.com/office/drawing/2014/main" id="{FBE63011-5DD3-4594-BD55-84B999A50C2E}"/>
              </a:ext>
            </a:extLst>
          </p:cNvPr>
          <p:cNvSpPr/>
          <p:nvPr/>
        </p:nvSpPr>
        <p:spPr>
          <a:xfrm>
            <a:off x="412412" y="2236085"/>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TextBox 42">
            <a:extLst>
              <a:ext uri="{FF2B5EF4-FFF2-40B4-BE49-F238E27FC236}">
                <a16:creationId xmlns:a16="http://schemas.microsoft.com/office/drawing/2014/main" id="{DB454F04-3934-417E-A788-E352AA66156F}"/>
              </a:ext>
            </a:extLst>
          </p:cNvPr>
          <p:cNvSpPr txBox="1"/>
          <p:nvPr/>
        </p:nvSpPr>
        <p:spPr>
          <a:xfrm>
            <a:off x="9118296" y="2168507"/>
            <a:ext cx="1256498" cy="323165"/>
          </a:xfrm>
          <a:prstGeom prst="rect">
            <a:avLst/>
          </a:prstGeom>
          <a:noFill/>
        </p:spPr>
        <p:txBody>
          <a:bodyPr wrap="none" rtlCol="0">
            <a:spAutoFit/>
          </a:bodyPr>
          <a:lstStyle/>
          <a:p>
            <a:r>
              <a:rPr lang="en-US" altLang="ko-KR" sz="1500" dirty="0"/>
              <a:t>On progress</a:t>
            </a:r>
            <a:endParaRPr lang="ko-KR" altLang="en-US" sz="1500" dirty="0"/>
          </a:p>
        </p:txBody>
      </p:sp>
      <p:cxnSp>
        <p:nvCxnSpPr>
          <p:cNvPr id="35" name="직선 화살표 연결선 34">
            <a:extLst>
              <a:ext uri="{FF2B5EF4-FFF2-40B4-BE49-F238E27FC236}">
                <a16:creationId xmlns:a16="http://schemas.microsoft.com/office/drawing/2014/main" id="{9882EF4A-A75A-4415-902D-8D48C1531449}"/>
              </a:ext>
            </a:extLst>
          </p:cNvPr>
          <p:cNvCxnSpPr>
            <a:cxnSpLocks/>
            <a:stCxn id="37" idx="2"/>
          </p:cNvCxnSpPr>
          <p:nvPr/>
        </p:nvCxnSpPr>
        <p:spPr>
          <a:xfrm flipH="1">
            <a:off x="7774385" y="744107"/>
            <a:ext cx="997490" cy="4054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EA5A0133-071F-4B31-AE6E-A10128EA2F4F}"/>
              </a:ext>
            </a:extLst>
          </p:cNvPr>
          <p:cNvSpPr txBox="1"/>
          <p:nvPr/>
        </p:nvSpPr>
        <p:spPr>
          <a:xfrm>
            <a:off x="7774385" y="97776"/>
            <a:ext cx="1994979" cy="646331"/>
          </a:xfrm>
          <a:prstGeom prst="rect">
            <a:avLst/>
          </a:prstGeom>
          <a:solidFill>
            <a:schemeClr val="accent2">
              <a:lumMod val="20000"/>
              <a:lumOff val="80000"/>
            </a:schemeClr>
          </a:solidFill>
        </p:spPr>
        <p:txBody>
          <a:bodyPr wrap="square" rtlCol="0">
            <a:spAutoFit/>
          </a:bodyPr>
          <a:lstStyle/>
          <a:p>
            <a:r>
              <a:rPr lang="en-US" altLang="ko-KR" dirty="0"/>
              <a:t>P. 54 </a:t>
            </a:r>
            <a:r>
              <a:rPr lang="ko-KR" altLang="en-US" dirty="0"/>
              <a:t>입력 정보 표시</a:t>
            </a:r>
            <a:endParaRPr lang="en-US" altLang="ko-KR" dirty="0"/>
          </a:p>
        </p:txBody>
      </p:sp>
      <p:sp>
        <p:nvSpPr>
          <p:cNvPr id="29" name="TextBox 28">
            <a:extLst>
              <a:ext uri="{FF2B5EF4-FFF2-40B4-BE49-F238E27FC236}">
                <a16:creationId xmlns:a16="http://schemas.microsoft.com/office/drawing/2014/main" id="{4319E693-CD10-4860-8362-5FE1EC4C1581}"/>
              </a:ext>
            </a:extLst>
          </p:cNvPr>
          <p:cNvSpPr txBox="1"/>
          <p:nvPr/>
        </p:nvSpPr>
        <p:spPr>
          <a:xfrm>
            <a:off x="3976806" y="1316857"/>
            <a:ext cx="741037" cy="276999"/>
          </a:xfrm>
          <a:prstGeom prst="rect">
            <a:avLst/>
          </a:prstGeom>
          <a:noFill/>
        </p:spPr>
        <p:txBody>
          <a:bodyPr wrap="none" rtlCol="0">
            <a:spAutoFit/>
          </a:bodyPr>
          <a:lstStyle/>
          <a:p>
            <a:r>
              <a:rPr lang="en-US" altLang="ko-KR" sz="1200" dirty="0"/>
              <a:t>Request</a:t>
            </a:r>
            <a:endParaRPr lang="ko-KR" altLang="en-US" sz="1200" dirty="0"/>
          </a:p>
        </p:txBody>
      </p:sp>
      <p:sp>
        <p:nvSpPr>
          <p:cNvPr id="30" name="TextBox 29">
            <a:extLst>
              <a:ext uri="{FF2B5EF4-FFF2-40B4-BE49-F238E27FC236}">
                <a16:creationId xmlns:a16="http://schemas.microsoft.com/office/drawing/2014/main" id="{9AB08C91-49D8-4E9E-98F1-E29A9646181C}"/>
              </a:ext>
            </a:extLst>
          </p:cNvPr>
          <p:cNvSpPr txBox="1"/>
          <p:nvPr/>
        </p:nvSpPr>
        <p:spPr>
          <a:xfrm>
            <a:off x="3994248" y="1764531"/>
            <a:ext cx="915635" cy="323165"/>
          </a:xfrm>
          <a:prstGeom prst="rect">
            <a:avLst/>
          </a:prstGeom>
          <a:noFill/>
        </p:spPr>
        <p:txBody>
          <a:bodyPr wrap="none" rtlCol="0">
            <a:spAutoFit/>
          </a:bodyPr>
          <a:lstStyle/>
          <a:p>
            <a:r>
              <a:rPr lang="en-US" altLang="ko-KR" sz="1500" dirty="0"/>
              <a:t>Disposal</a:t>
            </a:r>
            <a:endParaRPr lang="ko-KR" altLang="en-US" sz="1500" dirty="0"/>
          </a:p>
        </p:txBody>
      </p:sp>
      <p:sp>
        <p:nvSpPr>
          <p:cNvPr id="31" name="TextBox 30">
            <a:extLst>
              <a:ext uri="{FF2B5EF4-FFF2-40B4-BE49-F238E27FC236}">
                <a16:creationId xmlns:a16="http://schemas.microsoft.com/office/drawing/2014/main" id="{61BDFADC-BC11-480D-B714-75B3482F37AF}"/>
              </a:ext>
            </a:extLst>
          </p:cNvPr>
          <p:cNvSpPr txBox="1"/>
          <p:nvPr/>
        </p:nvSpPr>
        <p:spPr>
          <a:xfrm>
            <a:off x="3994248" y="2158499"/>
            <a:ext cx="1055674" cy="323165"/>
          </a:xfrm>
          <a:prstGeom prst="rect">
            <a:avLst/>
          </a:prstGeom>
          <a:noFill/>
        </p:spPr>
        <p:txBody>
          <a:bodyPr wrap="none" rtlCol="0">
            <a:spAutoFit/>
          </a:bodyPr>
          <a:lstStyle/>
          <a:p>
            <a:r>
              <a:rPr lang="en-US" altLang="ko-KR" sz="1500" dirty="0"/>
              <a:t>Retransfer</a:t>
            </a:r>
            <a:endParaRPr lang="ko-KR" altLang="en-US" sz="1500" dirty="0"/>
          </a:p>
        </p:txBody>
      </p:sp>
      <p:cxnSp>
        <p:nvCxnSpPr>
          <p:cNvPr id="42" name="직선 연결선 41">
            <a:extLst>
              <a:ext uri="{FF2B5EF4-FFF2-40B4-BE49-F238E27FC236}">
                <a16:creationId xmlns:a16="http://schemas.microsoft.com/office/drawing/2014/main" id="{FB107772-1821-4341-8C2C-4EE4D113CEDF}"/>
              </a:ext>
            </a:extLst>
          </p:cNvPr>
          <p:cNvCxnSpPr>
            <a:cxnSpLocks/>
          </p:cNvCxnSpPr>
          <p:nvPr/>
        </p:nvCxnSpPr>
        <p:spPr>
          <a:xfrm>
            <a:off x="587229" y="5563300"/>
            <a:ext cx="11477405"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CD91E0A0-05B1-4AC8-BDF3-C72B7C2BD0AD}"/>
              </a:ext>
            </a:extLst>
          </p:cNvPr>
          <p:cNvSpPr txBox="1"/>
          <p:nvPr/>
        </p:nvSpPr>
        <p:spPr>
          <a:xfrm>
            <a:off x="461919" y="5609994"/>
            <a:ext cx="1384867" cy="369332"/>
          </a:xfrm>
          <a:prstGeom prst="rect">
            <a:avLst/>
          </a:prstGeom>
          <a:noFill/>
        </p:spPr>
        <p:txBody>
          <a:bodyPr wrap="square" rtlCol="0">
            <a:spAutoFit/>
          </a:bodyPr>
          <a:lstStyle/>
          <a:p>
            <a:r>
              <a:rPr lang="en-US" altLang="ko-KR" dirty="0"/>
              <a:t>Warehouse</a:t>
            </a:r>
            <a:endParaRPr lang="ko-KR" altLang="en-US" dirty="0"/>
          </a:p>
        </p:txBody>
      </p:sp>
      <p:sp>
        <p:nvSpPr>
          <p:cNvPr id="45" name="TextBox 44">
            <a:extLst>
              <a:ext uri="{FF2B5EF4-FFF2-40B4-BE49-F238E27FC236}">
                <a16:creationId xmlns:a16="http://schemas.microsoft.com/office/drawing/2014/main" id="{7E44FCD8-6214-4F64-9069-E65AF9A60AD9}"/>
              </a:ext>
            </a:extLst>
          </p:cNvPr>
          <p:cNvSpPr txBox="1"/>
          <p:nvPr/>
        </p:nvSpPr>
        <p:spPr>
          <a:xfrm>
            <a:off x="424490" y="6163082"/>
            <a:ext cx="1293904" cy="323165"/>
          </a:xfrm>
          <a:prstGeom prst="rect">
            <a:avLst/>
          </a:prstGeom>
          <a:noFill/>
        </p:spPr>
        <p:txBody>
          <a:bodyPr wrap="square" rtlCol="0">
            <a:spAutoFit/>
          </a:bodyPr>
          <a:lstStyle/>
          <a:p>
            <a:r>
              <a:rPr lang="en-US" altLang="ko-KR" sz="1500" dirty="0"/>
              <a:t>ABC Logistic</a:t>
            </a:r>
          </a:p>
        </p:txBody>
      </p:sp>
      <p:sp>
        <p:nvSpPr>
          <p:cNvPr id="46" name="TextBox 45">
            <a:extLst>
              <a:ext uri="{FF2B5EF4-FFF2-40B4-BE49-F238E27FC236}">
                <a16:creationId xmlns:a16="http://schemas.microsoft.com/office/drawing/2014/main" id="{A942B6A7-8595-45B1-8E00-354B42E4535D}"/>
              </a:ext>
            </a:extLst>
          </p:cNvPr>
          <p:cNvSpPr txBox="1"/>
          <p:nvPr/>
        </p:nvSpPr>
        <p:spPr>
          <a:xfrm>
            <a:off x="2129455" y="5608448"/>
            <a:ext cx="1107996" cy="369332"/>
          </a:xfrm>
          <a:prstGeom prst="rect">
            <a:avLst/>
          </a:prstGeom>
          <a:noFill/>
        </p:spPr>
        <p:txBody>
          <a:bodyPr wrap="square" rtlCol="0">
            <a:spAutoFit/>
          </a:bodyPr>
          <a:lstStyle/>
          <a:p>
            <a:r>
              <a:rPr lang="en-US" altLang="ko-KR" dirty="0"/>
              <a:t>Country</a:t>
            </a:r>
            <a:endParaRPr lang="ko-KR" altLang="en-US" dirty="0"/>
          </a:p>
        </p:txBody>
      </p:sp>
      <p:sp>
        <p:nvSpPr>
          <p:cNvPr id="47" name="TextBox 46">
            <a:extLst>
              <a:ext uri="{FF2B5EF4-FFF2-40B4-BE49-F238E27FC236}">
                <a16:creationId xmlns:a16="http://schemas.microsoft.com/office/drawing/2014/main" id="{92544A44-9113-47C7-8DD0-1C2971732F11}"/>
              </a:ext>
            </a:extLst>
          </p:cNvPr>
          <p:cNvSpPr txBox="1"/>
          <p:nvPr/>
        </p:nvSpPr>
        <p:spPr>
          <a:xfrm>
            <a:off x="1803443" y="6163082"/>
            <a:ext cx="1384868" cy="323165"/>
          </a:xfrm>
          <a:prstGeom prst="rect">
            <a:avLst/>
          </a:prstGeom>
          <a:noFill/>
        </p:spPr>
        <p:txBody>
          <a:bodyPr wrap="square" rtlCol="0">
            <a:spAutoFit/>
          </a:bodyPr>
          <a:lstStyle/>
          <a:p>
            <a:r>
              <a:rPr lang="en-US" altLang="ko-KR" sz="1500" dirty="0"/>
              <a:t>United States</a:t>
            </a:r>
            <a:endParaRPr lang="ko-KR" altLang="en-US" sz="1500" dirty="0"/>
          </a:p>
        </p:txBody>
      </p:sp>
    </p:spTree>
    <p:extLst>
      <p:ext uri="{BB962C8B-B14F-4D97-AF65-F5344CB8AC3E}">
        <p14:creationId xmlns:p14="http://schemas.microsoft.com/office/powerpoint/2010/main" val="37042240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362EAA-86B2-4735-8A07-23EE2C3E040B}"/>
              </a:ext>
            </a:extLst>
          </p:cNvPr>
          <p:cNvSpPr txBox="1"/>
          <p:nvPr/>
        </p:nvSpPr>
        <p:spPr>
          <a:xfrm>
            <a:off x="721453" y="780176"/>
            <a:ext cx="2827090" cy="369332"/>
          </a:xfrm>
          <a:prstGeom prst="rect">
            <a:avLst/>
          </a:prstGeom>
          <a:noFill/>
        </p:spPr>
        <p:txBody>
          <a:bodyPr wrap="square" rtlCol="0">
            <a:spAutoFit/>
          </a:bodyPr>
          <a:lstStyle/>
          <a:p>
            <a:r>
              <a:rPr lang="en-US" altLang="ko-KR" dirty="0"/>
              <a:t>Delivery Request Status</a:t>
            </a:r>
            <a:endParaRPr lang="ko-KR" altLang="en-US" dirty="0"/>
          </a:p>
        </p:txBody>
      </p:sp>
      <p:cxnSp>
        <p:nvCxnSpPr>
          <p:cNvPr id="7" name="직선 연결선 6">
            <a:extLst>
              <a:ext uri="{FF2B5EF4-FFF2-40B4-BE49-F238E27FC236}">
                <a16:creationId xmlns:a16="http://schemas.microsoft.com/office/drawing/2014/main" id="{437829CE-EECA-483A-AF0C-89CD9061D459}"/>
              </a:ext>
            </a:extLst>
          </p:cNvPr>
          <p:cNvCxnSpPr>
            <a:cxnSpLocks/>
          </p:cNvCxnSpPr>
          <p:nvPr/>
        </p:nvCxnSpPr>
        <p:spPr>
          <a:xfrm>
            <a:off x="587229" y="1233182"/>
            <a:ext cx="11477405"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D165738-3611-4C3B-9E82-0142AA077A79}"/>
              </a:ext>
            </a:extLst>
          </p:cNvPr>
          <p:cNvSpPr txBox="1"/>
          <p:nvPr/>
        </p:nvSpPr>
        <p:spPr>
          <a:xfrm>
            <a:off x="2332141" y="1316857"/>
            <a:ext cx="877163" cy="307777"/>
          </a:xfrm>
          <a:prstGeom prst="rect">
            <a:avLst/>
          </a:prstGeom>
          <a:noFill/>
        </p:spPr>
        <p:txBody>
          <a:bodyPr wrap="square" rtlCol="0">
            <a:spAutoFit/>
          </a:bodyPr>
          <a:lstStyle/>
          <a:p>
            <a:r>
              <a:rPr lang="en-US" altLang="ko-KR" sz="1400" dirty="0"/>
              <a:t>Product</a:t>
            </a:r>
            <a:endParaRPr lang="ko-KR" altLang="en-US" sz="1400" dirty="0"/>
          </a:p>
        </p:txBody>
      </p:sp>
      <p:sp>
        <p:nvSpPr>
          <p:cNvPr id="9" name="TextBox 8">
            <a:extLst>
              <a:ext uri="{FF2B5EF4-FFF2-40B4-BE49-F238E27FC236}">
                <a16:creationId xmlns:a16="http://schemas.microsoft.com/office/drawing/2014/main" id="{06B60C2A-58C8-40EB-B852-D925D7C63904}"/>
              </a:ext>
            </a:extLst>
          </p:cNvPr>
          <p:cNvSpPr txBox="1"/>
          <p:nvPr/>
        </p:nvSpPr>
        <p:spPr>
          <a:xfrm>
            <a:off x="5880497" y="1316857"/>
            <a:ext cx="1040670" cy="307777"/>
          </a:xfrm>
          <a:prstGeom prst="rect">
            <a:avLst/>
          </a:prstGeom>
          <a:noFill/>
        </p:spPr>
        <p:txBody>
          <a:bodyPr wrap="square" rtlCol="0">
            <a:spAutoFit/>
          </a:bodyPr>
          <a:lstStyle/>
          <a:p>
            <a:r>
              <a:rPr lang="en-US" altLang="ko-KR" sz="1400" dirty="0"/>
              <a:t>ID</a:t>
            </a:r>
            <a:r>
              <a:rPr lang="ko-KR" altLang="en-US" sz="1400" dirty="0"/>
              <a:t> </a:t>
            </a:r>
            <a:r>
              <a:rPr lang="en-US" altLang="ko-KR" sz="1400" dirty="0"/>
              <a:t>Code</a:t>
            </a:r>
            <a:endParaRPr lang="ko-KR" altLang="en-US" sz="1400" dirty="0"/>
          </a:p>
        </p:txBody>
      </p:sp>
      <p:sp>
        <p:nvSpPr>
          <p:cNvPr id="10" name="TextBox 9">
            <a:extLst>
              <a:ext uri="{FF2B5EF4-FFF2-40B4-BE49-F238E27FC236}">
                <a16:creationId xmlns:a16="http://schemas.microsoft.com/office/drawing/2014/main" id="{7CEBCBA9-6560-4A35-A82B-E347BB801F64}"/>
              </a:ext>
            </a:extLst>
          </p:cNvPr>
          <p:cNvSpPr txBox="1"/>
          <p:nvPr/>
        </p:nvSpPr>
        <p:spPr>
          <a:xfrm>
            <a:off x="8498109" y="1316857"/>
            <a:ext cx="1057608" cy="307777"/>
          </a:xfrm>
          <a:prstGeom prst="rect">
            <a:avLst/>
          </a:prstGeom>
          <a:noFill/>
        </p:spPr>
        <p:txBody>
          <a:bodyPr wrap="square" rtlCol="0">
            <a:spAutoFit/>
          </a:bodyPr>
          <a:lstStyle/>
          <a:p>
            <a:r>
              <a:rPr lang="en-US" altLang="ko-KR" sz="1400" dirty="0"/>
              <a:t>SKU No.</a:t>
            </a:r>
            <a:endParaRPr lang="ko-KR" altLang="en-US" sz="1400" dirty="0"/>
          </a:p>
        </p:txBody>
      </p:sp>
      <p:sp>
        <p:nvSpPr>
          <p:cNvPr id="12" name="TextBox 11">
            <a:extLst>
              <a:ext uri="{FF2B5EF4-FFF2-40B4-BE49-F238E27FC236}">
                <a16:creationId xmlns:a16="http://schemas.microsoft.com/office/drawing/2014/main" id="{F0846FDF-7664-4D4F-90E5-43277ECD9261}"/>
              </a:ext>
            </a:extLst>
          </p:cNvPr>
          <p:cNvSpPr txBox="1"/>
          <p:nvPr/>
        </p:nvSpPr>
        <p:spPr>
          <a:xfrm>
            <a:off x="7166477" y="1316857"/>
            <a:ext cx="1675581" cy="307777"/>
          </a:xfrm>
          <a:prstGeom prst="rect">
            <a:avLst/>
          </a:prstGeom>
          <a:noFill/>
        </p:spPr>
        <p:txBody>
          <a:bodyPr wrap="square" rtlCol="0">
            <a:spAutoFit/>
          </a:bodyPr>
          <a:lstStyle/>
          <a:p>
            <a:r>
              <a:rPr lang="en-US" altLang="ko-KR" sz="1400" dirty="0"/>
              <a:t>Quantity</a:t>
            </a:r>
            <a:endParaRPr lang="ko-KR" altLang="en-US" sz="1400" dirty="0"/>
          </a:p>
        </p:txBody>
      </p:sp>
      <p:sp>
        <p:nvSpPr>
          <p:cNvPr id="13" name="TextBox 12">
            <a:extLst>
              <a:ext uri="{FF2B5EF4-FFF2-40B4-BE49-F238E27FC236}">
                <a16:creationId xmlns:a16="http://schemas.microsoft.com/office/drawing/2014/main" id="{83442225-9559-4B9C-AE8A-C3FDED9403AA}"/>
              </a:ext>
            </a:extLst>
          </p:cNvPr>
          <p:cNvSpPr txBox="1"/>
          <p:nvPr/>
        </p:nvSpPr>
        <p:spPr>
          <a:xfrm>
            <a:off x="4299204" y="1315772"/>
            <a:ext cx="1676916" cy="307777"/>
          </a:xfrm>
          <a:prstGeom prst="rect">
            <a:avLst/>
          </a:prstGeom>
          <a:noFill/>
        </p:spPr>
        <p:txBody>
          <a:bodyPr wrap="square" rtlCol="0">
            <a:spAutoFit/>
          </a:bodyPr>
          <a:lstStyle/>
          <a:p>
            <a:r>
              <a:rPr lang="en-US" altLang="ko-KR" sz="1400" dirty="0"/>
              <a:t>Warehouse</a:t>
            </a:r>
            <a:endParaRPr lang="ko-KR" altLang="en-US" sz="1400" dirty="0"/>
          </a:p>
        </p:txBody>
      </p:sp>
      <p:sp>
        <p:nvSpPr>
          <p:cNvPr id="15" name="TextBox 14">
            <a:extLst>
              <a:ext uri="{FF2B5EF4-FFF2-40B4-BE49-F238E27FC236}">
                <a16:creationId xmlns:a16="http://schemas.microsoft.com/office/drawing/2014/main" id="{71DBB3CB-1171-4A93-9ECC-B8EC8268709C}"/>
              </a:ext>
            </a:extLst>
          </p:cNvPr>
          <p:cNvSpPr txBox="1"/>
          <p:nvPr/>
        </p:nvSpPr>
        <p:spPr>
          <a:xfrm>
            <a:off x="2328480" y="1828698"/>
            <a:ext cx="1053494" cy="323165"/>
          </a:xfrm>
          <a:prstGeom prst="rect">
            <a:avLst/>
          </a:prstGeom>
          <a:noFill/>
        </p:spPr>
        <p:txBody>
          <a:bodyPr wrap="square" rtlCol="0">
            <a:spAutoFit/>
          </a:bodyPr>
          <a:lstStyle/>
          <a:p>
            <a:r>
              <a:rPr lang="en-US" altLang="ko-KR" sz="1500" dirty="0"/>
              <a:t>Chocolate</a:t>
            </a:r>
            <a:endParaRPr lang="ko-KR" altLang="en-US" sz="1500" dirty="0"/>
          </a:p>
        </p:txBody>
      </p:sp>
      <p:sp>
        <p:nvSpPr>
          <p:cNvPr id="16" name="TextBox 15">
            <a:extLst>
              <a:ext uri="{FF2B5EF4-FFF2-40B4-BE49-F238E27FC236}">
                <a16:creationId xmlns:a16="http://schemas.microsoft.com/office/drawing/2014/main" id="{62F14CF8-C5D9-4B85-ADFC-1429801D8B2D}"/>
              </a:ext>
            </a:extLst>
          </p:cNvPr>
          <p:cNvSpPr txBox="1"/>
          <p:nvPr/>
        </p:nvSpPr>
        <p:spPr>
          <a:xfrm>
            <a:off x="5914053" y="1828698"/>
            <a:ext cx="925253" cy="323165"/>
          </a:xfrm>
          <a:prstGeom prst="rect">
            <a:avLst/>
          </a:prstGeom>
          <a:noFill/>
        </p:spPr>
        <p:txBody>
          <a:bodyPr wrap="square" rtlCol="0">
            <a:spAutoFit/>
          </a:bodyPr>
          <a:lstStyle/>
          <a:p>
            <a:r>
              <a:rPr lang="en-US" altLang="ko-KR" sz="1500" dirty="0"/>
              <a:t>3166464</a:t>
            </a:r>
            <a:endParaRPr lang="ko-KR" altLang="en-US" sz="1500" dirty="0"/>
          </a:p>
        </p:txBody>
      </p:sp>
      <p:sp>
        <p:nvSpPr>
          <p:cNvPr id="17" name="TextBox 16">
            <a:extLst>
              <a:ext uri="{FF2B5EF4-FFF2-40B4-BE49-F238E27FC236}">
                <a16:creationId xmlns:a16="http://schemas.microsoft.com/office/drawing/2014/main" id="{C857A787-782F-4355-B944-DA7E3F47BBA0}"/>
              </a:ext>
            </a:extLst>
          </p:cNvPr>
          <p:cNvSpPr txBox="1"/>
          <p:nvPr/>
        </p:nvSpPr>
        <p:spPr>
          <a:xfrm>
            <a:off x="8409779" y="1828698"/>
            <a:ext cx="984565" cy="323165"/>
          </a:xfrm>
          <a:prstGeom prst="rect">
            <a:avLst/>
          </a:prstGeom>
          <a:noFill/>
        </p:spPr>
        <p:txBody>
          <a:bodyPr wrap="square" rtlCol="0">
            <a:spAutoFit/>
          </a:bodyPr>
          <a:lstStyle/>
          <a:p>
            <a:r>
              <a:rPr lang="en-US" altLang="ko-KR" sz="1500" dirty="0"/>
              <a:t>MV-0012</a:t>
            </a:r>
            <a:endParaRPr lang="ko-KR" altLang="en-US" sz="1500" dirty="0"/>
          </a:p>
        </p:txBody>
      </p:sp>
      <p:sp>
        <p:nvSpPr>
          <p:cNvPr id="19" name="TextBox 18">
            <a:extLst>
              <a:ext uri="{FF2B5EF4-FFF2-40B4-BE49-F238E27FC236}">
                <a16:creationId xmlns:a16="http://schemas.microsoft.com/office/drawing/2014/main" id="{0D160061-4AF2-41E1-AF77-3E73886BED6F}"/>
              </a:ext>
            </a:extLst>
          </p:cNvPr>
          <p:cNvSpPr txBox="1"/>
          <p:nvPr/>
        </p:nvSpPr>
        <p:spPr>
          <a:xfrm>
            <a:off x="7469478" y="1828698"/>
            <a:ext cx="396262" cy="323165"/>
          </a:xfrm>
          <a:prstGeom prst="rect">
            <a:avLst/>
          </a:prstGeom>
          <a:noFill/>
        </p:spPr>
        <p:txBody>
          <a:bodyPr wrap="square" rtlCol="0">
            <a:spAutoFit/>
          </a:bodyPr>
          <a:lstStyle/>
          <a:p>
            <a:r>
              <a:rPr lang="en-US" altLang="ko-KR" sz="1500" dirty="0"/>
              <a:t>1</a:t>
            </a:r>
            <a:endParaRPr lang="ko-KR" altLang="en-US" sz="1500" dirty="0"/>
          </a:p>
        </p:txBody>
      </p:sp>
      <p:sp>
        <p:nvSpPr>
          <p:cNvPr id="20" name="TextBox 19">
            <a:extLst>
              <a:ext uri="{FF2B5EF4-FFF2-40B4-BE49-F238E27FC236}">
                <a16:creationId xmlns:a16="http://schemas.microsoft.com/office/drawing/2014/main" id="{4084434D-CA13-44AD-903B-324AFBAC222C}"/>
              </a:ext>
            </a:extLst>
          </p:cNvPr>
          <p:cNvSpPr txBox="1"/>
          <p:nvPr/>
        </p:nvSpPr>
        <p:spPr>
          <a:xfrm>
            <a:off x="4331711" y="1828698"/>
            <a:ext cx="1328435" cy="323165"/>
          </a:xfrm>
          <a:prstGeom prst="rect">
            <a:avLst/>
          </a:prstGeom>
          <a:noFill/>
        </p:spPr>
        <p:txBody>
          <a:bodyPr wrap="square" rtlCol="0">
            <a:spAutoFit/>
          </a:bodyPr>
          <a:lstStyle/>
          <a:p>
            <a:r>
              <a:rPr lang="en-US" altLang="ko-KR" sz="1500" dirty="0"/>
              <a:t>ABC Logistic</a:t>
            </a:r>
            <a:endParaRPr lang="ko-KR" altLang="en-US" sz="1500" dirty="0"/>
          </a:p>
        </p:txBody>
      </p:sp>
      <p:sp>
        <p:nvSpPr>
          <p:cNvPr id="23" name="직사각형 22">
            <a:extLst>
              <a:ext uri="{FF2B5EF4-FFF2-40B4-BE49-F238E27FC236}">
                <a16:creationId xmlns:a16="http://schemas.microsoft.com/office/drawing/2014/main" id="{645C0DF5-1E05-41A0-A79D-5BDADB5EE5D1}"/>
              </a:ext>
            </a:extLst>
          </p:cNvPr>
          <p:cNvSpPr/>
          <p:nvPr/>
        </p:nvSpPr>
        <p:spPr>
          <a:xfrm>
            <a:off x="412199" y="1417526"/>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p>
        </p:txBody>
      </p:sp>
      <p:sp>
        <p:nvSpPr>
          <p:cNvPr id="26" name="직사각형 25">
            <a:extLst>
              <a:ext uri="{FF2B5EF4-FFF2-40B4-BE49-F238E27FC236}">
                <a16:creationId xmlns:a16="http://schemas.microsoft.com/office/drawing/2014/main" id="{E6AB7A38-59D6-48A2-821C-FABDE8AD00F3}"/>
              </a:ext>
            </a:extLst>
          </p:cNvPr>
          <p:cNvSpPr/>
          <p:nvPr/>
        </p:nvSpPr>
        <p:spPr>
          <a:xfrm>
            <a:off x="412412" y="1906181"/>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TextBox 26">
            <a:extLst>
              <a:ext uri="{FF2B5EF4-FFF2-40B4-BE49-F238E27FC236}">
                <a16:creationId xmlns:a16="http://schemas.microsoft.com/office/drawing/2014/main" id="{0282D516-10EF-41F2-9A06-B476E50636BC}"/>
              </a:ext>
            </a:extLst>
          </p:cNvPr>
          <p:cNvSpPr txBox="1"/>
          <p:nvPr/>
        </p:nvSpPr>
        <p:spPr>
          <a:xfrm>
            <a:off x="3365196" y="1323817"/>
            <a:ext cx="938358" cy="307777"/>
          </a:xfrm>
          <a:prstGeom prst="rect">
            <a:avLst/>
          </a:prstGeom>
          <a:noFill/>
        </p:spPr>
        <p:txBody>
          <a:bodyPr wrap="square" rtlCol="0">
            <a:spAutoFit/>
          </a:bodyPr>
          <a:lstStyle/>
          <a:p>
            <a:r>
              <a:rPr lang="en-US" altLang="ko-KR" sz="1400" dirty="0"/>
              <a:t>Country</a:t>
            </a:r>
            <a:endParaRPr lang="ko-KR" altLang="en-US" sz="1400" dirty="0"/>
          </a:p>
        </p:txBody>
      </p:sp>
      <p:sp>
        <p:nvSpPr>
          <p:cNvPr id="29" name="TextBox 28">
            <a:extLst>
              <a:ext uri="{FF2B5EF4-FFF2-40B4-BE49-F238E27FC236}">
                <a16:creationId xmlns:a16="http://schemas.microsoft.com/office/drawing/2014/main" id="{845313BD-060B-4F92-A060-E6929078725A}"/>
              </a:ext>
            </a:extLst>
          </p:cNvPr>
          <p:cNvSpPr txBox="1"/>
          <p:nvPr/>
        </p:nvSpPr>
        <p:spPr>
          <a:xfrm>
            <a:off x="3553622" y="1709706"/>
            <a:ext cx="840295" cy="553998"/>
          </a:xfrm>
          <a:prstGeom prst="rect">
            <a:avLst/>
          </a:prstGeom>
          <a:noFill/>
        </p:spPr>
        <p:txBody>
          <a:bodyPr wrap="square" rtlCol="0">
            <a:spAutoFit/>
          </a:bodyPr>
          <a:lstStyle/>
          <a:p>
            <a:r>
              <a:rPr lang="en-US" altLang="ko-KR" sz="1500" dirty="0"/>
              <a:t>United States</a:t>
            </a:r>
            <a:endParaRPr lang="ko-KR" altLang="en-US" sz="1500" dirty="0"/>
          </a:p>
        </p:txBody>
      </p:sp>
      <p:sp>
        <p:nvSpPr>
          <p:cNvPr id="32" name="TextBox 31">
            <a:extLst>
              <a:ext uri="{FF2B5EF4-FFF2-40B4-BE49-F238E27FC236}">
                <a16:creationId xmlns:a16="http://schemas.microsoft.com/office/drawing/2014/main" id="{6C32A711-F5BA-4001-9A5D-5ACEAAFB61A3}"/>
              </a:ext>
            </a:extLst>
          </p:cNvPr>
          <p:cNvSpPr txBox="1"/>
          <p:nvPr/>
        </p:nvSpPr>
        <p:spPr>
          <a:xfrm>
            <a:off x="5542002" y="198086"/>
            <a:ext cx="1025152" cy="369332"/>
          </a:xfrm>
          <a:prstGeom prst="rect">
            <a:avLst/>
          </a:prstGeom>
          <a:noFill/>
        </p:spPr>
        <p:txBody>
          <a:bodyPr wrap="none" rtlCol="0">
            <a:spAutoFit/>
          </a:bodyPr>
          <a:lstStyle/>
          <a:p>
            <a:r>
              <a:rPr lang="en-US" altLang="ko-KR" dirty="0"/>
              <a:t>Delivery</a:t>
            </a:r>
            <a:endParaRPr lang="ko-KR" altLang="en-US" dirty="0"/>
          </a:p>
        </p:txBody>
      </p:sp>
      <p:sp>
        <p:nvSpPr>
          <p:cNvPr id="36" name="TextBox 35">
            <a:extLst>
              <a:ext uri="{FF2B5EF4-FFF2-40B4-BE49-F238E27FC236}">
                <a16:creationId xmlns:a16="http://schemas.microsoft.com/office/drawing/2014/main" id="{CF878E7F-224C-4BE1-8FC7-B6DC27DC3977}"/>
              </a:ext>
            </a:extLst>
          </p:cNvPr>
          <p:cNvSpPr txBox="1"/>
          <p:nvPr/>
        </p:nvSpPr>
        <p:spPr>
          <a:xfrm>
            <a:off x="820356" y="1255756"/>
            <a:ext cx="1649848" cy="307777"/>
          </a:xfrm>
          <a:prstGeom prst="rect">
            <a:avLst/>
          </a:prstGeom>
          <a:noFill/>
        </p:spPr>
        <p:txBody>
          <a:bodyPr wrap="square" rtlCol="0">
            <a:spAutoFit/>
          </a:bodyPr>
          <a:lstStyle/>
          <a:p>
            <a:r>
              <a:rPr lang="en-US" altLang="ko-KR" sz="1400" dirty="0"/>
              <a:t>Request date</a:t>
            </a:r>
            <a:endParaRPr lang="ko-KR" altLang="en-US" sz="1400" dirty="0"/>
          </a:p>
        </p:txBody>
      </p:sp>
      <p:sp>
        <p:nvSpPr>
          <p:cNvPr id="57" name="TextBox 56">
            <a:extLst>
              <a:ext uri="{FF2B5EF4-FFF2-40B4-BE49-F238E27FC236}">
                <a16:creationId xmlns:a16="http://schemas.microsoft.com/office/drawing/2014/main" id="{783905CA-FB90-41FC-96C2-AF09B00B9E5A}"/>
              </a:ext>
            </a:extLst>
          </p:cNvPr>
          <p:cNvSpPr txBox="1"/>
          <p:nvPr/>
        </p:nvSpPr>
        <p:spPr>
          <a:xfrm>
            <a:off x="737684" y="1838603"/>
            <a:ext cx="1267279" cy="323165"/>
          </a:xfrm>
          <a:prstGeom prst="rect">
            <a:avLst/>
          </a:prstGeom>
          <a:noFill/>
        </p:spPr>
        <p:txBody>
          <a:bodyPr wrap="square" rtlCol="0">
            <a:spAutoFit/>
          </a:bodyPr>
          <a:lstStyle/>
          <a:p>
            <a:r>
              <a:rPr lang="en-US" altLang="ko-KR" sz="1500" dirty="0"/>
              <a:t>2019. 04. 23.</a:t>
            </a:r>
            <a:endParaRPr lang="ko-KR" altLang="en-US" sz="1500" dirty="0"/>
          </a:p>
        </p:txBody>
      </p:sp>
      <p:sp>
        <p:nvSpPr>
          <p:cNvPr id="35" name="직사각형 34">
            <a:extLst>
              <a:ext uri="{FF2B5EF4-FFF2-40B4-BE49-F238E27FC236}">
                <a16:creationId xmlns:a16="http://schemas.microsoft.com/office/drawing/2014/main" id="{B137BBD2-1515-487C-9F65-94186AFBA3D0}"/>
              </a:ext>
            </a:extLst>
          </p:cNvPr>
          <p:cNvSpPr/>
          <p:nvPr/>
        </p:nvSpPr>
        <p:spPr>
          <a:xfrm>
            <a:off x="2225646" y="2139715"/>
            <a:ext cx="772599" cy="783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500" dirty="0"/>
              <a:t>Image</a:t>
            </a:r>
            <a:endParaRPr lang="ko-KR" altLang="en-US" sz="1500" dirty="0"/>
          </a:p>
        </p:txBody>
      </p:sp>
      <p:cxnSp>
        <p:nvCxnSpPr>
          <p:cNvPr id="37" name="직선 연결선 36">
            <a:extLst>
              <a:ext uri="{FF2B5EF4-FFF2-40B4-BE49-F238E27FC236}">
                <a16:creationId xmlns:a16="http://schemas.microsoft.com/office/drawing/2014/main" id="{FAE4393D-44A4-4F58-922D-2C6D5F092DC7}"/>
              </a:ext>
            </a:extLst>
          </p:cNvPr>
          <p:cNvCxnSpPr>
            <a:cxnSpLocks/>
            <a:stCxn id="35" idx="0"/>
            <a:endCxn id="35" idx="2"/>
          </p:cNvCxnSpPr>
          <p:nvPr/>
        </p:nvCxnSpPr>
        <p:spPr>
          <a:xfrm>
            <a:off x="2611946" y="2139715"/>
            <a:ext cx="0" cy="783698"/>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직선 연결선 37">
            <a:extLst>
              <a:ext uri="{FF2B5EF4-FFF2-40B4-BE49-F238E27FC236}">
                <a16:creationId xmlns:a16="http://schemas.microsoft.com/office/drawing/2014/main" id="{D55BB912-E2BA-4568-9CD5-D21F9DA83076}"/>
              </a:ext>
            </a:extLst>
          </p:cNvPr>
          <p:cNvCxnSpPr>
            <a:cxnSpLocks/>
            <a:stCxn id="35" idx="1"/>
            <a:endCxn id="35" idx="3"/>
          </p:cNvCxnSpPr>
          <p:nvPr/>
        </p:nvCxnSpPr>
        <p:spPr>
          <a:xfrm>
            <a:off x="2225646" y="2531564"/>
            <a:ext cx="772599" cy="0"/>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ECACB3F-DF87-46B7-9362-D3DF1F931585}"/>
              </a:ext>
            </a:extLst>
          </p:cNvPr>
          <p:cNvSpPr txBox="1"/>
          <p:nvPr/>
        </p:nvSpPr>
        <p:spPr>
          <a:xfrm>
            <a:off x="3171038" y="2348917"/>
            <a:ext cx="2046728" cy="369332"/>
          </a:xfrm>
          <a:prstGeom prst="rect">
            <a:avLst/>
          </a:prstGeom>
          <a:noFill/>
          <a:ln>
            <a:solidFill>
              <a:srgbClr val="0070C0"/>
            </a:solidFill>
          </a:ln>
        </p:spPr>
        <p:txBody>
          <a:bodyPr wrap="square" rtlCol="0">
            <a:spAutoFit/>
          </a:bodyPr>
          <a:lstStyle/>
          <a:p>
            <a:r>
              <a:rPr lang="en-US" altLang="ko-KR" dirty="0"/>
              <a:t>Product</a:t>
            </a:r>
            <a:endParaRPr lang="ko-KR" altLang="en-US" dirty="0"/>
          </a:p>
        </p:txBody>
      </p:sp>
      <p:pic>
        <p:nvPicPr>
          <p:cNvPr id="21" name="그림 20">
            <a:extLst>
              <a:ext uri="{FF2B5EF4-FFF2-40B4-BE49-F238E27FC236}">
                <a16:creationId xmlns:a16="http://schemas.microsoft.com/office/drawing/2014/main" id="{C9FDF33F-3552-400D-B41B-01970DF9F53F}"/>
              </a:ext>
            </a:extLst>
          </p:cNvPr>
          <p:cNvPicPr>
            <a:picLocks noChangeAspect="1"/>
          </p:cNvPicPr>
          <p:nvPr/>
        </p:nvPicPr>
        <p:blipFill>
          <a:blip r:embed="rId2"/>
          <a:stretch>
            <a:fillRect/>
          </a:stretch>
        </p:blipFill>
        <p:spPr>
          <a:xfrm>
            <a:off x="0" y="4443295"/>
            <a:ext cx="12192000" cy="2328085"/>
          </a:xfrm>
          <a:prstGeom prst="rect">
            <a:avLst/>
          </a:prstGeom>
        </p:spPr>
      </p:pic>
      <p:sp>
        <p:nvSpPr>
          <p:cNvPr id="44" name="TextBox 43">
            <a:extLst>
              <a:ext uri="{FF2B5EF4-FFF2-40B4-BE49-F238E27FC236}">
                <a16:creationId xmlns:a16="http://schemas.microsoft.com/office/drawing/2014/main" id="{0FAE00F4-D501-4D35-808D-CF850A8CF380}"/>
              </a:ext>
            </a:extLst>
          </p:cNvPr>
          <p:cNvSpPr txBox="1"/>
          <p:nvPr/>
        </p:nvSpPr>
        <p:spPr>
          <a:xfrm>
            <a:off x="9983699" y="4135496"/>
            <a:ext cx="1651414" cy="369332"/>
          </a:xfrm>
          <a:prstGeom prst="rect">
            <a:avLst/>
          </a:prstGeom>
          <a:noFill/>
          <a:ln>
            <a:solidFill>
              <a:srgbClr val="FF0000"/>
            </a:solidFill>
          </a:ln>
        </p:spPr>
        <p:txBody>
          <a:bodyPr wrap="square" rtlCol="0">
            <a:spAutoFit/>
          </a:bodyPr>
          <a:lstStyle/>
          <a:p>
            <a:r>
              <a:rPr lang="ko-KR" altLang="en-US" dirty="0"/>
              <a:t>참고 이미지</a:t>
            </a:r>
          </a:p>
        </p:txBody>
      </p:sp>
      <p:sp>
        <p:nvSpPr>
          <p:cNvPr id="69" name="TextBox 68">
            <a:extLst>
              <a:ext uri="{FF2B5EF4-FFF2-40B4-BE49-F238E27FC236}">
                <a16:creationId xmlns:a16="http://schemas.microsoft.com/office/drawing/2014/main" id="{4004281E-A8D9-487D-BE91-1A5BBF651EE2}"/>
              </a:ext>
            </a:extLst>
          </p:cNvPr>
          <p:cNvSpPr txBox="1"/>
          <p:nvPr/>
        </p:nvSpPr>
        <p:spPr>
          <a:xfrm>
            <a:off x="2311702" y="3078165"/>
            <a:ext cx="1053494" cy="323165"/>
          </a:xfrm>
          <a:prstGeom prst="rect">
            <a:avLst/>
          </a:prstGeom>
          <a:noFill/>
        </p:spPr>
        <p:txBody>
          <a:bodyPr wrap="square" rtlCol="0">
            <a:spAutoFit/>
          </a:bodyPr>
          <a:lstStyle/>
          <a:p>
            <a:r>
              <a:rPr lang="en-US" altLang="ko-KR" sz="1500" dirty="0"/>
              <a:t>Chocolate</a:t>
            </a:r>
            <a:endParaRPr lang="ko-KR" altLang="en-US" sz="1500" dirty="0"/>
          </a:p>
        </p:txBody>
      </p:sp>
      <p:sp>
        <p:nvSpPr>
          <p:cNvPr id="70" name="TextBox 69">
            <a:extLst>
              <a:ext uri="{FF2B5EF4-FFF2-40B4-BE49-F238E27FC236}">
                <a16:creationId xmlns:a16="http://schemas.microsoft.com/office/drawing/2014/main" id="{485CF497-C935-4E0A-B7F8-FB5FC1A72192}"/>
              </a:ext>
            </a:extLst>
          </p:cNvPr>
          <p:cNvSpPr txBox="1"/>
          <p:nvPr/>
        </p:nvSpPr>
        <p:spPr>
          <a:xfrm>
            <a:off x="5897275" y="3078165"/>
            <a:ext cx="925253" cy="323165"/>
          </a:xfrm>
          <a:prstGeom prst="rect">
            <a:avLst/>
          </a:prstGeom>
          <a:noFill/>
        </p:spPr>
        <p:txBody>
          <a:bodyPr wrap="square" rtlCol="0">
            <a:spAutoFit/>
          </a:bodyPr>
          <a:lstStyle/>
          <a:p>
            <a:r>
              <a:rPr lang="en-US" altLang="ko-KR" sz="1500" dirty="0"/>
              <a:t>3166464</a:t>
            </a:r>
            <a:endParaRPr lang="ko-KR" altLang="en-US" sz="1500" dirty="0"/>
          </a:p>
        </p:txBody>
      </p:sp>
      <p:sp>
        <p:nvSpPr>
          <p:cNvPr id="71" name="TextBox 70">
            <a:extLst>
              <a:ext uri="{FF2B5EF4-FFF2-40B4-BE49-F238E27FC236}">
                <a16:creationId xmlns:a16="http://schemas.microsoft.com/office/drawing/2014/main" id="{30E2C8C2-BFF7-466B-AECE-FE75508CB4C0}"/>
              </a:ext>
            </a:extLst>
          </p:cNvPr>
          <p:cNvSpPr txBox="1"/>
          <p:nvPr/>
        </p:nvSpPr>
        <p:spPr>
          <a:xfrm>
            <a:off x="8393001" y="3078165"/>
            <a:ext cx="984565" cy="323165"/>
          </a:xfrm>
          <a:prstGeom prst="rect">
            <a:avLst/>
          </a:prstGeom>
          <a:noFill/>
        </p:spPr>
        <p:txBody>
          <a:bodyPr wrap="square" rtlCol="0">
            <a:spAutoFit/>
          </a:bodyPr>
          <a:lstStyle/>
          <a:p>
            <a:r>
              <a:rPr lang="en-US" altLang="ko-KR" sz="1500" dirty="0"/>
              <a:t>MV-0012</a:t>
            </a:r>
            <a:endParaRPr lang="ko-KR" altLang="en-US" sz="1500" dirty="0"/>
          </a:p>
        </p:txBody>
      </p:sp>
      <p:sp>
        <p:nvSpPr>
          <p:cNvPr id="73" name="TextBox 72">
            <a:extLst>
              <a:ext uri="{FF2B5EF4-FFF2-40B4-BE49-F238E27FC236}">
                <a16:creationId xmlns:a16="http://schemas.microsoft.com/office/drawing/2014/main" id="{A961F272-E25C-49F7-A8B0-81D8224571F9}"/>
              </a:ext>
            </a:extLst>
          </p:cNvPr>
          <p:cNvSpPr txBox="1"/>
          <p:nvPr/>
        </p:nvSpPr>
        <p:spPr>
          <a:xfrm>
            <a:off x="7452700" y="3078165"/>
            <a:ext cx="396262" cy="323165"/>
          </a:xfrm>
          <a:prstGeom prst="rect">
            <a:avLst/>
          </a:prstGeom>
          <a:noFill/>
        </p:spPr>
        <p:txBody>
          <a:bodyPr wrap="square" rtlCol="0">
            <a:spAutoFit/>
          </a:bodyPr>
          <a:lstStyle/>
          <a:p>
            <a:r>
              <a:rPr lang="en-US" altLang="ko-KR" sz="1500" dirty="0"/>
              <a:t>2</a:t>
            </a:r>
            <a:endParaRPr lang="ko-KR" altLang="en-US" sz="1500" dirty="0"/>
          </a:p>
        </p:txBody>
      </p:sp>
      <p:sp>
        <p:nvSpPr>
          <p:cNvPr id="74" name="TextBox 73">
            <a:extLst>
              <a:ext uri="{FF2B5EF4-FFF2-40B4-BE49-F238E27FC236}">
                <a16:creationId xmlns:a16="http://schemas.microsoft.com/office/drawing/2014/main" id="{F0F3414F-8898-4419-B6B4-24BC706935EB}"/>
              </a:ext>
            </a:extLst>
          </p:cNvPr>
          <p:cNvSpPr txBox="1"/>
          <p:nvPr/>
        </p:nvSpPr>
        <p:spPr>
          <a:xfrm>
            <a:off x="4314933" y="3078165"/>
            <a:ext cx="1328435" cy="323165"/>
          </a:xfrm>
          <a:prstGeom prst="rect">
            <a:avLst/>
          </a:prstGeom>
          <a:noFill/>
        </p:spPr>
        <p:txBody>
          <a:bodyPr wrap="square" rtlCol="0">
            <a:spAutoFit/>
          </a:bodyPr>
          <a:lstStyle/>
          <a:p>
            <a:r>
              <a:rPr lang="en-US" altLang="ko-KR" sz="1500" dirty="0"/>
              <a:t>ABC Logistic</a:t>
            </a:r>
            <a:endParaRPr lang="ko-KR" altLang="en-US" sz="1500" dirty="0"/>
          </a:p>
        </p:txBody>
      </p:sp>
      <p:sp>
        <p:nvSpPr>
          <p:cNvPr id="75" name="직사각형 74">
            <a:extLst>
              <a:ext uri="{FF2B5EF4-FFF2-40B4-BE49-F238E27FC236}">
                <a16:creationId xmlns:a16="http://schemas.microsoft.com/office/drawing/2014/main" id="{9F5A1AE3-EC2D-4E23-A652-B06980377943}"/>
              </a:ext>
            </a:extLst>
          </p:cNvPr>
          <p:cNvSpPr/>
          <p:nvPr/>
        </p:nvSpPr>
        <p:spPr>
          <a:xfrm>
            <a:off x="412412" y="3155648"/>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6" name="TextBox 75">
            <a:extLst>
              <a:ext uri="{FF2B5EF4-FFF2-40B4-BE49-F238E27FC236}">
                <a16:creationId xmlns:a16="http://schemas.microsoft.com/office/drawing/2014/main" id="{52642B7A-4668-4563-B4EB-DD7928E6FC90}"/>
              </a:ext>
            </a:extLst>
          </p:cNvPr>
          <p:cNvSpPr txBox="1"/>
          <p:nvPr/>
        </p:nvSpPr>
        <p:spPr>
          <a:xfrm>
            <a:off x="3536844" y="2959173"/>
            <a:ext cx="840295" cy="553998"/>
          </a:xfrm>
          <a:prstGeom prst="rect">
            <a:avLst/>
          </a:prstGeom>
          <a:noFill/>
        </p:spPr>
        <p:txBody>
          <a:bodyPr wrap="square" rtlCol="0">
            <a:spAutoFit/>
          </a:bodyPr>
          <a:lstStyle/>
          <a:p>
            <a:r>
              <a:rPr lang="en-US" altLang="ko-KR" sz="1500" dirty="0"/>
              <a:t>United States</a:t>
            </a:r>
            <a:endParaRPr lang="ko-KR" altLang="en-US" sz="1500" dirty="0"/>
          </a:p>
        </p:txBody>
      </p:sp>
      <p:sp>
        <p:nvSpPr>
          <p:cNvPr id="78" name="TextBox 77">
            <a:extLst>
              <a:ext uri="{FF2B5EF4-FFF2-40B4-BE49-F238E27FC236}">
                <a16:creationId xmlns:a16="http://schemas.microsoft.com/office/drawing/2014/main" id="{1247049B-DC95-495D-83FA-D040F03DBF94}"/>
              </a:ext>
            </a:extLst>
          </p:cNvPr>
          <p:cNvSpPr txBox="1"/>
          <p:nvPr/>
        </p:nvSpPr>
        <p:spPr>
          <a:xfrm>
            <a:off x="737684" y="3088070"/>
            <a:ext cx="1267279" cy="323165"/>
          </a:xfrm>
          <a:prstGeom prst="rect">
            <a:avLst/>
          </a:prstGeom>
          <a:noFill/>
        </p:spPr>
        <p:txBody>
          <a:bodyPr wrap="square" rtlCol="0">
            <a:spAutoFit/>
          </a:bodyPr>
          <a:lstStyle/>
          <a:p>
            <a:r>
              <a:rPr lang="en-US" altLang="ko-KR" sz="1500" dirty="0"/>
              <a:t>2019. 04. 19.</a:t>
            </a:r>
            <a:endParaRPr lang="ko-KR" altLang="en-US" sz="1500" dirty="0"/>
          </a:p>
        </p:txBody>
      </p:sp>
      <p:sp>
        <p:nvSpPr>
          <p:cNvPr id="79" name="직사각형 78">
            <a:extLst>
              <a:ext uri="{FF2B5EF4-FFF2-40B4-BE49-F238E27FC236}">
                <a16:creationId xmlns:a16="http://schemas.microsoft.com/office/drawing/2014/main" id="{90B1B863-2E02-45F6-A282-0C7CF4A3BB02}"/>
              </a:ext>
            </a:extLst>
          </p:cNvPr>
          <p:cNvSpPr/>
          <p:nvPr/>
        </p:nvSpPr>
        <p:spPr>
          <a:xfrm>
            <a:off x="2225646" y="3389182"/>
            <a:ext cx="772599" cy="783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500" dirty="0"/>
              <a:t>Image</a:t>
            </a:r>
            <a:endParaRPr lang="ko-KR" altLang="en-US" sz="1500" dirty="0"/>
          </a:p>
        </p:txBody>
      </p:sp>
      <p:cxnSp>
        <p:nvCxnSpPr>
          <p:cNvPr id="80" name="직선 연결선 79">
            <a:extLst>
              <a:ext uri="{FF2B5EF4-FFF2-40B4-BE49-F238E27FC236}">
                <a16:creationId xmlns:a16="http://schemas.microsoft.com/office/drawing/2014/main" id="{A1CB3CC8-F5EC-4938-BC9D-EEE5112389CD}"/>
              </a:ext>
            </a:extLst>
          </p:cNvPr>
          <p:cNvCxnSpPr>
            <a:cxnSpLocks/>
            <a:stCxn id="79" idx="0"/>
            <a:endCxn id="79" idx="2"/>
          </p:cNvCxnSpPr>
          <p:nvPr/>
        </p:nvCxnSpPr>
        <p:spPr>
          <a:xfrm>
            <a:off x="2611946" y="3389182"/>
            <a:ext cx="0" cy="783698"/>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1" name="직선 연결선 80">
            <a:extLst>
              <a:ext uri="{FF2B5EF4-FFF2-40B4-BE49-F238E27FC236}">
                <a16:creationId xmlns:a16="http://schemas.microsoft.com/office/drawing/2014/main" id="{844C3A29-E2A6-4657-A148-015BA6FD1501}"/>
              </a:ext>
            </a:extLst>
          </p:cNvPr>
          <p:cNvCxnSpPr>
            <a:cxnSpLocks/>
            <a:stCxn id="79" idx="1"/>
            <a:endCxn id="79" idx="3"/>
          </p:cNvCxnSpPr>
          <p:nvPr/>
        </p:nvCxnSpPr>
        <p:spPr>
          <a:xfrm>
            <a:off x="2225646" y="3781031"/>
            <a:ext cx="772599" cy="0"/>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A8DE028A-6063-46AA-9325-C1363DCA85CC}"/>
              </a:ext>
            </a:extLst>
          </p:cNvPr>
          <p:cNvSpPr txBox="1"/>
          <p:nvPr/>
        </p:nvSpPr>
        <p:spPr>
          <a:xfrm>
            <a:off x="3171038" y="3598384"/>
            <a:ext cx="2046728" cy="369332"/>
          </a:xfrm>
          <a:prstGeom prst="rect">
            <a:avLst/>
          </a:prstGeom>
          <a:noFill/>
          <a:ln>
            <a:solidFill>
              <a:srgbClr val="0070C0"/>
            </a:solidFill>
          </a:ln>
        </p:spPr>
        <p:txBody>
          <a:bodyPr wrap="square" rtlCol="0">
            <a:spAutoFit/>
          </a:bodyPr>
          <a:lstStyle/>
          <a:p>
            <a:r>
              <a:rPr lang="en-US" altLang="ko-KR" dirty="0"/>
              <a:t>Product</a:t>
            </a:r>
            <a:endParaRPr lang="ko-KR" altLang="en-US" dirty="0"/>
          </a:p>
        </p:txBody>
      </p:sp>
      <p:sp>
        <p:nvSpPr>
          <p:cNvPr id="83" name="TextBox 82">
            <a:extLst>
              <a:ext uri="{FF2B5EF4-FFF2-40B4-BE49-F238E27FC236}">
                <a16:creationId xmlns:a16="http://schemas.microsoft.com/office/drawing/2014/main" id="{6DDA8B57-E578-4AFE-8271-3A4BE0767289}"/>
              </a:ext>
            </a:extLst>
          </p:cNvPr>
          <p:cNvSpPr txBox="1"/>
          <p:nvPr/>
        </p:nvSpPr>
        <p:spPr>
          <a:xfrm>
            <a:off x="10095019" y="791159"/>
            <a:ext cx="1800108" cy="323165"/>
          </a:xfrm>
          <a:prstGeom prst="rect">
            <a:avLst/>
          </a:prstGeom>
          <a:noFill/>
          <a:ln>
            <a:solidFill>
              <a:schemeClr val="tx1"/>
            </a:solidFill>
          </a:ln>
        </p:spPr>
        <p:txBody>
          <a:bodyPr wrap="none" rtlCol="0">
            <a:spAutoFit/>
          </a:bodyPr>
          <a:lstStyle/>
          <a:p>
            <a:r>
              <a:rPr lang="en-US" altLang="ko-KR" sz="1500" dirty="0"/>
              <a:t>+ Delivery request</a:t>
            </a:r>
            <a:endParaRPr lang="ko-KR" altLang="en-US" sz="1500" dirty="0"/>
          </a:p>
        </p:txBody>
      </p:sp>
      <p:cxnSp>
        <p:nvCxnSpPr>
          <p:cNvPr id="47" name="직선 화살표 연결선 46">
            <a:extLst>
              <a:ext uri="{FF2B5EF4-FFF2-40B4-BE49-F238E27FC236}">
                <a16:creationId xmlns:a16="http://schemas.microsoft.com/office/drawing/2014/main" id="{EF92B28F-16D0-4EB7-A93D-51C855D508E6}"/>
              </a:ext>
            </a:extLst>
          </p:cNvPr>
          <p:cNvCxnSpPr>
            <a:cxnSpLocks/>
          </p:cNvCxnSpPr>
          <p:nvPr/>
        </p:nvCxnSpPr>
        <p:spPr>
          <a:xfrm flipH="1" flipV="1">
            <a:off x="9957395" y="2176291"/>
            <a:ext cx="372976" cy="473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70213F8D-58E6-4314-80BD-4573AD180490}"/>
              </a:ext>
            </a:extLst>
          </p:cNvPr>
          <p:cNvSpPr txBox="1"/>
          <p:nvPr/>
        </p:nvSpPr>
        <p:spPr>
          <a:xfrm>
            <a:off x="10330371" y="2263704"/>
            <a:ext cx="1651414" cy="1754326"/>
          </a:xfrm>
          <a:prstGeom prst="rect">
            <a:avLst/>
          </a:prstGeom>
          <a:noFill/>
          <a:ln>
            <a:solidFill>
              <a:schemeClr val="tx1"/>
            </a:solidFill>
          </a:ln>
        </p:spPr>
        <p:txBody>
          <a:bodyPr wrap="square" rtlCol="0">
            <a:spAutoFit/>
          </a:bodyPr>
          <a:lstStyle/>
          <a:p>
            <a:r>
              <a:rPr lang="ko-KR" altLang="en-US" dirty="0"/>
              <a:t>활성화</a:t>
            </a:r>
            <a:endParaRPr lang="en-US" altLang="ko-KR" dirty="0"/>
          </a:p>
          <a:p>
            <a:r>
              <a:rPr lang="ko-KR" altLang="en-US" dirty="0" err="1"/>
              <a:t>어딜</a:t>
            </a:r>
            <a:r>
              <a:rPr lang="ko-KR" altLang="en-US" dirty="0"/>
              <a:t> 눌러도 배송요청 정보 확인 </a:t>
            </a:r>
            <a:r>
              <a:rPr lang="ko-KR" altLang="en-US" dirty="0" err="1"/>
              <a:t>페이지으로</a:t>
            </a:r>
            <a:r>
              <a:rPr lang="ko-KR" altLang="en-US" dirty="0"/>
              <a:t> 이동</a:t>
            </a:r>
            <a:endParaRPr lang="en-US" altLang="ko-KR" dirty="0"/>
          </a:p>
          <a:p>
            <a:r>
              <a:rPr lang="en-US" altLang="ko-KR" dirty="0"/>
              <a:t>P57</a:t>
            </a:r>
            <a:endParaRPr lang="ko-KR" altLang="en-US" dirty="0"/>
          </a:p>
        </p:txBody>
      </p:sp>
      <p:sp>
        <p:nvSpPr>
          <p:cNvPr id="49" name="직사각형 48">
            <a:extLst>
              <a:ext uri="{FF2B5EF4-FFF2-40B4-BE49-F238E27FC236}">
                <a16:creationId xmlns:a16="http://schemas.microsoft.com/office/drawing/2014/main" id="{836AE74F-CFA3-44DF-A0F9-D2F25788C962}"/>
              </a:ext>
            </a:extLst>
          </p:cNvPr>
          <p:cNvSpPr/>
          <p:nvPr/>
        </p:nvSpPr>
        <p:spPr>
          <a:xfrm>
            <a:off x="745410" y="1708762"/>
            <a:ext cx="9278222" cy="4501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3" name="직선 화살표 연결선 42">
            <a:extLst>
              <a:ext uri="{FF2B5EF4-FFF2-40B4-BE49-F238E27FC236}">
                <a16:creationId xmlns:a16="http://schemas.microsoft.com/office/drawing/2014/main" id="{FCDBE181-1274-44A7-A924-535F84A2ADF4}"/>
              </a:ext>
            </a:extLst>
          </p:cNvPr>
          <p:cNvCxnSpPr>
            <a:cxnSpLocks/>
            <a:stCxn id="45" idx="2"/>
            <a:endCxn id="83" idx="1"/>
          </p:cNvCxnSpPr>
          <p:nvPr/>
        </p:nvCxnSpPr>
        <p:spPr>
          <a:xfrm>
            <a:off x="8771875" y="467108"/>
            <a:ext cx="1323144" cy="4856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40CA567B-9B05-4EAF-8D01-93764E86E46A}"/>
              </a:ext>
            </a:extLst>
          </p:cNvPr>
          <p:cNvSpPr txBox="1"/>
          <p:nvPr/>
        </p:nvSpPr>
        <p:spPr>
          <a:xfrm>
            <a:off x="7774385" y="97776"/>
            <a:ext cx="1994979" cy="369332"/>
          </a:xfrm>
          <a:prstGeom prst="rect">
            <a:avLst/>
          </a:prstGeom>
          <a:solidFill>
            <a:schemeClr val="accent2">
              <a:lumMod val="20000"/>
              <a:lumOff val="80000"/>
            </a:schemeClr>
          </a:solidFill>
        </p:spPr>
        <p:txBody>
          <a:bodyPr wrap="square" rtlCol="0">
            <a:spAutoFit/>
          </a:bodyPr>
          <a:lstStyle/>
          <a:p>
            <a:r>
              <a:rPr lang="en-US" altLang="ko-KR" dirty="0"/>
              <a:t>P. 59 </a:t>
            </a:r>
            <a:r>
              <a:rPr lang="ko-KR" altLang="en-US" dirty="0"/>
              <a:t>이동</a:t>
            </a:r>
            <a:endParaRPr lang="en-US" altLang="ko-KR" dirty="0"/>
          </a:p>
        </p:txBody>
      </p:sp>
      <p:cxnSp>
        <p:nvCxnSpPr>
          <p:cNvPr id="46" name="직선 화살표 연결선 45">
            <a:extLst>
              <a:ext uri="{FF2B5EF4-FFF2-40B4-BE49-F238E27FC236}">
                <a16:creationId xmlns:a16="http://schemas.microsoft.com/office/drawing/2014/main" id="{9682AC94-FEBA-45E1-BA3F-C72E02D2D4EC}"/>
              </a:ext>
            </a:extLst>
          </p:cNvPr>
          <p:cNvCxnSpPr>
            <a:cxnSpLocks/>
            <a:stCxn id="50" idx="2"/>
          </p:cNvCxnSpPr>
          <p:nvPr/>
        </p:nvCxnSpPr>
        <p:spPr>
          <a:xfrm flipH="1">
            <a:off x="3084791" y="764142"/>
            <a:ext cx="703968" cy="4014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1DFD363-9D05-4FF3-8833-4B1F18DBC895}"/>
              </a:ext>
            </a:extLst>
          </p:cNvPr>
          <p:cNvSpPr txBox="1"/>
          <p:nvPr/>
        </p:nvSpPr>
        <p:spPr>
          <a:xfrm>
            <a:off x="2791269" y="117811"/>
            <a:ext cx="1994979" cy="646331"/>
          </a:xfrm>
          <a:prstGeom prst="rect">
            <a:avLst/>
          </a:prstGeom>
          <a:solidFill>
            <a:schemeClr val="accent2">
              <a:lumMod val="20000"/>
              <a:lumOff val="80000"/>
            </a:schemeClr>
          </a:solidFill>
        </p:spPr>
        <p:txBody>
          <a:bodyPr wrap="square" rtlCol="0">
            <a:spAutoFit/>
          </a:bodyPr>
          <a:lstStyle/>
          <a:p>
            <a:r>
              <a:rPr lang="en-US" altLang="ko-KR" dirty="0"/>
              <a:t>P. 59 </a:t>
            </a:r>
            <a:r>
              <a:rPr lang="ko-KR" altLang="en-US" dirty="0"/>
              <a:t>입력 정보 표시</a:t>
            </a:r>
            <a:endParaRPr lang="en-US" altLang="ko-KR" dirty="0"/>
          </a:p>
        </p:txBody>
      </p:sp>
    </p:spTree>
    <p:extLst>
      <p:ext uri="{BB962C8B-B14F-4D97-AF65-F5344CB8AC3E}">
        <p14:creationId xmlns:p14="http://schemas.microsoft.com/office/powerpoint/2010/main" val="3848240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6DB478-EBE3-49B6-9FDF-CF7400A3C6AE}"/>
              </a:ext>
            </a:extLst>
          </p:cNvPr>
          <p:cNvSpPr txBox="1"/>
          <p:nvPr/>
        </p:nvSpPr>
        <p:spPr>
          <a:xfrm>
            <a:off x="721452" y="780176"/>
            <a:ext cx="3580581" cy="369332"/>
          </a:xfrm>
          <a:prstGeom prst="rect">
            <a:avLst/>
          </a:prstGeom>
          <a:noFill/>
        </p:spPr>
        <p:txBody>
          <a:bodyPr wrap="square" rtlCol="0">
            <a:spAutoFit/>
          </a:bodyPr>
          <a:lstStyle/>
          <a:p>
            <a:r>
              <a:rPr lang="en-US" altLang="ko-KR" dirty="0"/>
              <a:t>Delivery request Information</a:t>
            </a:r>
            <a:endParaRPr lang="ko-KR" altLang="en-US" dirty="0"/>
          </a:p>
        </p:txBody>
      </p:sp>
      <p:cxnSp>
        <p:nvCxnSpPr>
          <p:cNvPr id="5" name="직선 연결선 4">
            <a:extLst>
              <a:ext uri="{FF2B5EF4-FFF2-40B4-BE49-F238E27FC236}">
                <a16:creationId xmlns:a16="http://schemas.microsoft.com/office/drawing/2014/main" id="{5DC80B76-0D0F-4DEB-9FD6-905018F894B2}"/>
              </a:ext>
            </a:extLst>
          </p:cNvPr>
          <p:cNvCxnSpPr>
            <a:cxnSpLocks/>
          </p:cNvCxnSpPr>
          <p:nvPr/>
        </p:nvCxnSpPr>
        <p:spPr>
          <a:xfrm>
            <a:off x="587229" y="1233182"/>
            <a:ext cx="11477405"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901985B-59F9-40EF-95F8-C283CDEEE907}"/>
              </a:ext>
            </a:extLst>
          </p:cNvPr>
          <p:cNvSpPr txBox="1"/>
          <p:nvPr/>
        </p:nvSpPr>
        <p:spPr>
          <a:xfrm>
            <a:off x="5542002" y="198086"/>
            <a:ext cx="1025152" cy="369332"/>
          </a:xfrm>
          <a:prstGeom prst="rect">
            <a:avLst/>
          </a:prstGeom>
          <a:noFill/>
        </p:spPr>
        <p:txBody>
          <a:bodyPr wrap="none" rtlCol="0">
            <a:spAutoFit/>
          </a:bodyPr>
          <a:lstStyle/>
          <a:p>
            <a:r>
              <a:rPr lang="en-US" altLang="ko-KR" dirty="0"/>
              <a:t>Delivery</a:t>
            </a:r>
            <a:endParaRPr lang="ko-KR" altLang="en-US" dirty="0"/>
          </a:p>
        </p:txBody>
      </p:sp>
      <p:sp>
        <p:nvSpPr>
          <p:cNvPr id="8" name="TextBox 7">
            <a:extLst>
              <a:ext uri="{FF2B5EF4-FFF2-40B4-BE49-F238E27FC236}">
                <a16:creationId xmlns:a16="http://schemas.microsoft.com/office/drawing/2014/main" id="{DF80011F-0F9E-4B3F-9A5A-53C536059309}"/>
              </a:ext>
            </a:extLst>
          </p:cNvPr>
          <p:cNvSpPr txBox="1"/>
          <p:nvPr/>
        </p:nvSpPr>
        <p:spPr>
          <a:xfrm>
            <a:off x="7667354" y="5133852"/>
            <a:ext cx="1040670" cy="369332"/>
          </a:xfrm>
          <a:prstGeom prst="rect">
            <a:avLst/>
          </a:prstGeom>
          <a:noFill/>
        </p:spPr>
        <p:txBody>
          <a:bodyPr wrap="square" rtlCol="0">
            <a:spAutoFit/>
          </a:bodyPr>
          <a:lstStyle/>
          <a:p>
            <a:r>
              <a:rPr lang="en-US" altLang="ko-KR" dirty="0"/>
              <a:t>ID</a:t>
            </a:r>
            <a:r>
              <a:rPr lang="ko-KR" altLang="en-US" dirty="0"/>
              <a:t> </a:t>
            </a:r>
            <a:r>
              <a:rPr lang="en-US" altLang="ko-KR" dirty="0"/>
              <a:t>Code</a:t>
            </a:r>
            <a:endParaRPr lang="ko-KR" altLang="en-US" dirty="0"/>
          </a:p>
        </p:txBody>
      </p:sp>
      <p:sp>
        <p:nvSpPr>
          <p:cNvPr id="10" name="TextBox 9">
            <a:extLst>
              <a:ext uri="{FF2B5EF4-FFF2-40B4-BE49-F238E27FC236}">
                <a16:creationId xmlns:a16="http://schemas.microsoft.com/office/drawing/2014/main" id="{9049F7AD-DFB0-4F80-B550-23617A99354E}"/>
              </a:ext>
            </a:extLst>
          </p:cNvPr>
          <p:cNvSpPr txBox="1"/>
          <p:nvPr/>
        </p:nvSpPr>
        <p:spPr>
          <a:xfrm>
            <a:off x="8811718" y="5133852"/>
            <a:ext cx="2060242" cy="369332"/>
          </a:xfrm>
          <a:prstGeom prst="rect">
            <a:avLst/>
          </a:prstGeom>
          <a:noFill/>
        </p:spPr>
        <p:txBody>
          <a:bodyPr wrap="square" rtlCol="0">
            <a:spAutoFit/>
          </a:bodyPr>
          <a:lstStyle/>
          <a:p>
            <a:r>
              <a:rPr lang="en-US" altLang="ko-KR" dirty="0"/>
              <a:t>Delivery quantity</a:t>
            </a:r>
            <a:endParaRPr lang="ko-KR" altLang="en-US" dirty="0"/>
          </a:p>
        </p:txBody>
      </p:sp>
      <p:sp>
        <p:nvSpPr>
          <p:cNvPr id="11" name="TextBox 10">
            <a:extLst>
              <a:ext uri="{FF2B5EF4-FFF2-40B4-BE49-F238E27FC236}">
                <a16:creationId xmlns:a16="http://schemas.microsoft.com/office/drawing/2014/main" id="{17A07521-9FEE-4C62-B770-BA015399B120}"/>
              </a:ext>
            </a:extLst>
          </p:cNvPr>
          <p:cNvSpPr txBox="1"/>
          <p:nvPr/>
        </p:nvSpPr>
        <p:spPr>
          <a:xfrm>
            <a:off x="5381897" y="5140812"/>
            <a:ext cx="2244626" cy="369332"/>
          </a:xfrm>
          <a:prstGeom prst="rect">
            <a:avLst/>
          </a:prstGeom>
          <a:noFill/>
        </p:spPr>
        <p:txBody>
          <a:bodyPr wrap="square" rtlCol="0">
            <a:spAutoFit/>
          </a:bodyPr>
          <a:lstStyle/>
          <a:p>
            <a:r>
              <a:rPr lang="en-US" altLang="ko-KR" dirty="0"/>
              <a:t>Warehouse</a:t>
            </a:r>
            <a:endParaRPr lang="ko-KR" altLang="en-US" dirty="0"/>
          </a:p>
        </p:txBody>
      </p:sp>
      <p:sp>
        <p:nvSpPr>
          <p:cNvPr id="13" name="TextBox 12">
            <a:extLst>
              <a:ext uri="{FF2B5EF4-FFF2-40B4-BE49-F238E27FC236}">
                <a16:creationId xmlns:a16="http://schemas.microsoft.com/office/drawing/2014/main" id="{0E1E626E-F169-4EEC-A2AB-F0DBC26EC514}"/>
              </a:ext>
            </a:extLst>
          </p:cNvPr>
          <p:cNvSpPr txBox="1"/>
          <p:nvPr/>
        </p:nvSpPr>
        <p:spPr>
          <a:xfrm>
            <a:off x="7700910" y="5645693"/>
            <a:ext cx="925253" cy="323165"/>
          </a:xfrm>
          <a:prstGeom prst="rect">
            <a:avLst/>
          </a:prstGeom>
          <a:noFill/>
        </p:spPr>
        <p:txBody>
          <a:bodyPr wrap="square" rtlCol="0">
            <a:spAutoFit/>
          </a:bodyPr>
          <a:lstStyle/>
          <a:p>
            <a:r>
              <a:rPr lang="en-US" altLang="ko-KR" sz="1500" dirty="0"/>
              <a:t>3166464</a:t>
            </a:r>
            <a:endParaRPr lang="ko-KR" altLang="en-US" sz="1500" dirty="0"/>
          </a:p>
        </p:txBody>
      </p:sp>
      <p:sp>
        <p:nvSpPr>
          <p:cNvPr id="15" name="TextBox 14">
            <a:extLst>
              <a:ext uri="{FF2B5EF4-FFF2-40B4-BE49-F238E27FC236}">
                <a16:creationId xmlns:a16="http://schemas.microsoft.com/office/drawing/2014/main" id="{6ABE6C52-E13F-4FD3-92BF-DFEF536C5AD2}"/>
              </a:ext>
            </a:extLst>
          </p:cNvPr>
          <p:cNvSpPr txBox="1"/>
          <p:nvPr/>
        </p:nvSpPr>
        <p:spPr>
          <a:xfrm>
            <a:off x="9256335" y="5645693"/>
            <a:ext cx="396262" cy="323165"/>
          </a:xfrm>
          <a:prstGeom prst="rect">
            <a:avLst/>
          </a:prstGeom>
          <a:noFill/>
        </p:spPr>
        <p:txBody>
          <a:bodyPr wrap="square" rtlCol="0">
            <a:spAutoFit/>
          </a:bodyPr>
          <a:lstStyle/>
          <a:p>
            <a:r>
              <a:rPr lang="en-US" altLang="ko-KR" sz="1500" dirty="0"/>
              <a:t>1</a:t>
            </a:r>
            <a:endParaRPr lang="ko-KR" altLang="en-US" sz="1500" dirty="0"/>
          </a:p>
        </p:txBody>
      </p:sp>
      <p:sp>
        <p:nvSpPr>
          <p:cNvPr id="16" name="TextBox 15">
            <a:extLst>
              <a:ext uri="{FF2B5EF4-FFF2-40B4-BE49-F238E27FC236}">
                <a16:creationId xmlns:a16="http://schemas.microsoft.com/office/drawing/2014/main" id="{1E850F4F-2850-4CBD-8272-65662499CD82}"/>
              </a:ext>
            </a:extLst>
          </p:cNvPr>
          <p:cNvSpPr txBox="1"/>
          <p:nvPr/>
        </p:nvSpPr>
        <p:spPr>
          <a:xfrm>
            <a:off x="6118568" y="5645693"/>
            <a:ext cx="1328435" cy="323165"/>
          </a:xfrm>
          <a:prstGeom prst="rect">
            <a:avLst/>
          </a:prstGeom>
          <a:noFill/>
        </p:spPr>
        <p:txBody>
          <a:bodyPr wrap="square" rtlCol="0">
            <a:spAutoFit/>
          </a:bodyPr>
          <a:lstStyle/>
          <a:p>
            <a:r>
              <a:rPr lang="en-US" altLang="ko-KR" sz="1500" dirty="0"/>
              <a:t>ABC Logistic</a:t>
            </a:r>
            <a:endParaRPr lang="ko-KR" altLang="en-US" sz="1500" dirty="0"/>
          </a:p>
        </p:txBody>
      </p:sp>
      <p:sp>
        <p:nvSpPr>
          <p:cNvPr id="17" name="직사각형 16">
            <a:extLst>
              <a:ext uri="{FF2B5EF4-FFF2-40B4-BE49-F238E27FC236}">
                <a16:creationId xmlns:a16="http://schemas.microsoft.com/office/drawing/2014/main" id="{8C6CD503-1DD5-47E9-B3F3-503AEEBFCE6C}"/>
              </a:ext>
            </a:extLst>
          </p:cNvPr>
          <p:cNvSpPr/>
          <p:nvPr/>
        </p:nvSpPr>
        <p:spPr>
          <a:xfrm>
            <a:off x="412199" y="5150631"/>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직사각형 17">
            <a:extLst>
              <a:ext uri="{FF2B5EF4-FFF2-40B4-BE49-F238E27FC236}">
                <a16:creationId xmlns:a16="http://schemas.microsoft.com/office/drawing/2014/main" id="{39112F55-AB69-4475-84E0-F6D102BAFD9C}"/>
              </a:ext>
            </a:extLst>
          </p:cNvPr>
          <p:cNvSpPr/>
          <p:nvPr/>
        </p:nvSpPr>
        <p:spPr>
          <a:xfrm>
            <a:off x="412412" y="5723176"/>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a:extLst>
              <a:ext uri="{FF2B5EF4-FFF2-40B4-BE49-F238E27FC236}">
                <a16:creationId xmlns:a16="http://schemas.microsoft.com/office/drawing/2014/main" id="{ECFC236E-91BB-44A5-A606-36CB5BF51C33}"/>
              </a:ext>
            </a:extLst>
          </p:cNvPr>
          <p:cNvSpPr/>
          <p:nvPr/>
        </p:nvSpPr>
        <p:spPr>
          <a:xfrm>
            <a:off x="933740" y="5444981"/>
            <a:ext cx="772599" cy="783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500" dirty="0"/>
              <a:t>Image</a:t>
            </a:r>
            <a:endParaRPr lang="ko-KR" altLang="en-US" sz="1500" dirty="0"/>
          </a:p>
        </p:txBody>
      </p:sp>
      <p:cxnSp>
        <p:nvCxnSpPr>
          <p:cNvPr id="24" name="직선 연결선 23">
            <a:extLst>
              <a:ext uri="{FF2B5EF4-FFF2-40B4-BE49-F238E27FC236}">
                <a16:creationId xmlns:a16="http://schemas.microsoft.com/office/drawing/2014/main" id="{7CEAD334-1DBF-43CF-9A9B-C25BE2C833AD}"/>
              </a:ext>
            </a:extLst>
          </p:cNvPr>
          <p:cNvCxnSpPr>
            <a:cxnSpLocks/>
            <a:stCxn id="23" idx="0"/>
            <a:endCxn id="23" idx="2"/>
          </p:cNvCxnSpPr>
          <p:nvPr/>
        </p:nvCxnSpPr>
        <p:spPr>
          <a:xfrm>
            <a:off x="1320040" y="5444981"/>
            <a:ext cx="0" cy="783698"/>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67A27A1-3F98-4004-B3FF-33AFD54F1A6F}"/>
              </a:ext>
            </a:extLst>
          </p:cNvPr>
          <p:cNvSpPr txBox="1"/>
          <p:nvPr/>
        </p:nvSpPr>
        <p:spPr>
          <a:xfrm>
            <a:off x="1879132" y="5654183"/>
            <a:ext cx="2046728" cy="369332"/>
          </a:xfrm>
          <a:prstGeom prst="rect">
            <a:avLst/>
          </a:prstGeom>
          <a:noFill/>
          <a:ln>
            <a:solidFill>
              <a:srgbClr val="0070C0"/>
            </a:solidFill>
          </a:ln>
        </p:spPr>
        <p:txBody>
          <a:bodyPr wrap="square" rtlCol="0">
            <a:spAutoFit/>
          </a:bodyPr>
          <a:lstStyle/>
          <a:p>
            <a:r>
              <a:rPr lang="en-US" altLang="ko-KR" dirty="0"/>
              <a:t>Product</a:t>
            </a:r>
            <a:endParaRPr lang="ko-KR" altLang="en-US" dirty="0"/>
          </a:p>
        </p:txBody>
      </p:sp>
      <p:sp>
        <p:nvSpPr>
          <p:cNvPr id="28" name="TextBox 27">
            <a:extLst>
              <a:ext uri="{FF2B5EF4-FFF2-40B4-BE49-F238E27FC236}">
                <a16:creationId xmlns:a16="http://schemas.microsoft.com/office/drawing/2014/main" id="{87FDBCAB-14D7-476B-B1E7-F5C02194633E}"/>
              </a:ext>
            </a:extLst>
          </p:cNvPr>
          <p:cNvSpPr txBox="1"/>
          <p:nvPr/>
        </p:nvSpPr>
        <p:spPr>
          <a:xfrm>
            <a:off x="829176" y="5049855"/>
            <a:ext cx="2619418" cy="369332"/>
          </a:xfrm>
          <a:prstGeom prst="rect">
            <a:avLst/>
          </a:prstGeom>
          <a:noFill/>
        </p:spPr>
        <p:txBody>
          <a:bodyPr wrap="square" rtlCol="0">
            <a:spAutoFit/>
          </a:bodyPr>
          <a:lstStyle/>
          <a:p>
            <a:r>
              <a:rPr lang="en-US" altLang="ko-KR" dirty="0"/>
              <a:t>Product Details</a:t>
            </a:r>
            <a:endParaRPr lang="ko-KR" altLang="en-US" dirty="0"/>
          </a:p>
        </p:txBody>
      </p:sp>
      <p:sp>
        <p:nvSpPr>
          <p:cNvPr id="29" name="직사각형 28">
            <a:extLst>
              <a:ext uri="{FF2B5EF4-FFF2-40B4-BE49-F238E27FC236}">
                <a16:creationId xmlns:a16="http://schemas.microsoft.com/office/drawing/2014/main" id="{98603C0E-2E5A-455B-98C3-9D981FDCFCFD}"/>
              </a:ext>
            </a:extLst>
          </p:cNvPr>
          <p:cNvSpPr/>
          <p:nvPr/>
        </p:nvSpPr>
        <p:spPr>
          <a:xfrm>
            <a:off x="842798" y="1501689"/>
            <a:ext cx="3972484" cy="32130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dirty="0">
                <a:solidFill>
                  <a:schemeClr val="tx1"/>
                </a:solidFill>
              </a:rPr>
              <a:t>Recipient :</a:t>
            </a:r>
          </a:p>
          <a:p>
            <a:endParaRPr lang="en-US" altLang="ko-KR" sz="1400" dirty="0">
              <a:solidFill>
                <a:schemeClr val="tx1"/>
              </a:solidFill>
            </a:endParaRPr>
          </a:p>
          <a:p>
            <a:r>
              <a:rPr lang="en-US" altLang="ko-KR" sz="1400" dirty="0">
                <a:solidFill>
                  <a:schemeClr val="tx1"/>
                </a:solidFill>
              </a:rPr>
              <a:t>Address</a:t>
            </a:r>
            <a:r>
              <a:rPr lang="ko-KR" altLang="en-US" sz="1400" dirty="0">
                <a:solidFill>
                  <a:schemeClr val="tx1"/>
                </a:solidFill>
              </a:rPr>
              <a:t> </a:t>
            </a:r>
            <a:r>
              <a:rPr lang="en-US" altLang="ko-KR" sz="1400" dirty="0">
                <a:solidFill>
                  <a:schemeClr val="tx1"/>
                </a:solidFill>
              </a:rPr>
              <a:t>:</a:t>
            </a:r>
          </a:p>
          <a:p>
            <a:endParaRPr lang="en-US" altLang="ko-KR" sz="1400" dirty="0">
              <a:solidFill>
                <a:schemeClr val="tx1"/>
              </a:solidFill>
            </a:endParaRPr>
          </a:p>
          <a:p>
            <a:r>
              <a:rPr lang="en-US" altLang="ko-KR" sz="1400" dirty="0">
                <a:solidFill>
                  <a:schemeClr val="tx1"/>
                </a:solidFill>
              </a:rPr>
              <a:t>City</a:t>
            </a:r>
            <a:r>
              <a:rPr lang="ko-KR" altLang="en-US" sz="1400" dirty="0">
                <a:solidFill>
                  <a:schemeClr val="tx1"/>
                </a:solidFill>
              </a:rPr>
              <a:t> </a:t>
            </a:r>
            <a:r>
              <a:rPr lang="en-US" altLang="ko-KR" sz="1400" dirty="0">
                <a:solidFill>
                  <a:schemeClr val="tx1"/>
                </a:solidFill>
              </a:rPr>
              <a:t>:</a:t>
            </a:r>
          </a:p>
          <a:p>
            <a:endParaRPr lang="en-US" altLang="ko-KR" sz="1400" dirty="0">
              <a:solidFill>
                <a:schemeClr val="tx1"/>
              </a:solidFill>
            </a:endParaRPr>
          </a:p>
          <a:p>
            <a:r>
              <a:rPr lang="en-US" altLang="ko-KR" sz="1400" dirty="0">
                <a:solidFill>
                  <a:schemeClr val="tx1"/>
                </a:solidFill>
              </a:rPr>
              <a:t>State</a:t>
            </a:r>
            <a:r>
              <a:rPr lang="ko-KR" altLang="en-US" sz="1400" dirty="0">
                <a:solidFill>
                  <a:schemeClr val="tx1"/>
                </a:solidFill>
              </a:rPr>
              <a:t>      </a:t>
            </a:r>
            <a:r>
              <a:rPr lang="en-US" altLang="ko-KR" sz="1400" dirty="0">
                <a:solidFill>
                  <a:schemeClr val="tx1"/>
                </a:solidFill>
              </a:rPr>
              <a:t>:</a:t>
            </a:r>
          </a:p>
          <a:p>
            <a:endParaRPr lang="en-US" altLang="ko-KR" sz="1400" dirty="0">
              <a:solidFill>
                <a:schemeClr val="tx1"/>
              </a:solidFill>
            </a:endParaRPr>
          </a:p>
          <a:p>
            <a:r>
              <a:rPr lang="en-US" altLang="ko-KR" sz="1400" dirty="0">
                <a:solidFill>
                  <a:schemeClr val="tx1"/>
                </a:solidFill>
              </a:rPr>
              <a:t>Zip code</a:t>
            </a:r>
            <a:r>
              <a:rPr lang="ko-KR" altLang="en-US" sz="1400" dirty="0">
                <a:solidFill>
                  <a:schemeClr val="tx1"/>
                </a:solidFill>
              </a:rPr>
              <a:t> </a:t>
            </a:r>
            <a:r>
              <a:rPr lang="en-US" altLang="ko-KR" sz="1400" dirty="0">
                <a:solidFill>
                  <a:schemeClr val="tx1"/>
                </a:solidFill>
              </a:rPr>
              <a:t>:</a:t>
            </a:r>
          </a:p>
          <a:p>
            <a:endParaRPr lang="en-US" altLang="ko-KR" sz="1400" dirty="0">
              <a:solidFill>
                <a:schemeClr val="tx1"/>
              </a:solidFill>
            </a:endParaRPr>
          </a:p>
          <a:p>
            <a:r>
              <a:rPr lang="en-US" altLang="ko-KR" sz="1400" dirty="0">
                <a:solidFill>
                  <a:schemeClr val="tx1"/>
                </a:solidFill>
              </a:rPr>
              <a:t>Country :</a:t>
            </a:r>
          </a:p>
          <a:p>
            <a:endParaRPr lang="en-US" altLang="ko-KR" sz="1400" dirty="0">
              <a:solidFill>
                <a:schemeClr val="tx1"/>
              </a:solidFill>
            </a:endParaRPr>
          </a:p>
          <a:p>
            <a:r>
              <a:rPr lang="en-US" altLang="ko-KR" sz="1050" dirty="0">
                <a:solidFill>
                  <a:schemeClr val="tx1"/>
                </a:solidFill>
              </a:rPr>
              <a:t>Phone number :</a:t>
            </a:r>
          </a:p>
          <a:p>
            <a:endParaRPr lang="en-US" altLang="ko-KR" sz="1600" dirty="0">
              <a:solidFill>
                <a:schemeClr val="tx1"/>
              </a:solidFill>
            </a:endParaRPr>
          </a:p>
        </p:txBody>
      </p:sp>
      <p:cxnSp>
        <p:nvCxnSpPr>
          <p:cNvPr id="31" name="직선 연결선 30">
            <a:extLst>
              <a:ext uri="{FF2B5EF4-FFF2-40B4-BE49-F238E27FC236}">
                <a16:creationId xmlns:a16="http://schemas.microsoft.com/office/drawing/2014/main" id="{A16B72A7-9351-41C1-8B04-C62FB7D644D8}"/>
              </a:ext>
            </a:extLst>
          </p:cNvPr>
          <p:cNvCxnSpPr/>
          <p:nvPr/>
        </p:nvCxnSpPr>
        <p:spPr>
          <a:xfrm>
            <a:off x="5629013" y="1602297"/>
            <a:ext cx="0" cy="261736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2" name="직사각형 31">
            <a:extLst>
              <a:ext uri="{FF2B5EF4-FFF2-40B4-BE49-F238E27FC236}">
                <a16:creationId xmlns:a16="http://schemas.microsoft.com/office/drawing/2014/main" id="{49197849-899C-44CA-BDD4-5E99E41AFB7B}"/>
              </a:ext>
            </a:extLst>
          </p:cNvPr>
          <p:cNvSpPr/>
          <p:nvPr/>
        </p:nvSpPr>
        <p:spPr>
          <a:xfrm>
            <a:off x="6325931" y="1469591"/>
            <a:ext cx="3972484" cy="32130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600" dirty="0">
                <a:solidFill>
                  <a:schemeClr val="tx1"/>
                </a:solidFill>
              </a:rPr>
              <a:t>Shipping method</a:t>
            </a:r>
            <a:r>
              <a:rPr lang="ko-KR" altLang="en-US" sz="1600" dirty="0">
                <a:solidFill>
                  <a:schemeClr val="tx1"/>
                </a:solidFill>
              </a:rPr>
              <a:t> </a:t>
            </a:r>
            <a:r>
              <a:rPr lang="en-US" altLang="ko-KR" sz="1600" dirty="0">
                <a:solidFill>
                  <a:schemeClr val="tx1"/>
                </a:solidFill>
              </a:rPr>
              <a:t>:</a:t>
            </a:r>
          </a:p>
          <a:p>
            <a:endParaRPr lang="en-US" altLang="ko-KR" sz="1600" dirty="0">
              <a:solidFill>
                <a:schemeClr val="tx1"/>
              </a:solidFill>
            </a:endParaRPr>
          </a:p>
          <a:p>
            <a:r>
              <a:rPr lang="en-US" altLang="ko-KR" sz="1600" dirty="0">
                <a:solidFill>
                  <a:schemeClr val="tx1"/>
                </a:solidFill>
              </a:rPr>
              <a:t>Request date:</a:t>
            </a:r>
          </a:p>
          <a:p>
            <a:endParaRPr lang="en-US" altLang="ko-KR" sz="1600" dirty="0">
              <a:solidFill>
                <a:schemeClr val="tx1"/>
              </a:solidFill>
            </a:endParaRPr>
          </a:p>
          <a:p>
            <a:r>
              <a:rPr lang="en-US" altLang="ko-KR" sz="1600" dirty="0">
                <a:solidFill>
                  <a:schemeClr val="tx1"/>
                </a:solidFill>
              </a:rPr>
              <a:t>Requests</a:t>
            </a:r>
            <a:r>
              <a:rPr lang="ko-KR" altLang="en-US" sz="1600" dirty="0">
                <a:solidFill>
                  <a:schemeClr val="tx1"/>
                </a:solidFill>
              </a:rPr>
              <a:t> </a:t>
            </a:r>
            <a:r>
              <a:rPr lang="en-US" altLang="ko-KR" sz="1600" dirty="0">
                <a:solidFill>
                  <a:schemeClr val="tx1"/>
                </a:solidFill>
              </a:rPr>
              <a:t>:</a:t>
            </a:r>
          </a:p>
          <a:p>
            <a:endParaRPr lang="en-US" altLang="ko-KR" sz="1600" dirty="0">
              <a:solidFill>
                <a:schemeClr val="tx1"/>
              </a:solidFill>
            </a:endParaRPr>
          </a:p>
          <a:p>
            <a:endParaRPr lang="en-US" altLang="ko-KR" sz="1600" dirty="0">
              <a:solidFill>
                <a:schemeClr val="tx1"/>
              </a:solidFill>
            </a:endParaRPr>
          </a:p>
          <a:p>
            <a:endParaRPr lang="en-US" altLang="ko-KR" sz="1600" dirty="0">
              <a:solidFill>
                <a:schemeClr val="tx1"/>
              </a:solidFill>
            </a:endParaRPr>
          </a:p>
          <a:p>
            <a:endParaRPr lang="en-US" altLang="ko-KR" sz="1600" dirty="0">
              <a:solidFill>
                <a:schemeClr val="tx1"/>
              </a:solidFill>
            </a:endParaRPr>
          </a:p>
          <a:p>
            <a:endParaRPr lang="en-US" altLang="ko-KR" sz="1600" dirty="0">
              <a:solidFill>
                <a:schemeClr val="tx1"/>
              </a:solidFill>
            </a:endParaRPr>
          </a:p>
          <a:p>
            <a:endParaRPr lang="ko-KR" altLang="en-US" sz="1600" dirty="0">
              <a:solidFill>
                <a:schemeClr val="tx1"/>
              </a:solidFill>
            </a:endParaRPr>
          </a:p>
        </p:txBody>
      </p:sp>
      <p:sp>
        <p:nvSpPr>
          <p:cNvPr id="25" name="직사각형 24">
            <a:extLst>
              <a:ext uri="{FF2B5EF4-FFF2-40B4-BE49-F238E27FC236}">
                <a16:creationId xmlns:a16="http://schemas.microsoft.com/office/drawing/2014/main" id="{6D3DF5BB-4CF9-4E5C-9DFA-6AD357A8ADB7}"/>
              </a:ext>
            </a:extLst>
          </p:cNvPr>
          <p:cNvSpPr/>
          <p:nvPr/>
        </p:nvSpPr>
        <p:spPr>
          <a:xfrm>
            <a:off x="5094222" y="6423127"/>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Back</a:t>
            </a:r>
            <a:endParaRPr lang="ko-KR" altLang="en-US" dirty="0"/>
          </a:p>
        </p:txBody>
      </p:sp>
      <p:sp>
        <p:nvSpPr>
          <p:cNvPr id="2" name="순서도: 처리 1">
            <a:extLst>
              <a:ext uri="{FF2B5EF4-FFF2-40B4-BE49-F238E27FC236}">
                <a16:creationId xmlns:a16="http://schemas.microsoft.com/office/drawing/2014/main" id="{34046B86-5437-4C34-99BC-99FC0661781C}"/>
              </a:ext>
            </a:extLst>
          </p:cNvPr>
          <p:cNvSpPr/>
          <p:nvPr/>
        </p:nvSpPr>
        <p:spPr>
          <a:xfrm>
            <a:off x="2021747" y="1568264"/>
            <a:ext cx="2550253" cy="302481"/>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7" name="순서도: 처리 26">
            <a:extLst>
              <a:ext uri="{FF2B5EF4-FFF2-40B4-BE49-F238E27FC236}">
                <a16:creationId xmlns:a16="http://schemas.microsoft.com/office/drawing/2014/main" id="{73D49AC6-27F3-4095-BF71-49C37E7BF5BD}"/>
              </a:ext>
            </a:extLst>
          </p:cNvPr>
          <p:cNvSpPr/>
          <p:nvPr/>
        </p:nvSpPr>
        <p:spPr>
          <a:xfrm>
            <a:off x="2021746" y="2021351"/>
            <a:ext cx="2550253" cy="302481"/>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0" name="순서도: 처리 29">
            <a:extLst>
              <a:ext uri="{FF2B5EF4-FFF2-40B4-BE49-F238E27FC236}">
                <a16:creationId xmlns:a16="http://schemas.microsoft.com/office/drawing/2014/main" id="{F33026E5-5A16-4677-9F5F-AC2C7A7374C2}"/>
              </a:ext>
            </a:extLst>
          </p:cNvPr>
          <p:cNvSpPr/>
          <p:nvPr/>
        </p:nvSpPr>
        <p:spPr>
          <a:xfrm>
            <a:off x="2022063" y="2474438"/>
            <a:ext cx="2550253" cy="302481"/>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5" name="순서도: 처리 34">
            <a:extLst>
              <a:ext uri="{FF2B5EF4-FFF2-40B4-BE49-F238E27FC236}">
                <a16:creationId xmlns:a16="http://schemas.microsoft.com/office/drawing/2014/main" id="{C5E83CFD-821D-4325-9F69-05AA58987BF5}"/>
              </a:ext>
            </a:extLst>
          </p:cNvPr>
          <p:cNvSpPr/>
          <p:nvPr/>
        </p:nvSpPr>
        <p:spPr>
          <a:xfrm>
            <a:off x="2021744" y="2906603"/>
            <a:ext cx="2550253" cy="302481"/>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6" name="순서도: 처리 35">
            <a:extLst>
              <a:ext uri="{FF2B5EF4-FFF2-40B4-BE49-F238E27FC236}">
                <a16:creationId xmlns:a16="http://schemas.microsoft.com/office/drawing/2014/main" id="{AD88ADCF-E272-411C-A431-BD298EC54A02}"/>
              </a:ext>
            </a:extLst>
          </p:cNvPr>
          <p:cNvSpPr/>
          <p:nvPr/>
        </p:nvSpPr>
        <p:spPr>
          <a:xfrm>
            <a:off x="2021744" y="3315573"/>
            <a:ext cx="2550253" cy="302481"/>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7" name="순서도: 처리 36">
            <a:extLst>
              <a:ext uri="{FF2B5EF4-FFF2-40B4-BE49-F238E27FC236}">
                <a16:creationId xmlns:a16="http://schemas.microsoft.com/office/drawing/2014/main" id="{658E1D5E-DC11-4FAE-95C2-6DF157BE0486}"/>
              </a:ext>
            </a:extLst>
          </p:cNvPr>
          <p:cNvSpPr/>
          <p:nvPr/>
        </p:nvSpPr>
        <p:spPr>
          <a:xfrm>
            <a:off x="2021743" y="3757289"/>
            <a:ext cx="2550253" cy="302481"/>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8" name="순서도: 처리 37">
            <a:extLst>
              <a:ext uri="{FF2B5EF4-FFF2-40B4-BE49-F238E27FC236}">
                <a16:creationId xmlns:a16="http://schemas.microsoft.com/office/drawing/2014/main" id="{EA958B3F-72DC-445C-8337-17835AD0AB8D}"/>
              </a:ext>
            </a:extLst>
          </p:cNvPr>
          <p:cNvSpPr/>
          <p:nvPr/>
        </p:nvSpPr>
        <p:spPr>
          <a:xfrm>
            <a:off x="2021743" y="4163080"/>
            <a:ext cx="2550253" cy="302481"/>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9" name="순서도: 처리 38">
            <a:extLst>
              <a:ext uri="{FF2B5EF4-FFF2-40B4-BE49-F238E27FC236}">
                <a16:creationId xmlns:a16="http://schemas.microsoft.com/office/drawing/2014/main" id="{B4D150FB-65B2-4EEF-B218-4D3E6D634DDD}"/>
              </a:ext>
            </a:extLst>
          </p:cNvPr>
          <p:cNvSpPr/>
          <p:nvPr/>
        </p:nvSpPr>
        <p:spPr>
          <a:xfrm>
            <a:off x="8220891" y="1713874"/>
            <a:ext cx="1762259" cy="302481"/>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0" name="순서도: 처리 39">
            <a:extLst>
              <a:ext uri="{FF2B5EF4-FFF2-40B4-BE49-F238E27FC236}">
                <a16:creationId xmlns:a16="http://schemas.microsoft.com/office/drawing/2014/main" id="{BE6EF656-1819-47B9-B68B-82F1E7F88060}"/>
              </a:ext>
            </a:extLst>
          </p:cNvPr>
          <p:cNvSpPr/>
          <p:nvPr/>
        </p:nvSpPr>
        <p:spPr>
          <a:xfrm>
            <a:off x="8220891" y="2172591"/>
            <a:ext cx="1780576" cy="302481"/>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1" name="순서도: 처리 40">
            <a:extLst>
              <a:ext uri="{FF2B5EF4-FFF2-40B4-BE49-F238E27FC236}">
                <a16:creationId xmlns:a16="http://schemas.microsoft.com/office/drawing/2014/main" id="{C8F6814A-1148-4344-B147-01A01C5328E0}"/>
              </a:ext>
            </a:extLst>
          </p:cNvPr>
          <p:cNvSpPr/>
          <p:nvPr/>
        </p:nvSpPr>
        <p:spPr>
          <a:xfrm>
            <a:off x="8220890" y="2710635"/>
            <a:ext cx="1762259" cy="302481"/>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2" name="직선 화살표 연결선 41">
            <a:extLst>
              <a:ext uri="{FF2B5EF4-FFF2-40B4-BE49-F238E27FC236}">
                <a16:creationId xmlns:a16="http://schemas.microsoft.com/office/drawing/2014/main" id="{DFB287D1-4324-485E-9645-A66DE96B59A4}"/>
              </a:ext>
            </a:extLst>
          </p:cNvPr>
          <p:cNvCxnSpPr>
            <a:cxnSpLocks/>
            <a:stCxn id="43" idx="2"/>
          </p:cNvCxnSpPr>
          <p:nvPr/>
        </p:nvCxnSpPr>
        <p:spPr>
          <a:xfrm flipH="1">
            <a:off x="3084791" y="764142"/>
            <a:ext cx="703968" cy="4014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4B4F58C-B1B2-45F4-A43C-00B6EF715131}"/>
              </a:ext>
            </a:extLst>
          </p:cNvPr>
          <p:cNvSpPr txBox="1"/>
          <p:nvPr/>
        </p:nvSpPr>
        <p:spPr>
          <a:xfrm>
            <a:off x="2791269" y="117811"/>
            <a:ext cx="1994979" cy="646331"/>
          </a:xfrm>
          <a:prstGeom prst="rect">
            <a:avLst/>
          </a:prstGeom>
          <a:solidFill>
            <a:schemeClr val="accent2">
              <a:lumMod val="20000"/>
              <a:lumOff val="80000"/>
            </a:schemeClr>
          </a:solidFill>
        </p:spPr>
        <p:txBody>
          <a:bodyPr wrap="square" rtlCol="0">
            <a:spAutoFit/>
          </a:bodyPr>
          <a:lstStyle/>
          <a:p>
            <a:r>
              <a:rPr lang="en-US" altLang="ko-KR" dirty="0"/>
              <a:t>P. 59 </a:t>
            </a:r>
            <a:r>
              <a:rPr lang="ko-KR" altLang="en-US" dirty="0"/>
              <a:t>입력 정보 표시</a:t>
            </a:r>
            <a:endParaRPr lang="en-US" altLang="ko-KR" dirty="0"/>
          </a:p>
        </p:txBody>
      </p:sp>
      <p:cxnSp>
        <p:nvCxnSpPr>
          <p:cNvPr id="44" name="직선 화살표 연결선 43">
            <a:extLst>
              <a:ext uri="{FF2B5EF4-FFF2-40B4-BE49-F238E27FC236}">
                <a16:creationId xmlns:a16="http://schemas.microsoft.com/office/drawing/2014/main" id="{F3FFF3F9-D063-40AC-9099-7CE6544E9A2A}"/>
              </a:ext>
            </a:extLst>
          </p:cNvPr>
          <p:cNvCxnSpPr>
            <a:cxnSpLocks/>
            <a:stCxn id="45" idx="3"/>
            <a:endCxn id="25" idx="1"/>
          </p:cNvCxnSpPr>
          <p:nvPr/>
        </p:nvCxnSpPr>
        <p:spPr>
          <a:xfrm>
            <a:off x="4517400" y="6323704"/>
            <a:ext cx="576822" cy="2840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A2DEDFC-F621-4DEB-ABF8-BCD727B196CE}"/>
              </a:ext>
            </a:extLst>
          </p:cNvPr>
          <p:cNvSpPr txBox="1"/>
          <p:nvPr/>
        </p:nvSpPr>
        <p:spPr>
          <a:xfrm>
            <a:off x="2522421" y="6139038"/>
            <a:ext cx="1994979" cy="369332"/>
          </a:xfrm>
          <a:prstGeom prst="rect">
            <a:avLst/>
          </a:prstGeom>
          <a:solidFill>
            <a:schemeClr val="accent2">
              <a:lumMod val="20000"/>
              <a:lumOff val="80000"/>
            </a:schemeClr>
          </a:solidFill>
        </p:spPr>
        <p:txBody>
          <a:bodyPr wrap="square" rtlCol="0">
            <a:spAutoFit/>
          </a:bodyPr>
          <a:lstStyle/>
          <a:p>
            <a:r>
              <a:rPr lang="en-US" altLang="ko-KR" dirty="0"/>
              <a:t>P. 56 </a:t>
            </a:r>
            <a:r>
              <a:rPr lang="ko-KR" altLang="en-US" dirty="0"/>
              <a:t>이동</a:t>
            </a:r>
            <a:endParaRPr lang="en-US" altLang="ko-KR" dirty="0"/>
          </a:p>
        </p:txBody>
      </p:sp>
    </p:spTree>
    <p:extLst>
      <p:ext uri="{BB962C8B-B14F-4D97-AF65-F5344CB8AC3E}">
        <p14:creationId xmlns:p14="http://schemas.microsoft.com/office/powerpoint/2010/main" val="1434471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DC1FFD28-1B30-434C-BF4E-C0A57199EB56}"/>
              </a:ext>
            </a:extLst>
          </p:cNvPr>
          <p:cNvPicPr>
            <a:picLocks noChangeAspect="1"/>
          </p:cNvPicPr>
          <p:nvPr/>
        </p:nvPicPr>
        <p:blipFill>
          <a:blip r:embed="rId2"/>
          <a:stretch>
            <a:fillRect/>
          </a:stretch>
        </p:blipFill>
        <p:spPr>
          <a:xfrm>
            <a:off x="0" y="1154612"/>
            <a:ext cx="12192000" cy="4548776"/>
          </a:xfrm>
          <a:prstGeom prst="rect">
            <a:avLst/>
          </a:prstGeom>
        </p:spPr>
      </p:pic>
      <p:sp>
        <p:nvSpPr>
          <p:cNvPr id="5" name="TextBox 4">
            <a:extLst>
              <a:ext uri="{FF2B5EF4-FFF2-40B4-BE49-F238E27FC236}">
                <a16:creationId xmlns:a16="http://schemas.microsoft.com/office/drawing/2014/main" id="{62699E31-8DBD-4DCE-9257-E56CA357EB4E}"/>
              </a:ext>
            </a:extLst>
          </p:cNvPr>
          <p:cNvSpPr txBox="1"/>
          <p:nvPr/>
        </p:nvSpPr>
        <p:spPr>
          <a:xfrm>
            <a:off x="3453413" y="532661"/>
            <a:ext cx="2479781" cy="369332"/>
          </a:xfrm>
          <a:prstGeom prst="rect">
            <a:avLst/>
          </a:prstGeom>
          <a:noFill/>
        </p:spPr>
        <p:txBody>
          <a:bodyPr wrap="none" rtlCol="0">
            <a:spAutoFit/>
          </a:bodyPr>
          <a:lstStyle/>
          <a:p>
            <a:r>
              <a:rPr lang="en-US" altLang="ko-KR" dirty="0"/>
              <a:t>Go</a:t>
            </a:r>
            <a:r>
              <a:rPr lang="ko-KR" altLang="en-US" dirty="0"/>
              <a:t> </a:t>
            </a:r>
            <a:r>
              <a:rPr lang="en-US" altLang="ko-KR" dirty="0"/>
              <a:t>And</a:t>
            </a:r>
            <a:r>
              <a:rPr lang="ko-KR" altLang="en-US" dirty="0"/>
              <a:t> </a:t>
            </a:r>
            <a:r>
              <a:rPr lang="en-US" altLang="ko-KR" dirty="0"/>
              <a:t>Sell</a:t>
            </a:r>
            <a:r>
              <a:rPr lang="ko-KR" altLang="en-US" dirty="0"/>
              <a:t> </a:t>
            </a:r>
            <a:r>
              <a:rPr lang="en-US" altLang="ko-KR" dirty="0"/>
              <a:t>to</a:t>
            </a:r>
            <a:r>
              <a:rPr lang="ko-KR" altLang="en-US" dirty="0"/>
              <a:t> </a:t>
            </a:r>
            <a:r>
              <a:rPr lang="en-US" altLang="ko-KR" dirty="0"/>
              <a:t>Global</a:t>
            </a:r>
            <a:endParaRPr lang="ko-KR" altLang="en-US" dirty="0"/>
          </a:p>
        </p:txBody>
      </p:sp>
      <p:cxnSp>
        <p:nvCxnSpPr>
          <p:cNvPr id="7" name="직선 화살표 연결선 6">
            <a:extLst>
              <a:ext uri="{FF2B5EF4-FFF2-40B4-BE49-F238E27FC236}">
                <a16:creationId xmlns:a16="http://schemas.microsoft.com/office/drawing/2014/main" id="{54D6CABF-E3F0-4B6C-8153-61215754FB73}"/>
              </a:ext>
            </a:extLst>
          </p:cNvPr>
          <p:cNvCxnSpPr>
            <a:stCxn id="5" idx="2"/>
          </p:cNvCxnSpPr>
          <p:nvPr/>
        </p:nvCxnSpPr>
        <p:spPr>
          <a:xfrm flipH="1">
            <a:off x="4687410" y="901993"/>
            <a:ext cx="5894" cy="1148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직선 화살표 연결선 9">
            <a:extLst>
              <a:ext uri="{FF2B5EF4-FFF2-40B4-BE49-F238E27FC236}">
                <a16:creationId xmlns:a16="http://schemas.microsoft.com/office/drawing/2014/main" id="{065BD14F-5890-4DC4-8750-358BC75DE58E}"/>
              </a:ext>
            </a:extLst>
          </p:cNvPr>
          <p:cNvCxnSpPr/>
          <p:nvPr/>
        </p:nvCxnSpPr>
        <p:spPr>
          <a:xfrm flipH="1" flipV="1">
            <a:off x="1890944" y="4341181"/>
            <a:ext cx="266330" cy="6036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직사각형 8"/>
          <p:cNvSpPr/>
          <p:nvPr/>
        </p:nvSpPr>
        <p:spPr>
          <a:xfrm>
            <a:off x="0" y="2464528"/>
            <a:ext cx="568411" cy="459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03</a:t>
            </a:r>
            <a:endParaRPr lang="ko-KR" altLang="en-US" dirty="0"/>
          </a:p>
        </p:txBody>
      </p:sp>
      <p:sp>
        <p:nvSpPr>
          <p:cNvPr id="11" name="TextBox 10">
            <a:extLst>
              <a:ext uri="{FF2B5EF4-FFF2-40B4-BE49-F238E27FC236}">
                <a16:creationId xmlns:a16="http://schemas.microsoft.com/office/drawing/2014/main" id="{659211A2-D3B1-430A-BEED-11533C4AA514}"/>
              </a:ext>
            </a:extLst>
          </p:cNvPr>
          <p:cNvSpPr txBox="1"/>
          <p:nvPr/>
        </p:nvSpPr>
        <p:spPr>
          <a:xfrm>
            <a:off x="2175029" y="4980373"/>
            <a:ext cx="1929759" cy="646331"/>
          </a:xfrm>
          <a:prstGeom prst="rect">
            <a:avLst/>
          </a:prstGeom>
          <a:noFill/>
        </p:spPr>
        <p:txBody>
          <a:bodyPr wrap="none" rtlCol="0">
            <a:spAutoFit/>
          </a:bodyPr>
          <a:lstStyle/>
          <a:p>
            <a:r>
              <a:rPr lang="en-US" altLang="ko-KR" dirty="0"/>
              <a:t>Reduce cost and</a:t>
            </a:r>
          </a:p>
          <a:p>
            <a:r>
              <a:rPr lang="en-US" altLang="ko-KR" dirty="0"/>
              <a:t>Increase sales</a:t>
            </a:r>
          </a:p>
        </p:txBody>
      </p:sp>
    </p:spTree>
    <p:extLst>
      <p:ext uri="{BB962C8B-B14F-4D97-AF65-F5344CB8AC3E}">
        <p14:creationId xmlns:p14="http://schemas.microsoft.com/office/powerpoint/2010/main" val="14477769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CC0678B9-1656-4361-B58E-EBC73D4ADBBC}"/>
              </a:ext>
            </a:extLst>
          </p:cNvPr>
          <p:cNvPicPr>
            <a:picLocks noChangeAspect="1"/>
          </p:cNvPicPr>
          <p:nvPr/>
        </p:nvPicPr>
        <p:blipFill>
          <a:blip r:embed="rId2"/>
          <a:stretch>
            <a:fillRect/>
          </a:stretch>
        </p:blipFill>
        <p:spPr>
          <a:xfrm>
            <a:off x="0" y="1677986"/>
            <a:ext cx="12192000" cy="3502027"/>
          </a:xfrm>
          <a:prstGeom prst="rect">
            <a:avLst/>
          </a:prstGeom>
        </p:spPr>
      </p:pic>
      <p:sp>
        <p:nvSpPr>
          <p:cNvPr id="3" name="TextBox 2">
            <a:extLst>
              <a:ext uri="{FF2B5EF4-FFF2-40B4-BE49-F238E27FC236}">
                <a16:creationId xmlns:a16="http://schemas.microsoft.com/office/drawing/2014/main" id="{F541B8CA-2C80-41FF-9E84-CAC37475F5B4}"/>
              </a:ext>
            </a:extLst>
          </p:cNvPr>
          <p:cNvSpPr txBox="1"/>
          <p:nvPr/>
        </p:nvSpPr>
        <p:spPr>
          <a:xfrm>
            <a:off x="121460" y="427839"/>
            <a:ext cx="1651414" cy="646331"/>
          </a:xfrm>
          <a:prstGeom prst="rect">
            <a:avLst/>
          </a:prstGeom>
          <a:noFill/>
          <a:ln>
            <a:solidFill>
              <a:srgbClr val="FF0000"/>
            </a:solidFill>
          </a:ln>
        </p:spPr>
        <p:txBody>
          <a:bodyPr wrap="square" rtlCol="0">
            <a:spAutoFit/>
          </a:bodyPr>
          <a:lstStyle/>
          <a:p>
            <a:r>
              <a:rPr lang="en-US" altLang="ko-KR" dirty="0"/>
              <a:t>P57 </a:t>
            </a:r>
          </a:p>
          <a:p>
            <a:r>
              <a:rPr lang="ko-KR" altLang="en-US" dirty="0"/>
              <a:t>참고 이미지</a:t>
            </a:r>
            <a:endParaRPr lang="en-US" altLang="ko-KR" dirty="0"/>
          </a:p>
        </p:txBody>
      </p:sp>
    </p:spTree>
    <p:extLst>
      <p:ext uri="{BB962C8B-B14F-4D97-AF65-F5344CB8AC3E}">
        <p14:creationId xmlns:p14="http://schemas.microsoft.com/office/powerpoint/2010/main" val="37923322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A5506B-F769-46FD-9EAC-9EF8A9661EFA}"/>
              </a:ext>
            </a:extLst>
          </p:cNvPr>
          <p:cNvSpPr txBox="1"/>
          <p:nvPr/>
        </p:nvSpPr>
        <p:spPr>
          <a:xfrm>
            <a:off x="721453" y="587229"/>
            <a:ext cx="2827090" cy="369332"/>
          </a:xfrm>
          <a:prstGeom prst="rect">
            <a:avLst/>
          </a:prstGeom>
          <a:solidFill>
            <a:schemeClr val="accent2"/>
          </a:solidFill>
        </p:spPr>
        <p:txBody>
          <a:bodyPr wrap="square" rtlCol="0">
            <a:spAutoFit/>
          </a:bodyPr>
          <a:lstStyle/>
          <a:p>
            <a:r>
              <a:rPr lang="en-US" altLang="ko-KR" dirty="0"/>
              <a:t>Delivery request</a:t>
            </a:r>
            <a:endParaRPr lang="ko-KR" altLang="en-US" dirty="0"/>
          </a:p>
        </p:txBody>
      </p:sp>
      <p:cxnSp>
        <p:nvCxnSpPr>
          <p:cNvPr id="3" name="직선 연결선 2">
            <a:extLst>
              <a:ext uri="{FF2B5EF4-FFF2-40B4-BE49-F238E27FC236}">
                <a16:creationId xmlns:a16="http://schemas.microsoft.com/office/drawing/2014/main" id="{F83DD2DC-253A-423C-BB36-49FDEC2F6442}"/>
              </a:ext>
            </a:extLst>
          </p:cNvPr>
          <p:cNvCxnSpPr>
            <a:cxnSpLocks/>
          </p:cNvCxnSpPr>
          <p:nvPr/>
        </p:nvCxnSpPr>
        <p:spPr>
          <a:xfrm>
            <a:off x="587229" y="1040235"/>
            <a:ext cx="11477405"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C1D9049-1B29-4177-8FD3-5FB067DA11C6}"/>
              </a:ext>
            </a:extLst>
          </p:cNvPr>
          <p:cNvSpPr txBox="1"/>
          <p:nvPr/>
        </p:nvSpPr>
        <p:spPr>
          <a:xfrm>
            <a:off x="5542002" y="198086"/>
            <a:ext cx="1025152" cy="369332"/>
          </a:xfrm>
          <a:prstGeom prst="rect">
            <a:avLst/>
          </a:prstGeom>
          <a:noFill/>
        </p:spPr>
        <p:txBody>
          <a:bodyPr wrap="none" rtlCol="0">
            <a:spAutoFit/>
          </a:bodyPr>
          <a:lstStyle/>
          <a:p>
            <a:r>
              <a:rPr lang="en-US" altLang="ko-KR" dirty="0"/>
              <a:t>Delivery</a:t>
            </a:r>
          </a:p>
        </p:txBody>
      </p:sp>
      <p:sp>
        <p:nvSpPr>
          <p:cNvPr id="5" name="TextBox 4">
            <a:extLst>
              <a:ext uri="{FF2B5EF4-FFF2-40B4-BE49-F238E27FC236}">
                <a16:creationId xmlns:a16="http://schemas.microsoft.com/office/drawing/2014/main" id="{B5F7D40B-3223-4429-A5AC-998F06B71B93}"/>
              </a:ext>
            </a:extLst>
          </p:cNvPr>
          <p:cNvSpPr txBox="1"/>
          <p:nvPr/>
        </p:nvSpPr>
        <p:spPr>
          <a:xfrm>
            <a:off x="721453" y="1123910"/>
            <a:ext cx="2288896" cy="369332"/>
          </a:xfrm>
          <a:prstGeom prst="rect">
            <a:avLst/>
          </a:prstGeom>
          <a:noFill/>
        </p:spPr>
        <p:txBody>
          <a:bodyPr wrap="none" rtlCol="0">
            <a:spAutoFit/>
          </a:bodyPr>
          <a:lstStyle/>
          <a:p>
            <a:r>
              <a:rPr lang="en-US" altLang="ko-KR" dirty="0"/>
              <a:t>Product information</a:t>
            </a:r>
            <a:endParaRPr lang="ko-KR" altLang="en-US" dirty="0"/>
          </a:p>
        </p:txBody>
      </p:sp>
      <p:sp>
        <p:nvSpPr>
          <p:cNvPr id="6" name="직사각형 5">
            <a:extLst>
              <a:ext uri="{FF2B5EF4-FFF2-40B4-BE49-F238E27FC236}">
                <a16:creationId xmlns:a16="http://schemas.microsoft.com/office/drawing/2014/main" id="{EAD29445-E017-43E9-A948-0A71EB688107}"/>
              </a:ext>
            </a:extLst>
          </p:cNvPr>
          <p:cNvSpPr/>
          <p:nvPr/>
        </p:nvSpPr>
        <p:spPr>
          <a:xfrm>
            <a:off x="721453" y="1493242"/>
            <a:ext cx="4655890" cy="48320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solidFill>
                  <a:schemeClr val="tx1"/>
                </a:solidFill>
              </a:rPr>
              <a:t>Product</a:t>
            </a:r>
            <a:r>
              <a:rPr lang="ko-KR" altLang="en-US" dirty="0">
                <a:solidFill>
                  <a:schemeClr val="tx1"/>
                </a:solidFill>
              </a:rPr>
              <a:t> </a:t>
            </a:r>
            <a:r>
              <a:rPr lang="en-US" altLang="ko-KR" dirty="0">
                <a:solidFill>
                  <a:schemeClr val="tx1"/>
                </a:solidFill>
              </a:rPr>
              <a:t>: </a:t>
            </a:r>
          </a:p>
          <a:p>
            <a:endParaRPr lang="en-US" altLang="ko-KR" dirty="0">
              <a:solidFill>
                <a:schemeClr val="tx1"/>
              </a:solidFill>
            </a:endParaRPr>
          </a:p>
          <a:p>
            <a:r>
              <a:rPr lang="en-US" altLang="ko-KR" dirty="0">
                <a:solidFill>
                  <a:schemeClr val="tx1"/>
                </a:solidFill>
              </a:rPr>
              <a:t>Warehouse : </a:t>
            </a:r>
          </a:p>
          <a:p>
            <a:endParaRPr lang="en-US" altLang="ko-KR" dirty="0">
              <a:solidFill>
                <a:schemeClr val="tx1"/>
              </a:solidFill>
            </a:endParaRPr>
          </a:p>
          <a:p>
            <a:endParaRPr lang="en-US" altLang="ko-KR" dirty="0">
              <a:solidFill>
                <a:schemeClr val="tx1"/>
              </a:solidFill>
            </a:endParaRPr>
          </a:p>
          <a:p>
            <a:r>
              <a:rPr lang="en-US" altLang="ko-KR" dirty="0">
                <a:solidFill>
                  <a:schemeClr val="tx1"/>
                </a:solidFill>
              </a:rPr>
              <a:t>SKU : </a:t>
            </a:r>
          </a:p>
          <a:p>
            <a:endParaRPr lang="en-US" altLang="ko-KR" dirty="0">
              <a:solidFill>
                <a:schemeClr val="tx1"/>
              </a:solidFill>
            </a:endParaRPr>
          </a:p>
          <a:p>
            <a:r>
              <a:rPr lang="en-US" altLang="ko-KR" dirty="0">
                <a:solidFill>
                  <a:schemeClr val="tx1"/>
                </a:solidFill>
              </a:rPr>
              <a:t>ID Code :</a:t>
            </a:r>
          </a:p>
          <a:p>
            <a:endParaRPr lang="en-US" altLang="ko-KR" dirty="0">
              <a:solidFill>
                <a:schemeClr val="tx1"/>
              </a:solidFill>
            </a:endParaRPr>
          </a:p>
          <a:p>
            <a:r>
              <a:rPr lang="en-US" altLang="ko-KR" dirty="0">
                <a:solidFill>
                  <a:schemeClr val="tx1"/>
                </a:solidFill>
              </a:rPr>
              <a:t>             Delivery quantity: </a:t>
            </a:r>
          </a:p>
          <a:p>
            <a:r>
              <a:rPr lang="en-US" altLang="ko-KR" dirty="0">
                <a:solidFill>
                  <a:schemeClr val="tx1"/>
                </a:solidFill>
              </a:rPr>
              <a:t>            (</a:t>
            </a:r>
            <a:r>
              <a:rPr lang="ko-KR" altLang="en-US" dirty="0">
                <a:solidFill>
                  <a:schemeClr val="tx1"/>
                </a:solidFill>
              </a:rPr>
              <a:t>출고가능수량 표시</a:t>
            </a:r>
            <a:r>
              <a:rPr lang="en-US" altLang="ko-KR" dirty="0">
                <a:solidFill>
                  <a:schemeClr val="tx1"/>
                </a:solidFill>
              </a:rPr>
              <a:t>)</a:t>
            </a:r>
          </a:p>
          <a:p>
            <a:r>
              <a:rPr lang="en-US" altLang="ko-KR" dirty="0">
                <a:solidFill>
                  <a:schemeClr val="tx1"/>
                </a:solidFill>
              </a:rPr>
              <a:t>              Package: </a:t>
            </a:r>
          </a:p>
          <a:p>
            <a:endParaRPr lang="en-US" altLang="ko-KR" dirty="0">
              <a:solidFill>
                <a:schemeClr val="tx1"/>
              </a:solidFill>
            </a:endParaRPr>
          </a:p>
          <a:p>
            <a:r>
              <a:rPr lang="en-US" altLang="ko-KR" dirty="0">
                <a:solidFill>
                  <a:schemeClr val="tx1"/>
                </a:solidFill>
              </a:rPr>
              <a:t>            Shipping method: </a:t>
            </a:r>
          </a:p>
          <a:p>
            <a:endParaRPr lang="en-US" altLang="ko-KR" dirty="0">
              <a:solidFill>
                <a:schemeClr val="tx1"/>
              </a:solidFill>
            </a:endParaRPr>
          </a:p>
          <a:p>
            <a:endParaRPr lang="ko-KR" altLang="en-US" dirty="0">
              <a:solidFill>
                <a:schemeClr val="tx1"/>
              </a:solidFill>
            </a:endParaRPr>
          </a:p>
        </p:txBody>
      </p:sp>
      <p:cxnSp>
        <p:nvCxnSpPr>
          <p:cNvPr id="8" name="직선 연결선 7">
            <a:extLst>
              <a:ext uri="{FF2B5EF4-FFF2-40B4-BE49-F238E27FC236}">
                <a16:creationId xmlns:a16="http://schemas.microsoft.com/office/drawing/2014/main" id="{61A5C5CA-7E2A-4F23-AA37-872CCE811845}"/>
              </a:ext>
            </a:extLst>
          </p:cNvPr>
          <p:cNvCxnSpPr/>
          <p:nvPr/>
        </p:nvCxnSpPr>
        <p:spPr>
          <a:xfrm>
            <a:off x="5805182" y="1182847"/>
            <a:ext cx="0" cy="4630723"/>
          </a:xfrm>
          <a:prstGeom prst="line">
            <a:avLst/>
          </a:prstGeom>
        </p:spPr>
        <p:style>
          <a:lnRef idx="1">
            <a:schemeClr val="accent1"/>
          </a:lnRef>
          <a:fillRef idx="0">
            <a:schemeClr val="accent1"/>
          </a:fillRef>
          <a:effectRef idx="0">
            <a:schemeClr val="accent1"/>
          </a:effectRef>
          <a:fontRef idx="minor">
            <a:schemeClr val="tx1"/>
          </a:fontRef>
        </p:style>
      </p:cxnSp>
      <p:sp>
        <p:nvSpPr>
          <p:cNvPr id="9" name="직사각형 8">
            <a:extLst>
              <a:ext uri="{FF2B5EF4-FFF2-40B4-BE49-F238E27FC236}">
                <a16:creationId xmlns:a16="http://schemas.microsoft.com/office/drawing/2014/main" id="{E7CFED59-3D6F-44A9-8D53-96BE06FAF910}"/>
              </a:ext>
            </a:extLst>
          </p:cNvPr>
          <p:cNvSpPr/>
          <p:nvPr/>
        </p:nvSpPr>
        <p:spPr>
          <a:xfrm>
            <a:off x="849195" y="4328718"/>
            <a:ext cx="772599" cy="783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500" dirty="0"/>
              <a:t>대표 이미지</a:t>
            </a:r>
          </a:p>
        </p:txBody>
      </p:sp>
      <p:cxnSp>
        <p:nvCxnSpPr>
          <p:cNvPr id="10" name="직선 연결선 9">
            <a:extLst>
              <a:ext uri="{FF2B5EF4-FFF2-40B4-BE49-F238E27FC236}">
                <a16:creationId xmlns:a16="http://schemas.microsoft.com/office/drawing/2014/main" id="{D8EB6F7E-FDA0-44EF-89E3-C24D6ED9DDC2}"/>
              </a:ext>
            </a:extLst>
          </p:cNvPr>
          <p:cNvCxnSpPr>
            <a:cxnSpLocks/>
            <a:stCxn id="9" idx="0"/>
            <a:endCxn id="9" idx="2"/>
          </p:cNvCxnSpPr>
          <p:nvPr/>
        </p:nvCxnSpPr>
        <p:spPr>
          <a:xfrm>
            <a:off x="1235495" y="4328718"/>
            <a:ext cx="0" cy="783698"/>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 name="직선 연결선 10">
            <a:extLst>
              <a:ext uri="{FF2B5EF4-FFF2-40B4-BE49-F238E27FC236}">
                <a16:creationId xmlns:a16="http://schemas.microsoft.com/office/drawing/2014/main" id="{8D955C98-2943-4664-A866-59DBB28006BE}"/>
              </a:ext>
            </a:extLst>
          </p:cNvPr>
          <p:cNvCxnSpPr>
            <a:cxnSpLocks/>
            <a:stCxn id="9" idx="1"/>
            <a:endCxn id="9" idx="3"/>
          </p:cNvCxnSpPr>
          <p:nvPr/>
        </p:nvCxnSpPr>
        <p:spPr>
          <a:xfrm>
            <a:off x="849195" y="4720567"/>
            <a:ext cx="772599" cy="0"/>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4" name="직사각형 13">
            <a:extLst>
              <a:ext uri="{FF2B5EF4-FFF2-40B4-BE49-F238E27FC236}">
                <a16:creationId xmlns:a16="http://schemas.microsoft.com/office/drawing/2014/main" id="{593DA54B-46F8-4E4E-B185-123B1FC47395}"/>
              </a:ext>
            </a:extLst>
          </p:cNvPr>
          <p:cNvSpPr/>
          <p:nvPr/>
        </p:nvSpPr>
        <p:spPr>
          <a:xfrm>
            <a:off x="1778199" y="1697611"/>
            <a:ext cx="3364247"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t>P.48</a:t>
            </a:r>
            <a:r>
              <a:rPr lang="ko-KR" altLang="en-US" sz="1600" dirty="0"/>
              <a:t> 선택 상품 명</a:t>
            </a:r>
          </a:p>
        </p:txBody>
      </p:sp>
      <p:sp>
        <p:nvSpPr>
          <p:cNvPr id="15" name="직사각형 14">
            <a:extLst>
              <a:ext uri="{FF2B5EF4-FFF2-40B4-BE49-F238E27FC236}">
                <a16:creationId xmlns:a16="http://schemas.microsoft.com/office/drawing/2014/main" id="{4DF49DF6-88A2-414D-8458-6C528A0EC701}"/>
              </a:ext>
            </a:extLst>
          </p:cNvPr>
          <p:cNvSpPr/>
          <p:nvPr/>
        </p:nvSpPr>
        <p:spPr>
          <a:xfrm>
            <a:off x="1512739" y="3082062"/>
            <a:ext cx="3422703"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600" dirty="0"/>
              <a:t>제품명에 따른 </a:t>
            </a:r>
            <a:r>
              <a:rPr lang="en-US" altLang="ko-KR" sz="1600" dirty="0"/>
              <a:t>SKU </a:t>
            </a:r>
            <a:r>
              <a:rPr lang="ko-KR" altLang="en-US" sz="1600" dirty="0"/>
              <a:t>코드 자동 입력</a:t>
            </a:r>
          </a:p>
        </p:txBody>
      </p:sp>
      <p:sp>
        <p:nvSpPr>
          <p:cNvPr id="16" name="직사각형 15">
            <a:extLst>
              <a:ext uri="{FF2B5EF4-FFF2-40B4-BE49-F238E27FC236}">
                <a16:creationId xmlns:a16="http://schemas.microsoft.com/office/drawing/2014/main" id="{70DD05F9-D8C6-4E01-B774-58A69625219D}"/>
              </a:ext>
            </a:extLst>
          </p:cNvPr>
          <p:cNvSpPr/>
          <p:nvPr/>
        </p:nvSpPr>
        <p:spPr>
          <a:xfrm>
            <a:off x="1837191" y="3607429"/>
            <a:ext cx="3422703"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400" dirty="0"/>
              <a:t>제품명에 따른 </a:t>
            </a:r>
            <a:r>
              <a:rPr lang="en-US" altLang="ko-KR" sz="1400" dirty="0"/>
              <a:t>Code </a:t>
            </a:r>
            <a:r>
              <a:rPr lang="ko-KR" altLang="en-US" sz="1400" dirty="0"/>
              <a:t>코드 자동 입력</a:t>
            </a:r>
          </a:p>
        </p:txBody>
      </p:sp>
      <p:sp>
        <p:nvSpPr>
          <p:cNvPr id="19" name="직사각형 18">
            <a:extLst>
              <a:ext uri="{FF2B5EF4-FFF2-40B4-BE49-F238E27FC236}">
                <a16:creationId xmlns:a16="http://schemas.microsoft.com/office/drawing/2014/main" id="{3A03F02F-F384-42A6-BD07-DD2E5F92ED46}"/>
              </a:ext>
            </a:extLst>
          </p:cNvPr>
          <p:cNvSpPr/>
          <p:nvPr/>
        </p:nvSpPr>
        <p:spPr>
          <a:xfrm>
            <a:off x="3865968" y="4031075"/>
            <a:ext cx="1419078" cy="429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t>TXT</a:t>
            </a:r>
            <a:r>
              <a:rPr lang="ko-KR" altLang="en-US" sz="1600" dirty="0"/>
              <a:t> </a:t>
            </a:r>
            <a:r>
              <a:rPr lang="en-US" altLang="ko-KR" sz="1600" dirty="0"/>
              <a:t>(</a:t>
            </a:r>
            <a:r>
              <a:rPr lang="ko-KR" altLang="en-US" sz="1600" dirty="0"/>
              <a:t>수량 수기 입력</a:t>
            </a:r>
            <a:r>
              <a:rPr lang="en-US" altLang="ko-KR" sz="1600" dirty="0"/>
              <a:t>)</a:t>
            </a:r>
            <a:endParaRPr lang="ko-KR" altLang="en-US" sz="1600" dirty="0"/>
          </a:p>
        </p:txBody>
      </p:sp>
      <p:sp>
        <p:nvSpPr>
          <p:cNvPr id="20" name="직사각형 19">
            <a:extLst>
              <a:ext uri="{FF2B5EF4-FFF2-40B4-BE49-F238E27FC236}">
                <a16:creationId xmlns:a16="http://schemas.microsoft.com/office/drawing/2014/main" id="{977B2442-D671-4249-9B15-930914CA8C74}"/>
              </a:ext>
            </a:extLst>
          </p:cNvPr>
          <p:cNvSpPr/>
          <p:nvPr/>
        </p:nvSpPr>
        <p:spPr>
          <a:xfrm>
            <a:off x="3865968" y="4586376"/>
            <a:ext cx="1419076" cy="493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600" dirty="0"/>
              <a:t>제품별 설정 자동 입력</a:t>
            </a:r>
          </a:p>
        </p:txBody>
      </p:sp>
      <p:sp>
        <p:nvSpPr>
          <p:cNvPr id="21" name="직사각형 20">
            <a:extLst>
              <a:ext uri="{FF2B5EF4-FFF2-40B4-BE49-F238E27FC236}">
                <a16:creationId xmlns:a16="http://schemas.microsoft.com/office/drawing/2014/main" id="{5DDC5B0B-E17A-4421-8BB9-28D2869B4A87}"/>
              </a:ext>
            </a:extLst>
          </p:cNvPr>
          <p:cNvSpPr/>
          <p:nvPr/>
        </p:nvSpPr>
        <p:spPr>
          <a:xfrm>
            <a:off x="2164360" y="2243327"/>
            <a:ext cx="2978087" cy="319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err="1"/>
              <a:t>창고명</a:t>
            </a:r>
            <a:r>
              <a:rPr lang="en-US" altLang="ko-KR" dirty="0"/>
              <a:t>, </a:t>
            </a:r>
            <a:r>
              <a:rPr lang="ko-KR" altLang="en-US" dirty="0"/>
              <a:t>국가 표시</a:t>
            </a:r>
          </a:p>
        </p:txBody>
      </p:sp>
      <p:sp>
        <p:nvSpPr>
          <p:cNvPr id="22" name="TextBox 21">
            <a:extLst>
              <a:ext uri="{FF2B5EF4-FFF2-40B4-BE49-F238E27FC236}">
                <a16:creationId xmlns:a16="http://schemas.microsoft.com/office/drawing/2014/main" id="{1C1E20D9-77BA-4E51-8485-F7A7D2569A3B}"/>
              </a:ext>
            </a:extLst>
          </p:cNvPr>
          <p:cNvSpPr txBox="1"/>
          <p:nvPr/>
        </p:nvSpPr>
        <p:spPr>
          <a:xfrm>
            <a:off x="6188333" y="1123910"/>
            <a:ext cx="2319930" cy="369332"/>
          </a:xfrm>
          <a:prstGeom prst="rect">
            <a:avLst/>
          </a:prstGeom>
          <a:noFill/>
        </p:spPr>
        <p:txBody>
          <a:bodyPr wrap="none" rtlCol="0">
            <a:spAutoFit/>
          </a:bodyPr>
          <a:lstStyle/>
          <a:p>
            <a:r>
              <a:rPr lang="en-US" altLang="ko-KR" dirty="0"/>
              <a:t>Delivery information</a:t>
            </a:r>
            <a:endParaRPr lang="ko-KR" altLang="en-US" dirty="0"/>
          </a:p>
        </p:txBody>
      </p:sp>
      <p:sp>
        <p:nvSpPr>
          <p:cNvPr id="23" name="직사각형 22">
            <a:extLst>
              <a:ext uri="{FF2B5EF4-FFF2-40B4-BE49-F238E27FC236}">
                <a16:creationId xmlns:a16="http://schemas.microsoft.com/office/drawing/2014/main" id="{BFC4F96B-D8BB-4793-A0E1-BD2149D35CBC}"/>
              </a:ext>
            </a:extLst>
          </p:cNvPr>
          <p:cNvSpPr/>
          <p:nvPr/>
        </p:nvSpPr>
        <p:spPr>
          <a:xfrm>
            <a:off x="6230224" y="1493238"/>
            <a:ext cx="4860456" cy="48320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solidFill>
                  <a:schemeClr val="tx1"/>
                </a:solidFill>
              </a:rPr>
              <a:t>Recipient :</a:t>
            </a:r>
          </a:p>
          <a:p>
            <a:endParaRPr lang="en-US" altLang="ko-KR" dirty="0">
              <a:solidFill>
                <a:schemeClr val="tx1"/>
              </a:solidFill>
            </a:endParaRPr>
          </a:p>
          <a:p>
            <a:r>
              <a:rPr lang="en-US" altLang="ko-KR" dirty="0">
                <a:solidFill>
                  <a:schemeClr val="tx1"/>
                </a:solidFill>
              </a:rPr>
              <a:t>Address</a:t>
            </a:r>
            <a:r>
              <a:rPr lang="ko-KR" altLang="en-US" dirty="0">
                <a:solidFill>
                  <a:schemeClr val="tx1"/>
                </a:solidFill>
              </a:rPr>
              <a:t> </a:t>
            </a:r>
            <a:r>
              <a:rPr lang="en-US" altLang="ko-KR" dirty="0">
                <a:solidFill>
                  <a:schemeClr val="tx1"/>
                </a:solidFill>
              </a:rPr>
              <a:t>:</a:t>
            </a:r>
          </a:p>
          <a:p>
            <a:endParaRPr lang="en-US" altLang="ko-KR" dirty="0">
              <a:solidFill>
                <a:schemeClr val="tx1"/>
              </a:solidFill>
            </a:endParaRPr>
          </a:p>
          <a:p>
            <a:r>
              <a:rPr lang="en-US" altLang="ko-KR" dirty="0">
                <a:solidFill>
                  <a:schemeClr val="tx1"/>
                </a:solidFill>
              </a:rPr>
              <a:t>City</a:t>
            </a:r>
            <a:r>
              <a:rPr lang="ko-KR" altLang="en-US" dirty="0">
                <a:solidFill>
                  <a:schemeClr val="tx1"/>
                </a:solidFill>
              </a:rPr>
              <a:t> </a:t>
            </a:r>
            <a:r>
              <a:rPr lang="en-US" altLang="ko-KR" dirty="0">
                <a:solidFill>
                  <a:schemeClr val="tx1"/>
                </a:solidFill>
              </a:rPr>
              <a:t>:</a:t>
            </a:r>
          </a:p>
          <a:p>
            <a:endParaRPr lang="en-US" altLang="ko-KR" dirty="0">
              <a:solidFill>
                <a:schemeClr val="tx1"/>
              </a:solidFill>
            </a:endParaRPr>
          </a:p>
          <a:p>
            <a:r>
              <a:rPr lang="en-US" altLang="ko-KR" dirty="0">
                <a:solidFill>
                  <a:schemeClr val="tx1"/>
                </a:solidFill>
              </a:rPr>
              <a:t>Province</a:t>
            </a:r>
            <a:r>
              <a:rPr lang="ko-KR" altLang="en-US" dirty="0">
                <a:solidFill>
                  <a:schemeClr val="tx1"/>
                </a:solidFill>
              </a:rPr>
              <a:t>          </a:t>
            </a:r>
            <a:r>
              <a:rPr lang="en-US" altLang="ko-KR" dirty="0">
                <a:solidFill>
                  <a:schemeClr val="tx1"/>
                </a:solidFill>
              </a:rPr>
              <a:t>:</a:t>
            </a:r>
          </a:p>
          <a:p>
            <a:endParaRPr lang="en-US" altLang="ko-KR" dirty="0">
              <a:solidFill>
                <a:schemeClr val="tx1"/>
              </a:solidFill>
            </a:endParaRPr>
          </a:p>
          <a:p>
            <a:r>
              <a:rPr lang="en-US" altLang="ko-KR" dirty="0">
                <a:solidFill>
                  <a:schemeClr val="tx1"/>
                </a:solidFill>
              </a:rPr>
              <a:t>Zip code</a:t>
            </a:r>
            <a:r>
              <a:rPr lang="ko-KR" altLang="en-US" dirty="0">
                <a:solidFill>
                  <a:schemeClr val="tx1"/>
                </a:solidFill>
              </a:rPr>
              <a:t> </a:t>
            </a:r>
            <a:r>
              <a:rPr lang="en-US" altLang="ko-KR" dirty="0">
                <a:solidFill>
                  <a:schemeClr val="tx1"/>
                </a:solidFill>
              </a:rPr>
              <a:t>:</a:t>
            </a:r>
          </a:p>
          <a:p>
            <a:endParaRPr lang="en-US" altLang="ko-KR" dirty="0">
              <a:solidFill>
                <a:schemeClr val="tx1"/>
              </a:solidFill>
            </a:endParaRPr>
          </a:p>
          <a:p>
            <a:r>
              <a:rPr lang="en-US" altLang="ko-KR" dirty="0">
                <a:solidFill>
                  <a:schemeClr val="tx1"/>
                </a:solidFill>
              </a:rPr>
              <a:t>Country :</a:t>
            </a:r>
          </a:p>
          <a:p>
            <a:endParaRPr lang="en-US" altLang="ko-KR" dirty="0">
              <a:solidFill>
                <a:schemeClr val="tx1"/>
              </a:solidFill>
            </a:endParaRPr>
          </a:p>
          <a:p>
            <a:r>
              <a:rPr lang="en-US" altLang="ko-KR" sz="1200" dirty="0">
                <a:solidFill>
                  <a:schemeClr val="tx1"/>
                </a:solidFill>
              </a:rPr>
              <a:t>Phone number :</a:t>
            </a:r>
          </a:p>
          <a:p>
            <a:endParaRPr lang="en-US" altLang="ko-KR" dirty="0">
              <a:solidFill>
                <a:schemeClr val="tx1"/>
              </a:solidFill>
            </a:endParaRPr>
          </a:p>
          <a:p>
            <a:endParaRPr lang="en-US" altLang="ko-KR" dirty="0">
              <a:solidFill>
                <a:schemeClr val="tx1"/>
              </a:solidFill>
            </a:endParaRPr>
          </a:p>
          <a:p>
            <a:endParaRPr lang="ko-KR" altLang="en-US" dirty="0">
              <a:solidFill>
                <a:schemeClr val="tx1"/>
              </a:solidFill>
            </a:endParaRPr>
          </a:p>
        </p:txBody>
      </p:sp>
      <p:sp>
        <p:nvSpPr>
          <p:cNvPr id="24" name="직사각형 23">
            <a:extLst>
              <a:ext uri="{FF2B5EF4-FFF2-40B4-BE49-F238E27FC236}">
                <a16:creationId xmlns:a16="http://schemas.microsoft.com/office/drawing/2014/main" id="{D1496EBE-8D6F-4F00-BA96-C01391FBD966}"/>
              </a:ext>
            </a:extLst>
          </p:cNvPr>
          <p:cNvSpPr/>
          <p:nvPr/>
        </p:nvSpPr>
        <p:spPr>
          <a:xfrm>
            <a:off x="3709851" y="5289035"/>
            <a:ext cx="1575193" cy="320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600" dirty="0"/>
              <a:t>스크롤 선택</a:t>
            </a:r>
          </a:p>
        </p:txBody>
      </p:sp>
      <p:sp>
        <p:nvSpPr>
          <p:cNvPr id="25" name="직사각형 24">
            <a:extLst>
              <a:ext uri="{FF2B5EF4-FFF2-40B4-BE49-F238E27FC236}">
                <a16:creationId xmlns:a16="http://schemas.microsoft.com/office/drawing/2014/main" id="{012AA2C4-D192-4969-B4BB-3F7BC17A15FF}"/>
              </a:ext>
            </a:extLst>
          </p:cNvPr>
          <p:cNvSpPr/>
          <p:nvPr/>
        </p:nvSpPr>
        <p:spPr>
          <a:xfrm>
            <a:off x="7578056" y="1697610"/>
            <a:ext cx="3127690"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TXT (</a:t>
            </a:r>
            <a:r>
              <a:rPr lang="ko-KR" altLang="en-US" dirty="0"/>
              <a:t>수기 입력</a:t>
            </a:r>
            <a:r>
              <a:rPr lang="en-US" altLang="ko-KR" dirty="0"/>
              <a:t>)</a:t>
            </a:r>
            <a:endParaRPr lang="ko-KR" altLang="en-US" dirty="0"/>
          </a:p>
        </p:txBody>
      </p:sp>
      <p:sp>
        <p:nvSpPr>
          <p:cNvPr id="26" name="직사각형 25">
            <a:extLst>
              <a:ext uri="{FF2B5EF4-FFF2-40B4-BE49-F238E27FC236}">
                <a16:creationId xmlns:a16="http://schemas.microsoft.com/office/drawing/2014/main" id="{D3FE5CE8-0240-42B5-82E8-2DCB514DF906}"/>
              </a:ext>
            </a:extLst>
          </p:cNvPr>
          <p:cNvSpPr/>
          <p:nvPr/>
        </p:nvSpPr>
        <p:spPr>
          <a:xfrm>
            <a:off x="7578056" y="2271199"/>
            <a:ext cx="3127690"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TXT (</a:t>
            </a:r>
            <a:r>
              <a:rPr lang="ko-KR" altLang="en-US" dirty="0"/>
              <a:t>수기 입력</a:t>
            </a:r>
            <a:r>
              <a:rPr lang="en-US" altLang="ko-KR" dirty="0"/>
              <a:t>)</a:t>
            </a:r>
            <a:endParaRPr lang="ko-KR" altLang="en-US" dirty="0"/>
          </a:p>
        </p:txBody>
      </p:sp>
      <p:sp>
        <p:nvSpPr>
          <p:cNvPr id="27" name="직사각형 26">
            <a:extLst>
              <a:ext uri="{FF2B5EF4-FFF2-40B4-BE49-F238E27FC236}">
                <a16:creationId xmlns:a16="http://schemas.microsoft.com/office/drawing/2014/main" id="{89165F15-5A68-4524-9B4E-E39018D998DB}"/>
              </a:ext>
            </a:extLst>
          </p:cNvPr>
          <p:cNvSpPr/>
          <p:nvPr/>
        </p:nvSpPr>
        <p:spPr>
          <a:xfrm>
            <a:off x="7578056" y="2825135"/>
            <a:ext cx="3127690"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TXT (</a:t>
            </a:r>
            <a:r>
              <a:rPr lang="ko-KR" altLang="en-US" dirty="0"/>
              <a:t>수기 입력</a:t>
            </a:r>
            <a:r>
              <a:rPr lang="en-US" altLang="ko-KR" dirty="0"/>
              <a:t>)</a:t>
            </a:r>
            <a:endParaRPr lang="ko-KR" altLang="en-US" dirty="0"/>
          </a:p>
        </p:txBody>
      </p:sp>
      <p:sp>
        <p:nvSpPr>
          <p:cNvPr id="28" name="직사각형 27">
            <a:extLst>
              <a:ext uri="{FF2B5EF4-FFF2-40B4-BE49-F238E27FC236}">
                <a16:creationId xmlns:a16="http://schemas.microsoft.com/office/drawing/2014/main" id="{07DBB867-2F49-4E73-971A-6B69DD11140F}"/>
              </a:ext>
            </a:extLst>
          </p:cNvPr>
          <p:cNvSpPr/>
          <p:nvPr/>
        </p:nvSpPr>
        <p:spPr>
          <a:xfrm>
            <a:off x="7578056" y="3351526"/>
            <a:ext cx="3127690"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TXT (</a:t>
            </a:r>
            <a:r>
              <a:rPr lang="ko-KR" altLang="en-US" dirty="0"/>
              <a:t>수기 입력</a:t>
            </a:r>
            <a:r>
              <a:rPr lang="en-US" altLang="ko-KR" dirty="0"/>
              <a:t>)</a:t>
            </a:r>
            <a:endParaRPr lang="ko-KR" altLang="en-US" dirty="0"/>
          </a:p>
        </p:txBody>
      </p:sp>
      <p:sp>
        <p:nvSpPr>
          <p:cNvPr id="29" name="직사각형 28">
            <a:extLst>
              <a:ext uri="{FF2B5EF4-FFF2-40B4-BE49-F238E27FC236}">
                <a16:creationId xmlns:a16="http://schemas.microsoft.com/office/drawing/2014/main" id="{6256C41D-C82B-4541-AEFB-01BF4777FB44}"/>
              </a:ext>
            </a:extLst>
          </p:cNvPr>
          <p:cNvSpPr/>
          <p:nvPr/>
        </p:nvSpPr>
        <p:spPr>
          <a:xfrm>
            <a:off x="7578056" y="3905462"/>
            <a:ext cx="3127690"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TXT (</a:t>
            </a:r>
            <a:r>
              <a:rPr lang="ko-KR" altLang="en-US" dirty="0"/>
              <a:t>수기 입력</a:t>
            </a:r>
            <a:r>
              <a:rPr lang="en-US" altLang="ko-KR" dirty="0"/>
              <a:t>)</a:t>
            </a:r>
            <a:endParaRPr lang="ko-KR" altLang="en-US" dirty="0"/>
          </a:p>
        </p:txBody>
      </p:sp>
      <p:sp>
        <p:nvSpPr>
          <p:cNvPr id="30" name="직사각형 29">
            <a:extLst>
              <a:ext uri="{FF2B5EF4-FFF2-40B4-BE49-F238E27FC236}">
                <a16:creationId xmlns:a16="http://schemas.microsoft.com/office/drawing/2014/main" id="{AFD4E805-BA64-4D83-A347-1D8F43A6DF1C}"/>
              </a:ext>
            </a:extLst>
          </p:cNvPr>
          <p:cNvSpPr/>
          <p:nvPr/>
        </p:nvSpPr>
        <p:spPr>
          <a:xfrm>
            <a:off x="7578056" y="4459398"/>
            <a:ext cx="3127690"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TXT (</a:t>
            </a:r>
            <a:r>
              <a:rPr lang="ko-KR" altLang="en-US" dirty="0"/>
              <a:t>수기 입력</a:t>
            </a:r>
            <a:r>
              <a:rPr lang="en-US" altLang="ko-KR" dirty="0"/>
              <a:t>)</a:t>
            </a:r>
            <a:endParaRPr lang="ko-KR" altLang="en-US" dirty="0"/>
          </a:p>
        </p:txBody>
      </p:sp>
      <p:sp>
        <p:nvSpPr>
          <p:cNvPr id="31" name="직사각형 30">
            <a:extLst>
              <a:ext uri="{FF2B5EF4-FFF2-40B4-BE49-F238E27FC236}">
                <a16:creationId xmlns:a16="http://schemas.microsoft.com/office/drawing/2014/main" id="{80AE64EF-DD2A-4403-9338-C9C108181581}"/>
              </a:ext>
            </a:extLst>
          </p:cNvPr>
          <p:cNvSpPr/>
          <p:nvPr/>
        </p:nvSpPr>
        <p:spPr>
          <a:xfrm>
            <a:off x="7578056" y="4985789"/>
            <a:ext cx="3127690"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TXT (</a:t>
            </a:r>
            <a:r>
              <a:rPr lang="ko-KR" altLang="en-US" dirty="0"/>
              <a:t>수기 입력</a:t>
            </a:r>
            <a:r>
              <a:rPr lang="en-US" altLang="ko-KR" dirty="0"/>
              <a:t>)</a:t>
            </a:r>
            <a:endParaRPr lang="ko-KR" altLang="en-US" dirty="0"/>
          </a:p>
        </p:txBody>
      </p:sp>
      <p:sp>
        <p:nvSpPr>
          <p:cNvPr id="32" name="직사각형 31">
            <a:extLst>
              <a:ext uri="{FF2B5EF4-FFF2-40B4-BE49-F238E27FC236}">
                <a16:creationId xmlns:a16="http://schemas.microsoft.com/office/drawing/2014/main" id="{CF966DC4-C396-467B-B2E1-419AD6F0BF17}"/>
              </a:ext>
            </a:extLst>
          </p:cNvPr>
          <p:cNvSpPr/>
          <p:nvPr/>
        </p:nvSpPr>
        <p:spPr>
          <a:xfrm>
            <a:off x="2014757" y="5778311"/>
            <a:ext cx="2252192" cy="369332"/>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Add products</a:t>
            </a:r>
            <a:endParaRPr lang="ko-KR" altLang="en-US" dirty="0"/>
          </a:p>
        </p:txBody>
      </p:sp>
      <p:sp>
        <p:nvSpPr>
          <p:cNvPr id="33" name="직사각형 32">
            <a:extLst>
              <a:ext uri="{FF2B5EF4-FFF2-40B4-BE49-F238E27FC236}">
                <a16:creationId xmlns:a16="http://schemas.microsoft.com/office/drawing/2014/main" id="{F4AA8583-EDD3-4550-89A1-BB9A58B51E34}"/>
              </a:ext>
            </a:extLst>
          </p:cNvPr>
          <p:cNvSpPr/>
          <p:nvPr/>
        </p:nvSpPr>
        <p:spPr>
          <a:xfrm>
            <a:off x="4224702" y="6423127"/>
            <a:ext cx="1210958"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Request</a:t>
            </a:r>
            <a:endParaRPr lang="ko-KR" altLang="en-US" dirty="0"/>
          </a:p>
        </p:txBody>
      </p:sp>
      <p:sp>
        <p:nvSpPr>
          <p:cNvPr id="34" name="직사각형 33">
            <a:extLst>
              <a:ext uri="{FF2B5EF4-FFF2-40B4-BE49-F238E27FC236}">
                <a16:creationId xmlns:a16="http://schemas.microsoft.com/office/drawing/2014/main" id="{F6AC1405-5AB7-4FF6-860A-F3B839D4128D}"/>
              </a:ext>
            </a:extLst>
          </p:cNvPr>
          <p:cNvSpPr/>
          <p:nvPr/>
        </p:nvSpPr>
        <p:spPr>
          <a:xfrm>
            <a:off x="6168014" y="6423127"/>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Cancel</a:t>
            </a:r>
            <a:endParaRPr lang="ko-KR" altLang="en-US" dirty="0"/>
          </a:p>
        </p:txBody>
      </p:sp>
      <p:cxnSp>
        <p:nvCxnSpPr>
          <p:cNvPr id="35" name="직선 화살표 연결선 34">
            <a:extLst>
              <a:ext uri="{FF2B5EF4-FFF2-40B4-BE49-F238E27FC236}">
                <a16:creationId xmlns:a16="http://schemas.microsoft.com/office/drawing/2014/main" id="{76EBF1A4-67F3-45F9-A5DC-62E0BA750653}"/>
              </a:ext>
            </a:extLst>
          </p:cNvPr>
          <p:cNvCxnSpPr>
            <a:cxnSpLocks/>
            <a:stCxn id="36" idx="3"/>
          </p:cNvCxnSpPr>
          <p:nvPr/>
        </p:nvCxnSpPr>
        <p:spPr>
          <a:xfrm flipV="1">
            <a:off x="1778199" y="5561566"/>
            <a:ext cx="268636" cy="2744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BCDF20FC-1EFD-4CDB-A88F-9DD456F0242D}"/>
              </a:ext>
            </a:extLst>
          </p:cNvPr>
          <p:cNvSpPr txBox="1"/>
          <p:nvPr/>
        </p:nvSpPr>
        <p:spPr>
          <a:xfrm>
            <a:off x="1" y="5158858"/>
            <a:ext cx="1778198" cy="1354217"/>
          </a:xfrm>
          <a:prstGeom prst="rect">
            <a:avLst/>
          </a:prstGeom>
          <a:noFill/>
          <a:ln>
            <a:solidFill>
              <a:schemeClr val="tx1"/>
            </a:solidFill>
          </a:ln>
        </p:spPr>
        <p:txBody>
          <a:bodyPr wrap="square" rtlCol="0">
            <a:spAutoFit/>
          </a:bodyPr>
          <a:lstStyle/>
          <a:p>
            <a:r>
              <a:rPr lang="en-US" altLang="ko-KR" sz="1400" dirty="0"/>
              <a:t>--Select--</a:t>
            </a:r>
            <a:endParaRPr lang="ko-KR" altLang="en-US" sz="1400" dirty="0"/>
          </a:p>
          <a:p>
            <a:r>
              <a:rPr lang="en-US" altLang="ko-KR" sz="1400" dirty="0"/>
              <a:t>Economy Shipping</a:t>
            </a:r>
          </a:p>
          <a:p>
            <a:r>
              <a:rPr lang="en-US" altLang="ko-KR" sz="1400" dirty="0"/>
              <a:t>Standard Shipping</a:t>
            </a:r>
          </a:p>
          <a:p>
            <a:r>
              <a:rPr lang="en-US" altLang="ko-KR" sz="1400" dirty="0"/>
              <a:t>Expedited Shipping</a:t>
            </a:r>
          </a:p>
          <a:p>
            <a:r>
              <a:rPr lang="en-US" altLang="ko-KR" sz="1400" dirty="0"/>
              <a:t>Others</a:t>
            </a:r>
            <a:r>
              <a:rPr lang="ko-KR" altLang="en-US" sz="1400" dirty="0"/>
              <a:t> </a:t>
            </a:r>
            <a:r>
              <a:rPr lang="en-US" altLang="ko-KR" sz="1050" dirty="0">
                <a:sym typeface="Wingdings" pitchFamily="2" charset="2"/>
              </a:rPr>
              <a:t></a:t>
            </a:r>
            <a:r>
              <a:rPr lang="en-US" altLang="ko-KR" sz="1200" dirty="0">
                <a:sym typeface="Wingdings" pitchFamily="2" charset="2"/>
              </a:rPr>
              <a:t> TXT</a:t>
            </a:r>
            <a:r>
              <a:rPr lang="ko-KR" altLang="en-US" sz="1200" dirty="0">
                <a:sym typeface="Wingdings" pitchFamily="2" charset="2"/>
              </a:rPr>
              <a:t> </a:t>
            </a:r>
            <a:r>
              <a:rPr lang="ko-KR" altLang="en-US" sz="1200" dirty="0" err="1">
                <a:sym typeface="Wingdings" pitchFamily="2" charset="2"/>
              </a:rPr>
              <a:t>입력창으로</a:t>
            </a:r>
            <a:endParaRPr lang="en-US" altLang="ko-KR" sz="1200" dirty="0"/>
          </a:p>
        </p:txBody>
      </p:sp>
      <p:cxnSp>
        <p:nvCxnSpPr>
          <p:cNvPr id="37" name="직선 화살표 연결선 36">
            <a:extLst>
              <a:ext uri="{FF2B5EF4-FFF2-40B4-BE49-F238E27FC236}">
                <a16:creationId xmlns:a16="http://schemas.microsoft.com/office/drawing/2014/main" id="{D753FBB5-3ADC-4B98-9871-8E84074D3480}"/>
              </a:ext>
            </a:extLst>
          </p:cNvPr>
          <p:cNvCxnSpPr>
            <a:cxnSpLocks/>
            <a:stCxn id="38" idx="1"/>
            <a:endCxn id="32" idx="3"/>
          </p:cNvCxnSpPr>
          <p:nvPr/>
        </p:nvCxnSpPr>
        <p:spPr>
          <a:xfrm flipH="1" flipV="1">
            <a:off x="4266949" y="5962977"/>
            <a:ext cx="852881" cy="740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71995CF-1249-487E-A9F0-70D081B2A7B4}"/>
              </a:ext>
            </a:extLst>
          </p:cNvPr>
          <p:cNvSpPr txBox="1"/>
          <p:nvPr/>
        </p:nvSpPr>
        <p:spPr>
          <a:xfrm>
            <a:off x="5119830" y="5713900"/>
            <a:ext cx="6454331" cy="646331"/>
          </a:xfrm>
          <a:prstGeom prst="rect">
            <a:avLst/>
          </a:prstGeom>
          <a:solidFill>
            <a:schemeClr val="accent2">
              <a:lumMod val="20000"/>
              <a:lumOff val="80000"/>
            </a:schemeClr>
          </a:solidFill>
        </p:spPr>
        <p:txBody>
          <a:bodyPr wrap="square" rtlCol="0">
            <a:spAutoFit/>
          </a:bodyPr>
          <a:lstStyle/>
          <a:p>
            <a:r>
              <a:rPr lang="ko-KR" altLang="en-US" dirty="0"/>
              <a:t>제품 </a:t>
            </a:r>
            <a:r>
              <a:rPr lang="ko-KR" altLang="en-US" dirty="0" err="1"/>
              <a:t>추가시</a:t>
            </a:r>
            <a:r>
              <a:rPr lang="en-US" altLang="ko-KR" dirty="0"/>
              <a:t>, </a:t>
            </a:r>
            <a:r>
              <a:rPr lang="ko-KR" altLang="en-US" dirty="0"/>
              <a:t>동일 창고 보관중인 제품명 중 선택 및 수량 수기입력   </a:t>
            </a:r>
            <a:r>
              <a:rPr lang="en-US" altLang="ko-KR" dirty="0"/>
              <a:t>/  </a:t>
            </a:r>
            <a:r>
              <a:rPr lang="ko-KR" altLang="en-US" dirty="0"/>
              <a:t>기존 자료입력 있는 것 표시</a:t>
            </a:r>
            <a:r>
              <a:rPr lang="en-US" altLang="ko-KR" dirty="0"/>
              <a:t>..(</a:t>
            </a:r>
            <a:r>
              <a:rPr lang="ko-KR" altLang="en-US" dirty="0"/>
              <a:t>선택해서</a:t>
            </a:r>
            <a:r>
              <a:rPr lang="en-US" altLang="ko-KR" dirty="0"/>
              <a:t>..</a:t>
            </a:r>
            <a:r>
              <a:rPr lang="ko-KR" altLang="en-US" dirty="0"/>
              <a:t>추가</a:t>
            </a:r>
            <a:r>
              <a:rPr lang="en-US" altLang="ko-KR" dirty="0"/>
              <a:t>)</a:t>
            </a:r>
          </a:p>
        </p:txBody>
      </p:sp>
      <p:sp>
        <p:nvSpPr>
          <p:cNvPr id="41" name="순서도: 처리 40">
            <a:extLst>
              <a:ext uri="{FF2B5EF4-FFF2-40B4-BE49-F238E27FC236}">
                <a16:creationId xmlns:a16="http://schemas.microsoft.com/office/drawing/2014/main" id="{F2DE26DC-AFAD-4801-97C9-B3B5F96F6331}"/>
              </a:ext>
            </a:extLst>
          </p:cNvPr>
          <p:cNvSpPr/>
          <p:nvPr/>
        </p:nvSpPr>
        <p:spPr>
          <a:xfrm>
            <a:off x="427839" y="1627464"/>
            <a:ext cx="5114160" cy="524871"/>
          </a:xfrm>
          <a:prstGeom prst="flowChartProcess">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순서도: 처리 41">
            <a:extLst>
              <a:ext uri="{FF2B5EF4-FFF2-40B4-BE49-F238E27FC236}">
                <a16:creationId xmlns:a16="http://schemas.microsoft.com/office/drawing/2014/main" id="{CC488CDA-9418-4F6D-AD2D-589B07AE8C31}"/>
              </a:ext>
            </a:extLst>
          </p:cNvPr>
          <p:cNvSpPr/>
          <p:nvPr/>
        </p:nvSpPr>
        <p:spPr>
          <a:xfrm>
            <a:off x="442148" y="3004483"/>
            <a:ext cx="5114160" cy="2115298"/>
          </a:xfrm>
          <a:prstGeom prst="flowChartProcess">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9" name="직선 화살표 연결선 38">
            <a:extLst>
              <a:ext uri="{FF2B5EF4-FFF2-40B4-BE49-F238E27FC236}">
                <a16:creationId xmlns:a16="http://schemas.microsoft.com/office/drawing/2014/main" id="{BDD7DAA0-0419-46E0-B616-9BFF316AF5AB}"/>
              </a:ext>
            </a:extLst>
          </p:cNvPr>
          <p:cNvCxnSpPr>
            <a:cxnSpLocks/>
            <a:stCxn id="40" idx="3"/>
            <a:endCxn id="33" idx="1"/>
          </p:cNvCxnSpPr>
          <p:nvPr/>
        </p:nvCxnSpPr>
        <p:spPr>
          <a:xfrm>
            <a:off x="3782308" y="6534835"/>
            <a:ext cx="442394" cy="729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FC9F06B5-6818-499B-B9B5-A5141FE77B3B}"/>
              </a:ext>
            </a:extLst>
          </p:cNvPr>
          <p:cNvSpPr txBox="1"/>
          <p:nvPr/>
        </p:nvSpPr>
        <p:spPr>
          <a:xfrm>
            <a:off x="2098416" y="6211669"/>
            <a:ext cx="1683892" cy="646331"/>
          </a:xfrm>
          <a:prstGeom prst="rect">
            <a:avLst/>
          </a:prstGeom>
          <a:solidFill>
            <a:schemeClr val="accent2">
              <a:lumMod val="20000"/>
              <a:lumOff val="80000"/>
            </a:schemeClr>
          </a:solidFill>
        </p:spPr>
        <p:txBody>
          <a:bodyPr wrap="square" rtlCol="0">
            <a:spAutoFit/>
          </a:bodyPr>
          <a:lstStyle/>
          <a:p>
            <a:r>
              <a:rPr lang="en-US" altLang="ko-KR" dirty="0"/>
              <a:t>P.56 &amp; P.84</a:t>
            </a:r>
            <a:r>
              <a:rPr lang="ko-KR" altLang="en-US" dirty="0"/>
              <a:t> 이력 생성</a:t>
            </a:r>
            <a:endParaRPr lang="en-US" altLang="ko-KR" dirty="0"/>
          </a:p>
        </p:txBody>
      </p:sp>
    </p:spTree>
    <p:extLst>
      <p:ext uri="{BB962C8B-B14F-4D97-AF65-F5344CB8AC3E}">
        <p14:creationId xmlns:p14="http://schemas.microsoft.com/office/powerpoint/2010/main" val="13344657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362EAA-86B2-4735-8A07-23EE2C3E040B}"/>
              </a:ext>
            </a:extLst>
          </p:cNvPr>
          <p:cNvSpPr txBox="1"/>
          <p:nvPr/>
        </p:nvSpPr>
        <p:spPr>
          <a:xfrm>
            <a:off x="721453" y="780176"/>
            <a:ext cx="2827090" cy="369332"/>
          </a:xfrm>
          <a:prstGeom prst="rect">
            <a:avLst/>
          </a:prstGeom>
          <a:noFill/>
        </p:spPr>
        <p:txBody>
          <a:bodyPr wrap="square" rtlCol="0">
            <a:spAutoFit/>
          </a:bodyPr>
          <a:lstStyle/>
          <a:p>
            <a:r>
              <a:rPr lang="en-US" altLang="ko-KR" dirty="0"/>
              <a:t>Delivery history</a:t>
            </a:r>
            <a:endParaRPr lang="ko-KR" altLang="en-US" dirty="0"/>
          </a:p>
        </p:txBody>
      </p:sp>
      <p:cxnSp>
        <p:nvCxnSpPr>
          <p:cNvPr id="7" name="직선 연결선 6">
            <a:extLst>
              <a:ext uri="{FF2B5EF4-FFF2-40B4-BE49-F238E27FC236}">
                <a16:creationId xmlns:a16="http://schemas.microsoft.com/office/drawing/2014/main" id="{437829CE-EECA-483A-AF0C-89CD9061D459}"/>
              </a:ext>
            </a:extLst>
          </p:cNvPr>
          <p:cNvCxnSpPr>
            <a:cxnSpLocks/>
          </p:cNvCxnSpPr>
          <p:nvPr/>
        </p:nvCxnSpPr>
        <p:spPr>
          <a:xfrm>
            <a:off x="587229" y="1233182"/>
            <a:ext cx="11477405"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D165738-3611-4C3B-9E82-0142AA077A79}"/>
              </a:ext>
            </a:extLst>
          </p:cNvPr>
          <p:cNvSpPr txBox="1"/>
          <p:nvPr/>
        </p:nvSpPr>
        <p:spPr>
          <a:xfrm>
            <a:off x="2088860" y="1316857"/>
            <a:ext cx="1013671" cy="369332"/>
          </a:xfrm>
          <a:prstGeom prst="rect">
            <a:avLst/>
          </a:prstGeom>
          <a:noFill/>
        </p:spPr>
        <p:txBody>
          <a:bodyPr wrap="square" rtlCol="0">
            <a:spAutoFit/>
          </a:bodyPr>
          <a:lstStyle/>
          <a:p>
            <a:r>
              <a:rPr lang="en-US" altLang="ko-KR" dirty="0"/>
              <a:t>Product</a:t>
            </a:r>
            <a:endParaRPr lang="ko-KR" altLang="en-US" dirty="0"/>
          </a:p>
        </p:txBody>
      </p:sp>
      <p:sp>
        <p:nvSpPr>
          <p:cNvPr id="9" name="TextBox 8">
            <a:extLst>
              <a:ext uri="{FF2B5EF4-FFF2-40B4-BE49-F238E27FC236}">
                <a16:creationId xmlns:a16="http://schemas.microsoft.com/office/drawing/2014/main" id="{06B60C2A-58C8-40EB-B852-D925D7C63904}"/>
              </a:ext>
            </a:extLst>
          </p:cNvPr>
          <p:cNvSpPr txBox="1"/>
          <p:nvPr/>
        </p:nvSpPr>
        <p:spPr>
          <a:xfrm>
            <a:off x="5242933" y="1316857"/>
            <a:ext cx="1040670" cy="369332"/>
          </a:xfrm>
          <a:prstGeom prst="rect">
            <a:avLst/>
          </a:prstGeom>
          <a:noFill/>
        </p:spPr>
        <p:txBody>
          <a:bodyPr wrap="square" rtlCol="0">
            <a:spAutoFit/>
          </a:bodyPr>
          <a:lstStyle/>
          <a:p>
            <a:r>
              <a:rPr lang="en-US" altLang="ko-KR" dirty="0"/>
              <a:t>ID</a:t>
            </a:r>
            <a:r>
              <a:rPr lang="ko-KR" altLang="en-US" dirty="0"/>
              <a:t> </a:t>
            </a:r>
            <a:r>
              <a:rPr lang="en-US" altLang="ko-KR" dirty="0"/>
              <a:t>Code</a:t>
            </a:r>
            <a:endParaRPr lang="ko-KR" altLang="en-US" dirty="0"/>
          </a:p>
        </p:txBody>
      </p:sp>
      <p:sp>
        <p:nvSpPr>
          <p:cNvPr id="10" name="TextBox 9">
            <a:extLst>
              <a:ext uri="{FF2B5EF4-FFF2-40B4-BE49-F238E27FC236}">
                <a16:creationId xmlns:a16="http://schemas.microsoft.com/office/drawing/2014/main" id="{7CEBCBA9-6560-4A35-A82B-E347BB801F64}"/>
              </a:ext>
            </a:extLst>
          </p:cNvPr>
          <p:cNvSpPr txBox="1"/>
          <p:nvPr/>
        </p:nvSpPr>
        <p:spPr>
          <a:xfrm>
            <a:off x="7411488" y="1316857"/>
            <a:ext cx="607859" cy="369332"/>
          </a:xfrm>
          <a:prstGeom prst="rect">
            <a:avLst/>
          </a:prstGeom>
          <a:noFill/>
        </p:spPr>
        <p:txBody>
          <a:bodyPr wrap="square" rtlCol="0">
            <a:spAutoFit/>
          </a:bodyPr>
          <a:lstStyle/>
          <a:p>
            <a:r>
              <a:rPr lang="en-US" altLang="ko-KR" dirty="0"/>
              <a:t>SKU</a:t>
            </a:r>
            <a:endParaRPr lang="ko-KR" altLang="en-US" dirty="0"/>
          </a:p>
        </p:txBody>
      </p:sp>
      <p:sp>
        <p:nvSpPr>
          <p:cNvPr id="11" name="TextBox 10">
            <a:extLst>
              <a:ext uri="{FF2B5EF4-FFF2-40B4-BE49-F238E27FC236}">
                <a16:creationId xmlns:a16="http://schemas.microsoft.com/office/drawing/2014/main" id="{48BEA202-A71E-43D4-90FA-DC80EB613AED}"/>
              </a:ext>
            </a:extLst>
          </p:cNvPr>
          <p:cNvSpPr txBox="1"/>
          <p:nvPr/>
        </p:nvSpPr>
        <p:spPr>
          <a:xfrm>
            <a:off x="8409642" y="1316857"/>
            <a:ext cx="1511945" cy="369332"/>
          </a:xfrm>
          <a:prstGeom prst="rect">
            <a:avLst/>
          </a:prstGeom>
          <a:noFill/>
        </p:spPr>
        <p:txBody>
          <a:bodyPr wrap="square" rtlCol="0">
            <a:spAutoFit/>
          </a:bodyPr>
          <a:lstStyle/>
          <a:p>
            <a:r>
              <a:rPr lang="en-US" altLang="ko-KR" dirty="0"/>
              <a:t>Tracking No.</a:t>
            </a:r>
            <a:endParaRPr lang="ko-KR" altLang="en-US" dirty="0"/>
          </a:p>
        </p:txBody>
      </p:sp>
      <p:sp>
        <p:nvSpPr>
          <p:cNvPr id="12" name="TextBox 11">
            <a:extLst>
              <a:ext uri="{FF2B5EF4-FFF2-40B4-BE49-F238E27FC236}">
                <a16:creationId xmlns:a16="http://schemas.microsoft.com/office/drawing/2014/main" id="{F0846FDF-7664-4D4F-90E5-43277ECD9261}"/>
              </a:ext>
            </a:extLst>
          </p:cNvPr>
          <p:cNvSpPr txBox="1"/>
          <p:nvPr/>
        </p:nvSpPr>
        <p:spPr>
          <a:xfrm>
            <a:off x="6219517" y="1316857"/>
            <a:ext cx="1189749" cy="369332"/>
          </a:xfrm>
          <a:prstGeom prst="rect">
            <a:avLst/>
          </a:prstGeom>
          <a:noFill/>
        </p:spPr>
        <p:txBody>
          <a:bodyPr wrap="square" rtlCol="0">
            <a:spAutoFit/>
          </a:bodyPr>
          <a:lstStyle/>
          <a:p>
            <a:r>
              <a:rPr lang="en-US" altLang="ko-KR" dirty="0"/>
              <a:t>Quantity</a:t>
            </a:r>
            <a:endParaRPr lang="ko-KR" altLang="en-US" dirty="0"/>
          </a:p>
        </p:txBody>
      </p:sp>
      <p:sp>
        <p:nvSpPr>
          <p:cNvPr id="13" name="TextBox 12">
            <a:extLst>
              <a:ext uri="{FF2B5EF4-FFF2-40B4-BE49-F238E27FC236}">
                <a16:creationId xmlns:a16="http://schemas.microsoft.com/office/drawing/2014/main" id="{83442225-9559-4B9C-AE8A-C3FDED9403AA}"/>
              </a:ext>
            </a:extLst>
          </p:cNvPr>
          <p:cNvSpPr txBox="1"/>
          <p:nvPr/>
        </p:nvSpPr>
        <p:spPr>
          <a:xfrm>
            <a:off x="4016412" y="1323817"/>
            <a:ext cx="1420582" cy="369332"/>
          </a:xfrm>
          <a:prstGeom prst="rect">
            <a:avLst/>
          </a:prstGeom>
          <a:noFill/>
        </p:spPr>
        <p:txBody>
          <a:bodyPr wrap="square" rtlCol="0">
            <a:spAutoFit/>
          </a:bodyPr>
          <a:lstStyle/>
          <a:p>
            <a:r>
              <a:rPr lang="en-US" altLang="ko-KR" dirty="0"/>
              <a:t>Warehouse</a:t>
            </a:r>
            <a:endParaRPr lang="ko-KR" altLang="en-US" dirty="0"/>
          </a:p>
        </p:txBody>
      </p:sp>
      <p:sp>
        <p:nvSpPr>
          <p:cNvPr id="15" name="TextBox 14">
            <a:extLst>
              <a:ext uri="{FF2B5EF4-FFF2-40B4-BE49-F238E27FC236}">
                <a16:creationId xmlns:a16="http://schemas.microsoft.com/office/drawing/2014/main" id="{71DBB3CB-1171-4A93-9ECC-B8EC8268709C}"/>
              </a:ext>
            </a:extLst>
          </p:cNvPr>
          <p:cNvSpPr txBox="1"/>
          <p:nvPr/>
        </p:nvSpPr>
        <p:spPr>
          <a:xfrm>
            <a:off x="2085199" y="1979700"/>
            <a:ext cx="1053494" cy="323165"/>
          </a:xfrm>
          <a:prstGeom prst="rect">
            <a:avLst/>
          </a:prstGeom>
          <a:noFill/>
        </p:spPr>
        <p:txBody>
          <a:bodyPr wrap="square" rtlCol="0">
            <a:spAutoFit/>
          </a:bodyPr>
          <a:lstStyle/>
          <a:p>
            <a:r>
              <a:rPr lang="en-US" altLang="ko-KR" sz="1500" dirty="0"/>
              <a:t>Chocolate</a:t>
            </a:r>
            <a:endParaRPr lang="ko-KR" altLang="en-US" sz="1500" dirty="0"/>
          </a:p>
        </p:txBody>
      </p:sp>
      <p:sp>
        <p:nvSpPr>
          <p:cNvPr id="16" name="TextBox 15">
            <a:extLst>
              <a:ext uri="{FF2B5EF4-FFF2-40B4-BE49-F238E27FC236}">
                <a16:creationId xmlns:a16="http://schemas.microsoft.com/office/drawing/2014/main" id="{62F14CF8-C5D9-4B85-ADFC-1429801D8B2D}"/>
              </a:ext>
            </a:extLst>
          </p:cNvPr>
          <p:cNvSpPr txBox="1"/>
          <p:nvPr/>
        </p:nvSpPr>
        <p:spPr>
          <a:xfrm>
            <a:off x="5276489" y="1979700"/>
            <a:ext cx="925253" cy="323165"/>
          </a:xfrm>
          <a:prstGeom prst="rect">
            <a:avLst/>
          </a:prstGeom>
          <a:noFill/>
        </p:spPr>
        <p:txBody>
          <a:bodyPr wrap="square" rtlCol="0">
            <a:spAutoFit/>
          </a:bodyPr>
          <a:lstStyle/>
          <a:p>
            <a:r>
              <a:rPr lang="en-US" altLang="ko-KR" sz="1500" dirty="0"/>
              <a:t>3166464</a:t>
            </a:r>
            <a:endParaRPr lang="ko-KR" altLang="en-US" sz="1500" dirty="0"/>
          </a:p>
        </p:txBody>
      </p:sp>
      <p:sp>
        <p:nvSpPr>
          <p:cNvPr id="17" name="TextBox 16">
            <a:extLst>
              <a:ext uri="{FF2B5EF4-FFF2-40B4-BE49-F238E27FC236}">
                <a16:creationId xmlns:a16="http://schemas.microsoft.com/office/drawing/2014/main" id="{C857A787-782F-4355-B944-DA7E3F47BBA0}"/>
              </a:ext>
            </a:extLst>
          </p:cNvPr>
          <p:cNvSpPr txBox="1"/>
          <p:nvPr/>
        </p:nvSpPr>
        <p:spPr>
          <a:xfrm>
            <a:off x="7252097" y="1979700"/>
            <a:ext cx="984565" cy="323165"/>
          </a:xfrm>
          <a:prstGeom prst="rect">
            <a:avLst/>
          </a:prstGeom>
          <a:noFill/>
        </p:spPr>
        <p:txBody>
          <a:bodyPr wrap="square" rtlCol="0">
            <a:spAutoFit/>
          </a:bodyPr>
          <a:lstStyle/>
          <a:p>
            <a:r>
              <a:rPr lang="en-US" altLang="ko-KR" sz="1500" dirty="0"/>
              <a:t>MV-0012</a:t>
            </a:r>
            <a:endParaRPr lang="ko-KR" altLang="en-US" sz="1500" dirty="0"/>
          </a:p>
        </p:txBody>
      </p:sp>
      <p:sp>
        <p:nvSpPr>
          <p:cNvPr id="18" name="TextBox 17">
            <a:extLst>
              <a:ext uri="{FF2B5EF4-FFF2-40B4-BE49-F238E27FC236}">
                <a16:creationId xmlns:a16="http://schemas.microsoft.com/office/drawing/2014/main" id="{E516A88F-9334-46FC-B5FC-E4FEF8A80AF8}"/>
              </a:ext>
            </a:extLst>
          </p:cNvPr>
          <p:cNvSpPr txBox="1"/>
          <p:nvPr/>
        </p:nvSpPr>
        <p:spPr>
          <a:xfrm>
            <a:off x="8334140" y="1979700"/>
            <a:ext cx="1739857" cy="323165"/>
          </a:xfrm>
          <a:prstGeom prst="rect">
            <a:avLst/>
          </a:prstGeom>
          <a:noFill/>
        </p:spPr>
        <p:txBody>
          <a:bodyPr wrap="square" rtlCol="0">
            <a:spAutoFit/>
          </a:bodyPr>
          <a:lstStyle/>
          <a:p>
            <a:r>
              <a:rPr lang="en-US" altLang="ko-KR" sz="1500" dirty="0"/>
              <a:t>123 456 789 121</a:t>
            </a:r>
            <a:endParaRPr lang="ko-KR" altLang="en-US" sz="1500" dirty="0"/>
          </a:p>
        </p:txBody>
      </p:sp>
      <p:sp>
        <p:nvSpPr>
          <p:cNvPr id="19" name="TextBox 18">
            <a:extLst>
              <a:ext uri="{FF2B5EF4-FFF2-40B4-BE49-F238E27FC236}">
                <a16:creationId xmlns:a16="http://schemas.microsoft.com/office/drawing/2014/main" id="{0D160061-4AF2-41E1-AF77-3E73886BED6F}"/>
              </a:ext>
            </a:extLst>
          </p:cNvPr>
          <p:cNvSpPr txBox="1"/>
          <p:nvPr/>
        </p:nvSpPr>
        <p:spPr>
          <a:xfrm>
            <a:off x="6664134" y="1979700"/>
            <a:ext cx="396262" cy="323165"/>
          </a:xfrm>
          <a:prstGeom prst="rect">
            <a:avLst/>
          </a:prstGeom>
          <a:noFill/>
        </p:spPr>
        <p:txBody>
          <a:bodyPr wrap="square" rtlCol="0">
            <a:spAutoFit/>
          </a:bodyPr>
          <a:lstStyle/>
          <a:p>
            <a:r>
              <a:rPr lang="en-US" altLang="ko-KR" sz="1500" dirty="0"/>
              <a:t>2</a:t>
            </a:r>
            <a:endParaRPr lang="ko-KR" altLang="en-US" sz="1500" dirty="0"/>
          </a:p>
        </p:txBody>
      </p:sp>
      <p:sp>
        <p:nvSpPr>
          <p:cNvPr id="20" name="TextBox 19">
            <a:extLst>
              <a:ext uri="{FF2B5EF4-FFF2-40B4-BE49-F238E27FC236}">
                <a16:creationId xmlns:a16="http://schemas.microsoft.com/office/drawing/2014/main" id="{4084434D-CA13-44AD-903B-324AFBAC222C}"/>
              </a:ext>
            </a:extLst>
          </p:cNvPr>
          <p:cNvSpPr txBox="1"/>
          <p:nvPr/>
        </p:nvSpPr>
        <p:spPr>
          <a:xfrm>
            <a:off x="3929039" y="1979700"/>
            <a:ext cx="1328435" cy="323165"/>
          </a:xfrm>
          <a:prstGeom prst="rect">
            <a:avLst/>
          </a:prstGeom>
          <a:noFill/>
        </p:spPr>
        <p:txBody>
          <a:bodyPr wrap="square" rtlCol="0">
            <a:spAutoFit/>
          </a:bodyPr>
          <a:lstStyle/>
          <a:p>
            <a:r>
              <a:rPr lang="en-US" altLang="ko-KR" sz="1500" dirty="0"/>
              <a:t>ABC Logistic</a:t>
            </a:r>
            <a:endParaRPr lang="ko-KR" altLang="en-US" sz="1500" dirty="0"/>
          </a:p>
        </p:txBody>
      </p:sp>
      <p:cxnSp>
        <p:nvCxnSpPr>
          <p:cNvPr id="28" name="직선 연결선 27">
            <a:extLst>
              <a:ext uri="{FF2B5EF4-FFF2-40B4-BE49-F238E27FC236}">
                <a16:creationId xmlns:a16="http://schemas.microsoft.com/office/drawing/2014/main" id="{2ABF7AF9-2FEB-4E2B-A570-6539E789DF5F}"/>
              </a:ext>
            </a:extLst>
          </p:cNvPr>
          <p:cNvCxnSpPr/>
          <p:nvPr/>
        </p:nvCxnSpPr>
        <p:spPr>
          <a:xfrm>
            <a:off x="5799629" y="3272230"/>
            <a:ext cx="0" cy="187907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3" name="직사각형 22">
            <a:extLst>
              <a:ext uri="{FF2B5EF4-FFF2-40B4-BE49-F238E27FC236}">
                <a16:creationId xmlns:a16="http://schemas.microsoft.com/office/drawing/2014/main" id="{645C0DF5-1E05-41A0-A79D-5BDADB5EE5D1}"/>
              </a:ext>
            </a:extLst>
          </p:cNvPr>
          <p:cNvSpPr/>
          <p:nvPr/>
        </p:nvSpPr>
        <p:spPr>
          <a:xfrm>
            <a:off x="412199" y="1417526"/>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25">
            <a:extLst>
              <a:ext uri="{FF2B5EF4-FFF2-40B4-BE49-F238E27FC236}">
                <a16:creationId xmlns:a16="http://schemas.microsoft.com/office/drawing/2014/main" id="{E6AB7A38-59D6-48A2-821C-FABDE8AD00F3}"/>
              </a:ext>
            </a:extLst>
          </p:cNvPr>
          <p:cNvSpPr/>
          <p:nvPr/>
        </p:nvSpPr>
        <p:spPr>
          <a:xfrm>
            <a:off x="412412" y="2057183"/>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TextBox 26">
            <a:extLst>
              <a:ext uri="{FF2B5EF4-FFF2-40B4-BE49-F238E27FC236}">
                <a16:creationId xmlns:a16="http://schemas.microsoft.com/office/drawing/2014/main" id="{0282D516-10EF-41F2-9A06-B476E50636BC}"/>
              </a:ext>
            </a:extLst>
          </p:cNvPr>
          <p:cNvSpPr txBox="1"/>
          <p:nvPr/>
        </p:nvSpPr>
        <p:spPr>
          <a:xfrm>
            <a:off x="2998245" y="1323817"/>
            <a:ext cx="1091901" cy="369332"/>
          </a:xfrm>
          <a:prstGeom prst="rect">
            <a:avLst/>
          </a:prstGeom>
          <a:noFill/>
        </p:spPr>
        <p:txBody>
          <a:bodyPr wrap="square" rtlCol="0">
            <a:spAutoFit/>
          </a:bodyPr>
          <a:lstStyle/>
          <a:p>
            <a:r>
              <a:rPr lang="en-US" altLang="ko-KR" dirty="0"/>
              <a:t>Country</a:t>
            </a:r>
            <a:endParaRPr lang="ko-KR" altLang="en-US" dirty="0"/>
          </a:p>
        </p:txBody>
      </p:sp>
      <p:sp>
        <p:nvSpPr>
          <p:cNvPr id="29" name="TextBox 28">
            <a:extLst>
              <a:ext uri="{FF2B5EF4-FFF2-40B4-BE49-F238E27FC236}">
                <a16:creationId xmlns:a16="http://schemas.microsoft.com/office/drawing/2014/main" id="{845313BD-060B-4F92-A060-E6929078725A}"/>
              </a:ext>
            </a:extLst>
          </p:cNvPr>
          <p:cNvSpPr txBox="1"/>
          <p:nvPr/>
        </p:nvSpPr>
        <p:spPr>
          <a:xfrm>
            <a:off x="3150950" y="1860708"/>
            <a:ext cx="840295" cy="553998"/>
          </a:xfrm>
          <a:prstGeom prst="rect">
            <a:avLst/>
          </a:prstGeom>
          <a:noFill/>
        </p:spPr>
        <p:txBody>
          <a:bodyPr wrap="square" rtlCol="0">
            <a:spAutoFit/>
          </a:bodyPr>
          <a:lstStyle/>
          <a:p>
            <a:r>
              <a:rPr lang="en-US" altLang="ko-KR" sz="1500" dirty="0"/>
              <a:t>United States</a:t>
            </a:r>
            <a:endParaRPr lang="ko-KR" altLang="en-US" sz="1500" dirty="0"/>
          </a:p>
        </p:txBody>
      </p:sp>
      <p:sp>
        <p:nvSpPr>
          <p:cNvPr id="32" name="TextBox 31">
            <a:extLst>
              <a:ext uri="{FF2B5EF4-FFF2-40B4-BE49-F238E27FC236}">
                <a16:creationId xmlns:a16="http://schemas.microsoft.com/office/drawing/2014/main" id="{6C32A711-F5BA-4001-9A5D-5ACEAAFB61A3}"/>
              </a:ext>
            </a:extLst>
          </p:cNvPr>
          <p:cNvSpPr txBox="1"/>
          <p:nvPr/>
        </p:nvSpPr>
        <p:spPr>
          <a:xfrm>
            <a:off x="5542002" y="198086"/>
            <a:ext cx="1025152" cy="369332"/>
          </a:xfrm>
          <a:prstGeom prst="rect">
            <a:avLst/>
          </a:prstGeom>
          <a:noFill/>
        </p:spPr>
        <p:txBody>
          <a:bodyPr wrap="none" rtlCol="0">
            <a:spAutoFit/>
          </a:bodyPr>
          <a:lstStyle/>
          <a:p>
            <a:r>
              <a:rPr lang="en-US" altLang="ko-KR" dirty="0"/>
              <a:t>Delivery</a:t>
            </a:r>
            <a:endParaRPr lang="ko-KR" altLang="en-US" dirty="0"/>
          </a:p>
        </p:txBody>
      </p:sp>
      <p:sp>
        <p:nvSpPr>
          <p:cNvPr id="33" name="TextBox 32">
            <a:extLst>
              <a:ext uri="{FF2B5EF4-FFF2-40B4-BE49-F238E27FC236}">
                <a16:creationId xmlns:a16="http://schemas.microsoft.com/office/drawing/2014/main" id="{676A3DA4-7343-4B2D-8E31-350EF8EAEAA2}"/>
              </a:ext>
            </a:extLst>
          </p:cNvPr>
          <p:cNvSpPr txBox="1"/>
          <p:nvPr/>
        </p:nvSpPr>
        <p:spPr>
          <a:xfrm>
            <a:off x="10241109" y="1325363"/>
            <a:ext cx="1394003" cy="369332"/>
          </a:xfrm>
          <a:prstGeom prst="rect">
            <a:avLst/>
          </a:prstGeom>
          <a:noFill/>
        </p:spPr>
        <p:txBody>
          <a:bodyPr wrap="square" rtlCol="0">
            <a:spAutoFit/>
          </a:bodyPr>
          <a:lstStyle/>
          <a:p>
            <a:r>
              <a:rPr lang="en-US" altLang="ko-KR" dirty="0"/>
              <a:t>Carrier</a:t>
            </a:r>
            <a:endParaRPr lang="ko-KR" altLang="en-US" dirty="0"/>
          </a:p>
        </p:txBody>
      </p:sp>
      <p:sp>
        <p:nvSpPr>
          <p:cNvPr id="34" name="TextBox 33">
            <a:extLst>
              <a:ext uri="{FF2B5EF4-FFF2-40B4-BE49-F238E27FC236}">
                <a16:creationId xmlns:a16="http://schemas.microsoft.com/office/drawing/2014/main" id="{427E2A28-FB38-4A8B-A1BA-8BB981AAF57F}"/>
              </a:ext>
            </a:extLst>
          </p:cNvPr>
          <p:cNvSpPr txBox="1"/>
          <p:nvPr/>
        </p:nvSpPr>
        <p:spPr>
          <a:xfrm>
            <a:off x="10098496" y="1979700"/>
            <a:ext cx="1588799" cy="323165"/>
          </a:xfrm>
          <a:prstGeom prst="rect">
            <a:avLst/>
          </a:prstGeom>
          <a:noFill/>
        </p:spPr>
        <p:txBody>
          <a:bodyPr wrap="square" rtlCol="0">
            <a:spAutoFit/>
          </a:bodyPr>
          <a:lstStyle/>
          <a:p>
            <a:r>
              <a:rPr lang="en-US" altLang="ko-KR" sz="1500" dirty="0"/>
              <a:t>USPS Expedited</a:t>
            </a:r>
            <a:endParaRPr lang="ko-KR" altLang="en-US" sz="1500" dirty="0"/>
          </a:p>
        </p:txBody>
      </p:sp>
      <p:sp>
        <p:nvSpPr>
          <p:cNvPr id="36" name="TextBox 35">
            <a:extLst>
              <a:ext uri="{FF2B5EF4-FFF2-40B4-BE49-F238E27FC236}">
                <a16:creationId xmlns:a16="http://schemas.microsoft.com/office/drawing/2014/main" id="{CF878E7F-224C-4BE1-8FC7-B6DC27DC3977}"/>
              </a:ext>
            </a:extLst>
          </p:cNvPr>
          <p:cNvSpPr txBox="1"/>
          <p:nvPr/>
        </p:nvSpPr>
        <p:spPr>
          <a:xfrm>
            <a:off x="599487" y="1323817"/>
            <a:ext cx="1621086" cy="369332"/>
          </a:xfrm>
          <a:prstGeom prst="rect">
            <a:avLst/>
          </a:prstGeom>
          <a:noFill/>
        </p:spPr>
        <p:txBody>
          <a:bodyPr wrap="square" rtlCol="0">
            <a:spAutoFit/>
          </a:bodyPr>
          <a:lstStyle/>
          <a:p>
            <a:r>
              <a:rPr lang="en-US" altLang="ko-KR" dirty="0"/>
              <a:t>Delivery date</a:t>
            </a:r>
            <a:endParaRPr lang="ko-KR" altLang="en-US" dirty="0"/>
          </a:p>
        </p:txBody>
      </p:sp>
      <p:sp>
        <p:nvSpPr>
          <p:cNvPr id="57" name="TextBox 56">
            <a:extLst>
              <a:ext uri="{FF2B5EF4-FFF2-40B4-BE49-F238E27FC236}">
                <a16:creationId xmlns:a16="http://schemas.microsoft.com/office/drawing/2014/main" id="{783905CA-FB90-41FC-96C2-AF09B00B9E5A}"/>
              </a:ext>
            </a:extLst>
          </p:cNvPr>
          <p:cNvSpPr txBox="1"/>
          <p:nvPr/>
        </p:nvSpPr>
        <p:spPr>
          <a:xfrm>
            <a:off x="737684" y="1989605"/>
            <a:ext cx="1267279" cy="323165"/>
          </a:xfrm>
          <a:prstGeom prst="rect">
            <a:avLst/>
          </a:prstGeom>
          <a:noFill/>
        </p:spPr>
        <p:txBody>
          <a:bodyPr wrap="square" rtlCol="0">
            <a:spAutoFit/>
          </a:bodyPr>
          <a:lstStyle/>
          <a:p>
            <a:r>
              <a:rPr lang="en-US" altLang="ko-KR" sz="1500" dirty="0"/>
              <a:t>2019. 04. 23.</a:t>
            </a:r>
            <a:endParaRPr lang="ko-KR" altLang="en-US" sz="1500" dirty="0"/>
          </a:p>
        </p:txBody>
      </p:sp>
      <p:sp>
        <p:nvSpPr>
          <p:cNvPr id="35" name="직사각형 34">
            <a:extLst>
              <a:ext uri="{FF2B5EF4-FFF2-40B4-BE49-F238E27FC236}">
                <a16:creationId xmlns:a16="http://schemas.microsoft.com/office/drawing/2014/main" id="{B137BBD2-1515-487C-9F65-94186AFBA3D0}"/>
              </a:ext>
            </a:extLst>
          </p:cNvPr>
          <p:cNvSpPr/>
          <p:nvPr/>
        </p:nvSpPr>
        <p:spPr>
          <a:xfrm>
            <a:off x="2225646" y="2517220"/>
            <a:ext cx="772599" cy="783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500" dirty="0"/>
              <a:t>대표 이미지</a:t>
            </a:r>
          </a:p>
        </p:txBody>
      </p:sp>
      <p:cxnSp>
        <p:nvCxnSpPr>
          <p:cNvPr id="37" name="직선 연결선 36">
            <a:extLst>
              <a:ext uri="{FF2B5EF4-FFF2-40B4-BE49-F238E27FC236}">
                <a16:creationId xmlns:a16="http://schemas.microsoft.com/office/drawing/2014/main" id="{FAE4393D-44A4-4F58-922D-2C6D5F092DC7}"/>
              </a:ext>
            </a:extLst>
          </p:cNvPr>
          <p:cNvCxnSpPr>
            <a:cxnSpLocks/>
            <a:stCxn id="35" idx="0"/>
            <a:endCxn id="35" idx="2"/>
          </p:cNvCxnSpPr>
          <p:nvPr/>
        </p:nvCxnSpPr>
        <p:spPr>
          <a:xfrm>
            <a:off x="2611946" y="2517220"/>
            <a:ext cx="0" cy="783698"/>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직선 연결선 37">
            <a:extLst>
              <a:ext uri="{FF2B5EF4-FFF2-40B4-BE49-F238E27FC236}">
                <a16:creationId xmlns:a16="http://schemas.microsoft.com/office/drawing/2014/main" id="{D55BB912-E2BA-4568-9CD5-D21F9DA83076}"/>
              </a:ext>
            </a:extLst>
          </p:cNvPr>
          <p:cNvCxnSpPr>
            <a:cxnSpLocks/>
            <a:stCxn id="35" idx="1"/>
            <a:endCxn id="35" idx="3"/>
          </p:cNvCxnSpPr>
          <p:nvPr/>
        </p:nvCxnSpPr>
        <p:spPr>
          <a:xfrm>
            <a:off x="2225646" y="2909069"/>
            <a:ext cx="772599" cy="0"/>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ECACB3F-DF87-46B7-9362-D3DF1F931585}"/>
              </a:ext>
            </a:extLst>
          </p:cNvPr>
          <p:cNvSpPr txBox="1"/>
          <p:nvPr/>
        </p:nvSpPr>
        <p:spPr>
          <a:xfrm>
            <a:off x="3212983" y="2499919"/>
            <a:ext cx="877163" cy="369332"/>
          </a:xfrm>
          <a:prstGeom prst="rect">
            <a:avLst/>
          </a:prstGeom>
          <a:noFill/>
        </p:spPr>
        <p:txBody>
          <a:bodyPr wrap="none" rtlCol="0">
            <a:spAutoFit/>
          </a:bodyPr>
          <a:lstStyle/>
          <a:p>
            <a:r>
              <a:rPr lang="ko-KR" altLang="en-US" dirty="0"/>
              <a:t>제품명</a:t>
            </a:r>
          </a:p>
        </p:txBody>
      </p:sp>
      <p:pic>
        <p:nvPicPr>
          <p:cNvPr id="21" name="그림 20">
            <a:extLst>
              <a:ext uri="{FF2B5EF4-FFF2-40B4-BE49-F238E27FC236}">
                <a16:creationId xmlns:a16="http://schemas.microsoft.com/office/drawing/2014/main" id="{C9FDF33F-3552-400D-B41B-01970DF9F53F}"/>
              </a:ext>
            </a:extLst>
          </p:cNvPr>
          <p:cNvPicPr>
            <a:picLocks noChangeAspect="1"/>
          </p:cNvPicPr>
          <p:nvPr/>
        </p:nvPicPr>
        <p:blipFill>
          <a:blip r:embed="rId2"/>
          <a:stretch>
            <a:fillRect/>
          </a:stretch>
        </p:blipFill>
        <p:spPr>
          <a:xfrm>
            <a:off x="0" y="4443295"/>
            <a:ext cx="12192000" cy="2328085"/>
          </a:xfrm>
          <a:prstGeom prst="rect">
            <a:avLst/>
          </a:prstGeom>
        </p:spPr>
      </p:pic>
      <p:sp>
        <p:nvSpPr>
          <p:cNvPr id="44" name="TextBox 43">
            <a:extLst>
              <a:ext uri="{FF2B5EF4-FFF2-40B4-BE49-F238E27FC236}">
                <a16:creationId xmlns:a16="http://schemas.microsoft.com/office/drawing/2014/main" id="{0FAE00F4-D501-4D35-808D-CF850A8CF380}"/>
              </a:ext>
            </a:extLst>
          </p:cNvPr>
          <p:cNvSpPr txBox="1"/>
          <p:nvPr/>
        </p:nvSpPr>
        <p:spPr>
          <a:xfrm>
            <a:off x="9983699" y="4135496"/>
            <a:ext cx="1651414" cy="369332"/>
          </a:xfrm>
          <a:prstGeom prst="rect">
            <a:avLst/>
          </a:prstGeom>
          <a:noFill/>
          <a:ln>
            <a:solidFill>
              <a:srgbClr val="FF0000"/>
            </a:solidFill>
          </a:ln>
        </p:spPr>
        <p:txBody>
          <a:bodyPr wrap="square" rtlCol="0">
            <a:spAutoFit/>
          </a:bodyPr>
          <a:lstStyle/>
          <a:p>
            <a:r>
              <a:rPr lang="ko-KR" altLang="en-US" dirty="0"/>
              <a:t>참고 이미지</a:t>
            </a:r>
          </a:p>
        </p:txBody>
      </p:sp>
      <p:cxnSp>
        <p:nvCxnSpPr>
          <p:cNvPr id="39" name="직선 화살표 연결선 38">
            <a:extLst>
              <a:ext uri="{FF2B5EF4-FFF2-40B4-BE49-F238E27FC236}">
                <a16:creationId xmlns:a16="http://schemas.microsoft.com/office/drawing/2014/main" id="{CF278055-FBF5-4B9B-95E0-F02671CF8FC6}"/>
              </a:ext>
            </a:extLst>
          </p:cNvPr>
          <p:cNvCxnSpPr>
            <a:cxnSpLocks/>
            <a:stCxn id="40" idx="2"/>
          </p:cNvCxnSpPr>
          <p:nvPr/>
        </p:nvCxnSpPr>
        <p:spPr>
          <a:xfrm flipH="1">
            <a:off x="8927061" y="922328"/>
            <a:ext cx="703968" cy="4014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3BE8559-4C90-4EDA-906F-3961DE5E5189}"/>
              </a:ext>
            </a:extLst>
          </p:cNvPr>
          <p:cNvSpPr txBox="1"/>
          <p:nvPr/>
        </p:nvSpPr>
        <p:spPr>
          <a:xfrm>
            <a:off x="8633539" y="275997"/>
            <a:ext cx="1994979" cy="646331"/>
          </a:xfrm>
          <a:prstGeom prst="rect">
            <a:avLst/>
          </a:prstGeom>
          <a:solidFill>
            <a:schemeClr val="accent2">
              <a:lumMod val="20000"/>
              <a:lumOff val="80000"/>
            </a:schemeClr>
          </a:solidFill>
        </p:spPr>
        <p:txBody>
          <a:bodyPr wrap="square" rtlCol="0">
            <a:spAutoFit/>
          </a:bodyPr>
          <a:lstStyle/>
          <a:p>
            <a:r>
              <a:rPr lang="en-US" altLang="ko-KR" dirty="0"/>
              <a:t>P. 87 </a:t>
            </a:r>
            <a:r>
              <a:rPr lang="ko-KR" altLang="en-US" dirty="0"/>
              <a:t>정보 </a:t>
            </a:r>
            <a:r>
              <a:rPr lang="ko-KR" altLang="en-US" dirty="0" err="1"/>
              <a:t>저장시</a:t>
            </a:r>
            <a:r>
              <a:rPr lang="ko-KR" altLang="en-US" dirty="0"/>
              <a:t>  정보 표시</a:t>
            </a:r>
            <a:endParaRPr lang="en-US" altLang="ko-KR" dirty="0"/>
          </a:p>
        </p:txBody>
      </p:sp>
    </p:spTree>
    <p:extLst>
      <p:ext uri="{BB962C8B-B14F-4D97-AF65-F5344CB8AC3E}">
        <p14:creationId xmlns:p14="http://schemas.microsoft.com/office/powerpoint/2010/main" val="36497554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362EAA-86B2-4735-8A07-23EE2C3E040B}"/>
              </a:ext>
            </a:extLst>
          </p:cNvPr>
          <p:cNvSpPr txBox="1"/>
          <p:nvPr/>
        </p:nvSpPr>
        <p:spPr>
          <a:xfrm>
            <a:off x="721453" y="780176"/>
            <a:ext cx="2827090" cy="369332"/>
          </a:xfrm>
          <a:prstGeom prst="rect">
            <a:avLst/>
          </a:prstGeom>
          <a:noFill/>
        </p:spPr>
        <p:txBody>
          <a:bodyPr wrap="square" rtlCol="0">
            <a:spAutoFit/>
          </a:bodyPr>
          <a:lstStyle/>
          <a:p>
            <a:r>
              <a:rPr lang="en-US" altLang="ko-KR" dirty="0"/>
              <a:t>Invoice</a:t>
            </a:r>
            <a:endParaRPr lang="ko-KR" altLang="en-US" dirty="0"/>
          </a:p>
        </p:txBody>
      </p:sp>
      <p:cxnSp>
        <p:nvCxnSpPr>
          <p:cNvPr id="7" name="직선 연결선 6">
            <a:extLst>
              <a:ext uri="{FF2B5EF4-FFF2-40B4-BE49-F238E27FC236}">
                <a16:creationId xmlns:a16="http://schemas.microsoft.com/office/drawing/2014/main" id="{437829CE-EECA-483A-AF0C-89CD9061D459}"/>
              </a:ext>
            </a:extLst>
          </p:cNvPr>
          <p:cNvCxnSpPr>
            <a:cxnSpLocks/>
          </p:cNvCxnSpPr>
          <p:nvPr/>
        </p:nvCxnSpPr>
        <p:spPr>
          <a:xfrm>
            <a:off x="587229" y="1233182"/>
            <a:ext cx="1147740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6B60C2A-58C8-40EB-B852-D925D7C63904}"/>
              </a:ext>
            </a:extLst>
          </p:cNvPr>
          <p:cNvSpPr txBox="1"/>
          <p:nvPr/>
        </p:nvSpPr>
        <p:spPr>
          <a:xfrm>
            <a:off x="6224446" y="1316857"/>
            <a:ext cx="1213816" cy="307777"/>
          </a:xfrm>
          <a:prstGeom prst="rect">
            <a:avLst/>
          </a:prstGeom>
          <a:noFill/>
        </p:spPr>
        <p:txBody>
          <a:bodyPr wrap="square" rtlCol="0">
            <a:spAutoFit/>
          </a:bodyPr>
          <a:lstStyle/>
          <a:p>
            <a:r>
              <a:rPr lang="en-US" altLang="ko-KR" sz="1400" dirty="0"/>
              <a:t>Amount </a:t>
            </a:r>
            <a:endParaRPr lang="ko-KR" altLang="en-US" sz="1400" dirty="0"/>
          </a:p>
        </p:txBody>
      </p:sp>
      <p:sp>
        <p:nvSpPr>
          <p:cNvPr id="10" name="TextBox 9">
            <a:extLst>
              <a:ext uri="{FF2B5EF4-FFF2-40B4-BE49-F238E27FC236}">
                <a16:creationId xmlns:a16="http://schemas.microsoft.com/office/drawing/2014/main" id="{7CEBCBA9-6560-4A35-A82B-E347BB801F64}"/>
              </a:ext>
            </a:extLst>
          </p:cNvPr>
          <p:cNvSpPr txBox="1"/>
          <p:nvPr/>
        </p:nvSpPr>
        <p:spPr>
          <a:xfrm>
            <a:off x="4290780" y="1316857"/>
            <a:ext cx="1818015" cy="307777"/>
          </a:xfrm>
          <a:prstGeom prst="rect">
            <a:avLst/>
          </a:prstGeom>
          <a:noFill/>
        </p:spPr>
        <p:txBody>
          <a:bodyPr wrap="square" rtlCol="0">
            <a:spAutoFit/>
          </a:bodyPr>
          <a:lstStyle/>
          <a:p>
            <a:r>
              <a:rPr lang="en-US" altLang="ko-KR" sz="1400" dirty="0"/>
              <a:t>No. of commodity</a:t>
            </a:r>
            <a:endParaRPr lang="ko-KR" altLang="en-US" sz="1400" dirty="0"/>
          </a:p>
        </p:txBody>
      </p:sp>
      <p:sp>
        <p:nvSpPr>
          <p:cNvPr id="11" name="TextBox 10">
            <a:extLst>
              <a:ext uri="{FF2B5EF4-FFF2-40B4-BE49-F238E27FC236}">
                <a16:creationId xmlns:a16="http://schemas.microsoft.com/office/drawing/2014/main" id="{48BEA202-A71E-43D4-90FA-DC80EB613AED}"/>
              </a:ext>
            </a:extLst>
          </p:cNvPr>
          <p:cNvSpPr txBox="1"/>
          <p:nvPr/>
        </p:nvSpPr>
        <p:spPr>
          <a:xfrm>
            <a:off x="8954927" y="1316857"/>
            <a:ext cx="1511945" cy="307777"/>
          </a:xfrm>
          <a:prstGeom prst="rect">
            <a:avLst/>
          </a:prstGeom>
          <a:noFill/>
        </p:spPr>
        <p:txBody>
          <a:bodyPr wrap="square" rtlCol="0">
            <a:spAutoFit/>
          </a:bodyPr>
          <a:lstStyle/>
          <a:p>
            <a:r>
              <a:rPr lang="en-US" altLang="ko-KR" sz="1400" dirty="0"/>
              <a:t>Invoice</a:t>
            </a:r>
            <a:r>
              <a:rPr lang="ko-KR" altLang="en-US" sz="1400" dirty="0"/>
              <a:t> </a:t>
            </a:r>
            <a:r>
              <a:rPr lang="en-US" altLang="ko-KR" sz="1400" dirty="0"/>
              <a:t>No.</a:t>
            </a:r>
            <a:endParaRPr lang="ko-KR" altLang="en-US" sz="1400" dirty="0"/>
          </a:p>
        </p:txBody>
      </p:sp>
      <p:sp>
        <p:nvSpPr>
          <p:cNvPr id="12" name="TextBox 11">
            <a:extLst>
              <a:ext uri="{FF2B5EF4-FFF2-40B4-BE49-F238E27FC236}">
                <a16:creationId xmlns:a16="http://schemas.microsoft.com/office/drawing/2014/main" id="{F0846FDF-7664-4D4F-90E5-43277ECD9261}"/>
              </a:ext>
            </a:extLst>
          </p:cNvPr>
          <p:cNvSpPr txBox="1"/>
          <p:nvPr/>
        </p:nvSpPr>
        <p:spPr>
          <a:xfrm>
            <a:off x="7553368" y="1316857"/>
            <a:ext cx="1189749" cy="523220"/>
          </a:xfrm>
          <a:prstGeom prst="rect">
            <a:avLst/>
          </a:prstGeom>
          <a:noFill/>
        </p:spPr>
        <p:txBody>
          <a:bodyPr wrap="square" rtlCol="0">
            <a:spAutoFit/>
          </a:bodyPr>
          <a:lstStyle/>
          <a:p>
            <a:r>
              <a:rPr lang="en-US" altLang="ko-KR" sz="1400" dirty="0"/>
              <a:t>Delivery quantity</a:t>
            </a:r>
            <a:endParaRPr lang="ko-KR" altLang="en-US" sz="1400" dirty="0"/>
          </a:p>
        </p:txBody>
      </p:sp>
      <p:sp>
        <p:nvSpPr>
          <p:cNvPr id="13" name="TextBox 12">
            <a:extLst>
              <a:ext uri="{FF2B5EF4-FFF2-40B4-BE49-F238E27FC236}">
                <a16:creationId xmlns:a16="http://schemas.microsoft.com/office/drawing/2014/main" id="{83442225-9559-4B9C-AE8A-C3FDED9403AA}"/>
              </a:ext>
            </a:extLst>
          </p:cNvPr>
          <p:cNvSpPr txBox="1"/>
          <p:nvPr/>
        </p:nvSpPr>
        <p:spPr>
          <a:xfrm>
            <a:off x="3026510" y="1323817"/>
            <a:ext cx="1420582" cy="307777"/>
          </a:xfrm>
          <a:prstGeom prst="rect">
            <a:avLst/>
          </a:prstGeom>
          <a:noFill/>
        </p:spPr>
        <p:txBody>
          <a:bodyPr wrap="square" rtlCol="0">
            <a:spAutoFit/>
          </a:bodyPr>
          <a:lstStyle/>
          <a:p>
            <a:r>
              <a:rPr lang="en-US" altLang="ko-KR" sz="1400" dirty="0"/>
              <a:t>Warehouse</a:t>
            </a:r>
          </a:p>
        </p:txBody>
      </p:sp>
      <p:sp>
        <p:nvSpPr>
          <p:cNvPr id="16" name="TextBox 15">
            <a:extLst>
              <a:ext uri="{FF2B5EF4-FFF2-40B4-BE49-F238E27FC236}">
                <a16:creationId xmlns:a16="http://schemas.microsoft.com/office/drawing/2014/main" id="{62F14CF8-C5D9-4B85-ADFC-1429801D8B2D}"/>
              </a:ext>
            </a:extLst>
          </p:cNvPr>
          <p:cNvSpPr txBox="1"/>
          <p:nvPr/>
        </p:nvSpPr>
        <p:spPr>
          <a:xfrm>
            <a:off x="6140556" y="1979700"/>
            <a:ext cx="1180260" cy="323165"/>
          </a:xfrm>
          <a:prstGeom prst="rect">
            <a:avLst/>
          </a:prstGeom>
          <a:noFill/>
        </p:spPr>
        <p:txBody>
          <a:bodyPr wrap="square" rtlCol="0">
            <a:spAutoFit/>
          </a:bodyPr>
          <a:lstStyle/>
          <a:p>
            <a:r>
              <a:rPr lang="en-US" altLang="ko-KR" sz="1500" dirty="0"/>
              <a:t>U$ 678.54</a:t>
            </a:r>
            <a:endParaRPr lang="ko-KR" altLang="en-US" sz="1500" dirty="0"/>
          </a:p>
        </p:txBody>
      </p:sp>
      <p:sp>
        <p:nvSpPr>
          <p:cNvPr id="17" name="TextBox 16">
            <a:extLst>
              <a:ext uri="{FF2B5EF4-FFF2-40B4-BE49-F238E27FC236}">
                <a16:creationId xmlns:a16="http://schemas.microsoft.com/office/drawing/2014/main" id="{C857A787-782F-4355-B944-DA7E3F47BBA0}"/>
              </a:ext>
            </a:extLst>
          </p:cNvPr>
          <p:cNvSpPr txBox="1"/>
          <p:nvPr/>
        </p:nvSpPr>
        <p:spPr>
          <a:xfrm>
            <a:off x="4836065" y="1979700"/>
            <a:ext cx="984565" cy="323165"/>
          </a:xfrm>
          <a:prstGeom prst="rect">
            <a:avLst/>
          </a:prstGeom>
          <a:noFill/>
        </p:spPr>
        <p:txBody>
          <a:bodyPr wrap="square" rtlCol="0">
            <a:spAutoFit/>
          </a:bodyPr>
          <a:lstStyle/>
          <a:p>
            <a:r>
              <a:rPr lang="en-US" altLang="ko-KR" sz="1500" dirty="0"/>
              <a:t>12</a:t>
            </a:r>
            <a:endParaRPr lang="ko-KR" altLang="en-US" sz="1500" dirty="0"/>
          </a:p>
        </p:txBody>
      </p:sp>
      <p:sp>
        <p:nvSpPr>
          <p:cNvPr id="18" name="TextBox 17">
            <a:extLst>
              <a:ext uri="{FF2B5EF4-FFF2-40B4-BE49-F238E27FC236}">
                <a16:creationId xmlns:a16="http://schemas.microsoft.com/office/drawing/2014/main" id="{E516A88F-9334-46FC-B5FC-E4FEF8A80AF8}"/>
              </a:ext>
            </a:extLst>
          </p:cNvPr>
          <p:cNvSpPr txBox="1"/>
          <p:nvPr/>
        </p:nvSpPr>
        <p:spPr>
          <a:xfrm>
            <a:off x="8711646" y="1979700"/>
            <a:ext cx="1355144" cy="323165"/>
          </a:xfrm>
          <a:prstGeom prst="rect">
            <a:avLst/>
          </a:prstGeom>
          <a:noFill/>
        </p:spPr>
        <p:txBody>
          <a:bodyPr wrap="square" rtlCol="0">
            <a:spAutoFit/>
          </a:bodyPr>
          <a:lstStyle/>
          <a:p>
            <a:r>
              <a:rPr lang="en-US" altLang="ko-KR" sz="1500" dirty="0"/>
              <a:t>ABC- 301645</a:t>
            </a:r>
            <a:endParaRPr lang="ko-KR" altLang="en-US" sz="1500" dirty="0"/>
          </a:p>
        </p:txBody>
      </p:sp>
      <p:sp>
        <p:nvSpPr>
          <p:cNvPr id="19" name="TextBox 18">
            <a:extLst>
              <a:ext uri="{FF2B5EF4-FFF2-40B4-BE49-F238E27FC236}">
                <a16:creationId xmlns:a16="http://schemas.microsoft.com/office/drawing/2014/main" id="{0D160061-4AF2-41E1-AF77-3E73886BED6F}"/>
              </a:ext>
            </a:extLst>
          </p:cNvPr>
          <p:cNvSpPr txBox="1"/>
          <p:nvPr/>
        </p:nvSpPr>
        <p:spPr>
          <a:xfrm>
            <a:off x="7813427" y="1979700"/>
            <a:ext cx="396262" cy="323165"/>
          </a:xfrm>
          <a:prstGeom prst="rect">
            <a:avLst/>
          </a:prstGeom>
          <a:noFill/>
        </p:spPr>
        <p:txBody>
          <a:bodyPr wrap="square" rtlCol="0">
            <a:spAutoFit/>
          </a:bodyPr>
          <a:lstStyle/>
          <a:p>
            <a:r>
              <a:rPr lang="en-US" altLang="ko-KR" sz="1500" dirty="0"/>
              <a:t>35</a:t>
            </a:r>
            <a:endParaRPr lang="ko-KR" altLang="en-US" sz="1500" dirty="0"/>
          </a:p>
        </p:txBody>
      </p:sp>
      <p:sp>
        <p:nvSpPr>
          <p:cNvPr id="20" name="TextBox 19">
            <a:extLst>
              <a:ext uri="{FF2B5EF4-FFF2-40B4-BE49-F238E27FC236}">
                <a16:creationId xmlns:a16="http://schemas.microsoft.com/office/drawing/2014/main" id="{4084434D-CA13-44AD-903B-324AFBAC222C}"/>
              </a:ext>
            </a:extLst>
          </p:cNvPr>
          <p:cNvSpPr txBox="1"/>
          <p:nvPr/>
        </p:nvSpPr>
        <p:spPr>
          <a:xfrm>
            <a:off x="2939137" y="1979700"/>
            <a:ext cx="1328435" cy="323165"/>
          </a:xfrm>
          <a:prstGeom prst="rect">
            <a:avLst/>
          </a:prstGeom>
          <a:noFill/>
        </p:spPr>
        <p:txBody>
          <a:bodyPr wrap="square" rtlCol="0">
            <a:spAutoFit/>
          </a:bodyPr>
          <a:lstStyle/>
          <a:p>
            <a:r>
              <a:rPr lang="en-US" altLang="ko-KR" sz="1500" dirty="0"/>
              <a:t>ABC Logistic</a:t>
            </a:r>
            <a:endParaRPr lang="ko-KR" altLang="en-US" sz="1500" dirty="0"/>
          </a:p>
        </p:txBody>
      </p:sp>
      <p:cxnSp>
        <p:nvCxnSpPr>
          <p:cNvPr id="28" name="직선 연결선 27">
            <a:extLst>
              <a:ext uri="{FF2B5EF4-FFF2-40B4-BE49-F238E27FC236}">
                <a16:creationId xmlns:a16="http://schemas.microsoft.com/office/drawing/2014/main" id="{2ABF7AF9-2FEB-4E2B-A570-6539E789DF5F}"/>
              </a:ext>
            </a:extLst>
          </p:cNvPr>
          <p:cNvCxnSpPr/>
          <p:nvPr/>
        </p:nvCxnSpPr>
        <p:spPr>
          <a:xfrm>
            <a:off x="5799629" y="3272230"/>
            <a:ext cx="0" cy="187907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3" name="직사각형 22">
            <a:extLst>
              <a:ext uri="{FF2B5EF4-FFF2-40B4-BE49-F238E27FC236}">
                <a16:creationId xmlns:a16="http://schemas.microsoft.com/office/drawing/2014/main" id="{645C0DF5-1E05-41A0-A79D-5BDADB5EE5D1}"/>
              </a:ext>
            </a:extLst>
          </p:cNvPr>
          <p:cNvSpPr/>
          <p:nvPr/>
        </p:nvSpPr>
        <p:spPr>
          <a:xfrm>
            <a:off x="412199" y="1417526"/>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25">
            <a:extLst>
              <a:ext uri="{FF2B5EF4-FFF2-40B4-BE49-F238E27FC236}">
                <a16:creationId xmlns:a16="http://schemas.microsoft.com/office/drawing/2014/main" id="{E6AB7A38-59D6-48A2-821C-FABDE8AD00F3}"/>
              </a:ext>
            </a:extLst>
          </p:cNvPr>
          <p:cNvSpPr/>
          <p:nvPr/>
        </p:nvSpPr>
        <p:spPr>
          <a:xfrm>
            <a:off x="412412" y="2057183"/>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TextBox 26">
            <a:extLst>
              <a:ext uri="{FF2B5EF4-FFF2-40B4-BE49-F238E27FC236}">
                <a16:creationId xmlns:a16="http://schemas.microsoft.com/office/drawing/2014/main" id="{0282D516-10EF-41F2-9A06-B476E50636BC}"/>
              </a:ext>
            </a:extLst>
          </p:cNvPr>
          <p:cNvSpPr txBox="1"/>
          <p:nvPr/>
        </p:nvSpPr>
        <p:spPr>
          <a:xfrm>
            <a:off x="2001962" y="1323817"/>
            <a:ext cx="1024548" cy="307777"/>
          </a:xfrm>
          <a:prstGeom prst="rect">
            <a:avLst/>
          </a:prstGeom>
          <a:noFill/>
        </p:spPr>
        <p:txBody>
          <a:bodyPr wrap="square" rtlCol="0">
            <a:spAutoFit/>
          </a:bodyPr>
          <a:lstStyle/>
          <a:p>
            <a:r>
              <a:rPr lang="en-US" altLang="ko-KR" sz="1400" dirty="0"/>
              <a:t>Country</a:t>
            </a:r>
            <a:endParaRPr lang="ko-KR" altLang="en-US" sz="1400" dirty="0"/>
          </a:p>
        </p:txBody>
      </p:sp>
      <p:sp>
        <p:nvSpPr>
          <p:cNvPr id="29" name="TextBox 28">
            <a:extLst>
              <a:ext uri="{FF2B5EF4-FFF2-40B4-BE49-F238E27FC236}">
                <a16:creationId xmlns:a16="http://schemas.microsoft.com/office/drawing/2014/main" id="{845313BD-060B-4F92-A060-E6929078725A}"/>
              </a:ext>
            </a:extLst>
          </p:cNvPr>
          <p:cNvSpPr txBox="1"/>
          <p:nvPr/>
        </p:nvSpPr>
        <p:spPr>
          <a:xfrm>
            <a:off x="2026824" y="1860708"/>
            <a:ext cx="840295" cy="553998"/>
          </a:xfrm>
          <a:prstGeom prst="rect">
            <a:avLst/>
          </a:prstGeom>
          <a:noFill/>
        </p:spPr>
        <p:txBody>
          <a:bodyPr wrap="square" rtlCol="0">
            <a:spAutoFit/>
          </a:bodyPr>
          <a:lstStyle/>
          <a:p>
            <a:r>
              <a:rPr lang="en-US" altLang="ko-KR" sz="1500" dirty="0"/>
              <a:t>United States</a:t>
            </a:r>
            <a:endParaRPr lang="ko-KR" altLang="en-US" sz="1500" dirty="0"/>
          </a:p>
        </p:txBody>
      </p:sp>
      <p:sp>
        <p:nvSpPr>
          <p:cNvPr id="32" name="TextBox 31">
            <a:extLst>
              <a:ext uri="{FF2B5EF4-FFF2-40B4-BE49-F238E27FC236}">
                <a16:creationId xmlns:a16="http://schemas.microsoft.com/office/drawing/2014/main" id="{6C32A711-F5BA-4001-9A5D-5ACEAAFB61A3}"/>
              </a:ext>
            </a:extLst>
          </p:cNvPr>
          <p:cNvSpPr txBox="1"/>
          <p:nvPr/>
        </p:nvSpPr>
        <p:spPr>
          <a:xfrm>
            <a:off x="5155667" y="216286"/>
            <a:ext cx="816249" cy="369332"/>
          </a:xfrm>
          <a:prstGeom prst="rect">
            <a:avLst/>
          </a:prstGeom>
          <a:noFill/>
        </p:spPr>
        <p:txBody>
          <a:bodyPr wrap="none" rtlCol="0">
            <a:spAutoFit/>
          </a:bodyPr>
          <a:lstStyle/>
          <a:p>
            <a:r>
              <a:rPr lang="en-US" altLang="ko-KR" dirty="0"/>
              <a:t>Billing</a:t>
            </a:r>
            <a:endParaRPr lang="ko-KR" altLang="en-US" dirty="0"/>
          </a:p>
        </p:txBody>
      </p:sp>
      <p:sp>
        <p:nvSpPr>
          <p:cNvPr id="36" name="TextBox 35">
            <a:extLst>
              <a:ext uri="{FF2B5EF4-FFF2-40B4-BE49-F238E27FC236}">
                <a16:creationId xmlns:a16="http://schemas.microsoft.com/office/drawing/2014/main" id="{CF878E7F-224C-4BE1-8FC7-B6DC27DC3977}"/>
              </a:ext>
            </a:extLst>
          </p:cNvPr>
          <p:cNvSpPr txBox="1"/>
          <p:nvPr/>
        </p:nvSpPr>
        <p:spPr>
          <a:xfrm>
            <a:off x="745409" y="1323817"/>
            <a:ext cx="1256553" cy="307777"/>
          </a:xfrm>
          <a:prstGeom prst="rect">
            <a:avLst/>
          </a:prstGeom>
          <a:noFill/>
        </p:spPr>
        <p:txBody>
          <a:bodyPr wrap="square" rtlCol="0">
            <a:spAutoFit/>
          </a:bodyPr>
          <a:lstStyle/>
          <a:p>
            <a:r>
              <a:rPr lang="en-US" altLang="ko-KR" sz="1400" dirty="0"/>
              <a:t>Issuing date</a:t>
            </a:r>
            <a:endParaRPr lang="ko-KR" altLang="en-US" sz="1400" dirty="0"/>
          </a:p>
        </p:txBody>
      </p:sp>
      <p:sp>
        <p:nvSpPr>
          <p:cNvPr id="57" name="TextBox 56">
            <a:extLst>
              <a:ext uri="{FF2B5EF4-FFF2-40B4-BE49-F238E27FC236}">
                <a16:creationId xmlns:a16="http://schemas.microsoft.com/office/drawing/2014/main" id="{783905CA-FB90-41FC-96C2-AF09B00B9E5A}"/>
              </a:ext>
            </a:extLst>
          </p:cNvPr>
          <p:cNvSpPr txBox="1"/>
          <p:nvPr/>
        </p:nvSpPr>
        <p:spPr>
          <a:xfrm>
            <a:off x="737684" y="1989605"/>
            <a:ext cx="1267279" cy="323165"/>
          </a:xfrm>
          <a:prstGeom prst="rect">
            <a:avLst/>
          </a:prstGeom>
          <a:noFill/>
        </p:spPr>
        <p:txBody>
          <a:bodyPr wrap="square" rtlCol="0">
            <a:spAutoFit/>
          </a:bodyPr>
          <a:lstStyle/>
          <a:p>
            <a:r>
              <a:rPr lang="en-US" altLang="ko-KR" sz="1500" dirty="0"/>
              <a:t>2019. 05. 03.</a:t>
            </a:r>
            <a:endParaRPr lang="ko-KR" altLang="en-US" sz="1500" dirty="0"/>
          </a:p>
        </p:txBody>
      </p:sp>
      <p:sp>
        <p:nvSpPr>
          <p:cNvPr id="2" name="직사각형 1">
            <a:extLst>
              <a:ext uri="{FF2B5EF4-FFF2-40B4-BE49-F238E27FC236}">
                <a16:creationId xmlns:a16="http://schemas.microsoft.com/office/drawing/2014/main" id="{0DD6B7AB-D997-49DC-A5C7-0E0A7B8FD8AA}"/>
              </a:ext>
            </a:extLst>
          </p:cNvPr>
          <p:cNvSpPr/>
          <p:nvPr/>
        </p:nvSpPr>
        <p:spPr>
          <a:xfrm>
            <a:off x="745410" y="1905929"/>
            <a:ext cx="9617649" cy="5087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9" name="직선 화살표 연결선 38">
            <a:extLst>
              <a:ext uri="{FF2B5EF4-FFF2-40B4-BE49-F238E27FC236}">
                <a16:creationId xmlns:a16="http://schemas.microsoft.com/office/drawing/2014/main" id="{F822115B-394E-4602-A8B6-41054DA7C1AB}"/>
              </a:ext>
            </a:extLst>
          </p:cNvPr>
          <p:cNvCxnSpPr>
            <a:cxnSpLocks/>
          </p:cNvCxnSpPr>
          <p:nvPr/>
        </p:nvCxnSpPr>
        <p:spPr>
          <a:xfrm>
            <a:off x="9538250" y="1220692"/>
            <a:ext cx="0" cy="6781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74E763D-BF92-41FF-8508-1E061A18A5EC}"/>
              </a:ext>
            </a:extLst>
          </p:cNvPr>
          <p:cNvSpPr txBox="1"/>
          <p:nvPr/>
        </p:nvSpPr>
        <p:spPr>
          <a:xfrm>
            <a:off x="8711646" y="16676"/>
            <a:ext cx="1651414" cy="1200329"/>
          </a:xfrm>
          <a:prstGeom prst="rect">
            <a:avLst/>
          </a:prstGeom>
          <a:noFill/>
          <a:ln>
            <a:solidFill>
              <a:schemeClr val="tx1"/>
            </a:solidFill>
          </a:ln>
        </p:spPr>
        <p:txBody>
          <a:bodyPr wrap="square" rtlCol="0">
            <a:spAutoFit/>
          </a:bodyPr>
          <a:lstStyle/>
          <a:p>
            <a:r>
              <a:rPr lang="ko-KR" altLang="en-US" dirty="0"/>
              <a:t>활성화</a:t>
            </a:r>
            <a:endParaRPr lang="en-US" altLang="ko-KR" dirty="0"/>
          </a:p>
          <a:p>
            <a:r>
              <a:rPr lang="ko-KR" altLang="en-US" dirty="0"/>
              <a:t>청구서 확인 창으로 이동</a:t>
            </a:r>
            <a:endParaRPr lang="en-US" altLang="ko-KR" dirty="0"/>
          </a:p>
          <a:p>
            <a:r>
              <a:rPr lang="en-US" altLang="ko-KR" dirty="0"/>
              <a:t>62P</a:t>
            </a:r>
            <a:endParaRPr lang="ko-KR" altLang="en-US" dirty="0"/>
          </a:p>
        </p:txBody>
      </p:sp>
      <p:sp>
        <p:nvSpPr>
          <p:cNvPr id="41" name="TextBox 40">
            <a:extLst>
              <a:ext uri="{FF2B5EF4-FFF2-40B4-BE49-F238E27FC236}">
                <a16:creationId xmlns:a16="http://schemas.microsoft.com/office/drawing/2014/main" id="{C171B8C4-48D0-4526-8044-6A48299CD909}"/>
              </a:ext>
            </a:extLst>
          </p:cNvPr>
          <p:cNvSpPr txBox="1"/>
          <p:nvPr/>
        </p:nvSpPr>
        <p:spPr>
          <a:xfrm>
            <a:off x="6053537" y="2682997"/>
            <a:ext cx="1267279" cy="323165"/>
          </a:xfrm>
          <a:prstGeom prst="rect">
            <a:avLst/>
          </a:prstGeom>
          <a:noFill/>
        </p:spPr>
        <p:txBody>
          <a:bodyPr wrap="square" rtlCol="0">
            <a:spAutoFit/>
          </a:bodyPr>
          <a:lstStyle/>
          <a:p>
            <a:r>
              <a:rPr lang="en-US" altLang="ko-KR" sz="1500" dirty="0"/>
              <a:t>U$ 1,478.54</a:t>
            </a:r>
            <a:endParaRPr lang="ko-KR" altLang="en-US" sz="1500" dirty="0"/>
          </a:p>
        </p:txBody>
      </p:sp>
      <p:sp>
        <p:nvSpPr>
          <p:cNvPr id="42" name="TextBox 41">
            <a:extLst>
              <a:ext uri="{FF2B5EF4-FFF2-40B4-BE49-F238E27FC236}">
                <a16:creationId xmlns:a16="http://schemas.microsoft.com/office/drawing/2014/main" id="{253659E5-2FEE-4A31-8E39-794C84135F2C}"/>
              </a:ext>
            </a:extLst>
          </p:cNvPr>
          <p:cNvSpPr txBox="1"/>
          <p:nvPr/>
        </p:nvSpPr>
        <p:spPr>
          <a:xfrm>
            <a:off x="4836065" y="2682997"/>
            <a:ext cx="984565" cy="323165"/>
          </a:xfrm>
          <a:prstGeom prst="rect">
            <a:avLst/>
          </a:prstGeom>
          <a:noFill/>
        </p:spPr>
        <p:txBody>
          <a:bodyPr wrap="square" rtlCol="0">
            <a:spAutoFit/>
          </a:bodyPr>
          <a:lstStyle/>
          <a:p>
            <a:r>
              <a:rPr lang="en-US" altLang="ko-KR" sz="1500" dirty="0"/>
              <a:t>18</a:t>
            </a:r>
            <a:endParaRPr lang="ko-KR" altLang="en-US" sz="1500" dirty="0"/>
          </a:p>
        </p:txBody>
      </p:sp>
      <p:sp>
        <p:nvSpPr>
          <p:cNvPr id="43" name="TextBox 42">
            <a:extLst>
              <a:ext uri="{FF2B5EF4-FFF2-40B4-BE49-F238E27FC236}">
                <a16:creationId xmlns:a16="http://schemas.microsoft.com/office/drawing/2014/main" id="{E9A7D6EE-5786-436E-B6D9-4CC9078B5405}"/>
              </a:ext>
            </a:extLst>
          </p:cNvPr>
          <p:cNvSpPr txBox="1"/>
          <p:nvPr/>
        </p:nvSpPr>
        <p:spPr>
          <a:xfrm>
            <a:off x="8711646" y="2682997"/>
            <a:ext cx="1511944" cy="323165"/>
          </a:xfrm>
          <a:prstGeom prst="rect">
            <a:avLst/>
          </a:prstGeom>
          <a:noFill/>
        </p:spPr>
        <p:txBody>
          <a:bodyPr wrap="square" rtlCol="0">
            <a:spAutoFit/>
          </a:bodyPr>
          <a:lstStyle/>
          <a:p>
            <a:r>
              <a:rPr lang="en-US" altLang="ko-KR" sz="1500" dirty="0"/>
              <a:t>DEF- 10256873</a:t>
            </a:r>
            <a:endParaRPr lang="ko-KR" altLang="en-US" sz="1500" dirty="0"/>
          </a:p>
        </p:txBody>
      </p:sp>
      <p:sp>
        <p:nvSpPr>
          <p:cNvPr id="45" name="TextBox 44">
            <a:extLst>
              <a:ext uri="{FF2B5EF4-FFF2-40B4-BE49-F238E27FC236}">
                <a16:creationId xmlns:a16="http://schemas.microsoft.com/office/drawing/2014/main" id="{E39A9CB5-5BDB-4C99-9393-B633DD9F5E68}"/>
              </a:ext>
            </a:extLst>
          </p:cNvPr>
          <p:cNvSpPr txBox="1"/>
          <p:nvPr/>
        </p:nvSpPr>
        <p:spPr>
          <a:xfrm>
            <a:off x="7813427" y="2682997"/>
            <a:ext cx="396262" cy="323165"/>
          </a:xfrm>
          <a:prstGeom prst="rect">
            <a:avLst/>
          </a:prstGeom>
          <a:noFill/>
        </p:spPr>
        <p:txBody>
          <a:bodyPr wrap="square" rtlCol="0">
            <a:spAutoFit/>
          </a:bodyPr>
          <a:lstStyle/>
          <a:p>
            <a:r>
              <a:rPr lang="en-US" altLang="ko-KR" sz="1500" dirty="0"/>
              <a:t>63</a:t>
            </a:r>
            <a:endParaRPr lang="ko-KR" altLang="en-US" sz="1500" dirty="0"/>
          </a:p>
        </p:txBody>
      </p:sp>
      <p:sp>
        <p:nvSpPr>
          <p:cNvPr id="46" name="TextBox 45">
            <a:extLst>
              <a:ext uri="{FF2B5EF4-FFF2-40B4-BE49-F238E27FC236}">
                <a16:creationId xmlns:a16="http://schemas.microsoft.com/office/drawing/2014/main" id="{9E870712-1D1D-4F45-8A30-E80D792F19F7}"/>
              </a:ext>
            </a:extLst>
          </p:cNvPr>
          <p:cNvSpPr txBox="1"/>
          <p:nvPr/>
        </p:nvSpPr>
        <p:spPr>
          <a:xfrm>
            <a:off x="2939137" y="2682997"/>
            <a:ext cx="1328435" cy="323165"/>
          </a:xfrm>
          <a:prstGeom prst="rect">
            <a:avLst/>
          </a:prstGeom>
          <a:noFill/>
        </p:spPr>
        <p:txBody>
          <a:bodyPr wrap="square" rtlCol="0">
            <a:spAutoFit/>
          </a:bodyPr>
          <a:lstStyle/>
          <a:p>
            <a:r>
              <a:rPr lang="en-US" altLang="ko-KR" sz="1500" dirty="0"/>
              <a:t>DEF Delivery</a:t>
            </a:r>
            <a:endParaRPr lang="ko-KR" altLang="en-US" sz="1500" dirty="0"/>
          </a:p>
        </p:txBody>
      </p:sp>
      <p:sp>
        <p:nvSpPr>
          <p:cNvPr id="47" name="직사각형 46">
            <a:extLst>
              <a:ext uri="{FF2B5EF4-FFF2-40B4-BE49-F238E27FC236}">
                <a16:creationId xmlns:a16="http://schemas.microsoft.com/office/drawing/2014/main" id="{F4B0FB79-706B-46EC-A349-97BC34D48601}"/>
              </a:ext>
            </a:extLst>
          </p:cNvPr>
          <p:cNvSpPr/>
          <p:nvPr/>
        </p:nvSpPr>
        <p:spPr>
          <a:xfrm>
            <a:off x="412412" y="2760480"/>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8" name="TextBox 47">
            <a:extLst>
              <a:ext uri="{FF2B5EF4-FFF2-40B4-BE49-F238E27FC236}">
                <a16:creationId xmlns:a16="http://schemas.microsoft.com/office/drawing/2014/main" id="{3F7171EF-AFC2-4276-AD5C-60C73F8884A2}"/>
              </a:ext>
            </a:extLst>
          </p:cNvPr>
          <p:cNvSpPr txBox="1"/>
          <p:nvPr/>
        </p:nvSpPr>
        <p:spPr>
          <a:xfrm>
            <a:off x="2026824" y="2681451"/>
            <a:ext cx="840295" cy="323165"/>
          </a:xfrm>
          <a:prstGeom prst="rect">
            <a:avLst/>
          </a:prstGeom>
          <a:noFill/>
        </p:spPr>
        <p:txBody>
          <a:bodyPr wrap="square" rtlCol="0">
            <a:spAutoFit/>
          </a:bodyPr>
          <a:lstStyle/>
          <a:p>
            <a:r>
              <a:rPr lang="en-US" altLang="ko-KR" sz="1500" dirty="0"/>
              <a:t>Canada</a:t>
            </a:r>
            <a:endParaRPr lang="ko-KR" altLang="en-US" sz="1500" dirty="0"/>
          </a:p>
        </p:txBody>
      </p:sp>
      <p:sp>
        <p:nvSpPr>
          <p:cNvPr id="49" name="TextBox 48">
            <a:extLst>
              <a:ext uri="{FF2B5EF4-FFF2-40B4-BE49-F238E27FC236}">
                <a16:creationId xmlns:a16="http://schemas.microsoft.com/office/drawing/2014/main" id="{D666838E-FD4B-4CC4-B124-D289343495CB}"/>
              </a:ext>
            </a:extLst>
          </p:cNvPr>
          <p:cNvSpPr txBox="1"/>
          <p:nvPr/>
        </p:nvSpPr>
        <p:spPr>
          <a:xfrm>
            <a:off x="737684" y="2692902"/>
            <a:ext cx="1267279" cy="323165"/>
          </a:xfrm>
          <a:prstGeom prst="rect">
            <a:avLst/>
          </a:prstGeom>
          <a:noFill/>
        </p:spPr>
        <p:txBody>
          <a:bodyPr wrap="square" rtlCol="0">
            <a:spAutoFit/>
          </a:bodyPr>
          <a:lstStyle/>
          <a:p>
            <a:r>
              <a:rPr lang="en-US" altLang="ko-KR" sz="1500" dirty="0"/>
              <a:t>2019. 05. 01.</a:t>
            </a:r>
            <a:endParaRPr lang="ko-KR" altLang="en-US" sz="1500" dirty="0"/>
          </a:p>
        </p:txBody>
      </p:sp>
      <p:cxnSp>
        <p:nvCxnSpPr>
          <p:cNvPr id="51" name="직선 화살표 연결선 50">
            <a:extLst>
              <a:ext uri="{FF2B5EF4-FFF2-40B4-BE49-F238E27FC236}">
                <a16:creationId xmlns:a16="http://schemas.microsoft.com/office/drawing/2014/main" id="{73938DF3-AEF4-440B-A549-82F2E85D685C}"/>
              </a:ext>
            </a:extLst>
          </p:cNvPr>
          <p:cNvCxnSpPr>
            <a:cxnSpLocks/>
          </p:cNvCxnSpPr>
          <p:nvPr/>
        </p:nvCxnSpPr>
        <p:spPr>
          <a:xfrm flipV="1">
            <a:off x="9225938" y="3004616"/>
            <a:ext cx="0" cy="4938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F14B4A7-A81C-42F5-86E7-D40E328F8EE9}"/>
              </a:ext>
            </a:extLst>
          </p:cNvPr>
          <p:cNvSpPr txBox="1"/>
          <p:nvPr/>
        </p:nvSpPr>
        <p:spPr>
          <a:xfrm>
            <a:off x="8400231" y="3491762"/>
            <a:ext cx="1651414" cy="1477328"/>
          </a:xfrm>
          <a:prstGeom prst="rect">
            <a:avLst/>
          </a:prstGeom>
          <a:noFill/>
          <a:ln>
            <a:solidFill>
              <a:schemeClr val="tx1"/>
            </a:solidFill>
          </a:ln>
        </p:spPr>
        <p:txBody>
          <a:bodyPr wrap="square" rtlCol="0">
            <a:spAutoFit/>
          </a:bodyPr>
          <a:lstStyle/>
          <a:p>
            <a:r>
              <a:rPr lang="ko-KR" altLang="en-US" dirty="0"/>
              <a:t>물류업체가 인보이스 발행 시 지정하는 청구서 번호 자동 이관</a:t>
            </a:r>
          </a:p>
        </p:txBody>
      </p:sp>
      <p:sp>
        <p:nvSpPr>
          <p:cNvPr id="53" name="TextBox 52">
            <a:extLst>
              <a:ext uri="{FF2B5EF4-FFF2-40B4-BE49-F238E27FC236}">
                <a16:creationId xmlns:a16="http://schemas.microsoft.com/office/drawing/2014/main" id="{56FA723F-6C64-4AF8-921D-12FE80ADDAD8}"/>
              </a:ext>
            </a:extLst>
          </p:cNvPr>
          <p:cNvSpPr txBox="1"/>
          <p:nvPr/>
        </p:nvSpPr>
        <p:spPr>
          <a:xfrm>
            <a:off x="10464919" y="1326645"/>
            <a:ext cx="1511945" cy="307777"/>
          </a:xfrm>
          <a:prstGeom prst="rect">
            <a:avLst/>
          </a:prstGeom>
          <a:noFill/>
        </p:spPr>
        <p:txBody>
          <a:bodyPr wrap="square" rtlCol="0">
            <a:spAutoFit/>
          </a:bodyPr>
          <a:lstStyle/>
          <a:p>
            <a:r>
              <a:rPr lang="en-US" altLang="ko-KR" sz="1400" dirty="0"/>
              <a:t>Payment proof</a:t>
            </a:r>
            <a:endParaRPr lang="ko-KR" altLang="en-US" sz="1400" dirty="0"/>
          </a:p>
        </p:txBody>
      </p:sp>
      <p:cxnSp>
        <p:nvCxnSpPr>
          <p:cNvPr id="55" name="직선 화살표 연결선 54">
            <a:extLst>
              <a:ext uri="{FF2B5EF4-FFF2-40B4-BE49-F238E27FC236}">
                <a16:creationId xmlns:a16="http://schemas.microsoft.com/office/drawing/2014/main" id="{3AE8DA76-3345-48BE-92FE-37BB907FF0F0}"/>
              </a:ext>
            </a:extLst>
          </p:cNvPr>
          <p:cNvCxnSpPr>
            <a:cxnSpLocks/>
          </p:cNvCxnSpPr>
          <p:nvPr/>
        </p:nvCxnSpPr>
        <p:spPr>
          <a:xfrm flipV="1">
            <a:off x="11063486" y="2944454"/>
            <a:ext cx="0" cy="4938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55C67CF8-008A-434E-8F26-6598FFDCD5BE}"/>
              </a:ext>
            </a:extLst>
          </p:cNvPr>
          <p:cNvSpPr txBox="1"/>
          <p:nvPr/>
        </p:nvSpPr>
        <p:spPr>
          <a:xfrm>
            <a:off x="10237779" y="3431600"/>
            <a:ext cx="1651414" cy="2031325"/>
          </a:xfrm>
          <a:prstGeom prst="rect">
            <a:avLst/>
          </a:prstGeom>
          <a:noFill/>
          <a:ln>
            <a:solidFill>
              <a:schemeClr val="tx1"/>
            </a:solidFill>
          </a:ln>
        </p:spPr>
        <p:txBody>
          <a:bodyPr wrap="square" rtlCol="0">
            <a:spAutoFit/>
          </a:bodyPr>
          <a:lstStyle/>
          <a:p>
            <a:r>
              <a:rPr lang="ko-KR" altLang="en-US" dirty="0"/>
              <a:t>고객이 대금 납입을 증명할 수 있는 서류 등록</a:t>
            </a:r>
            <a:endParaRPr lang="en-US" altLang="ko-KR" dirty="0"/>
          </a:p>
          <a:p>
            <a:r>
              <a:rPr lang="ko-KR" altLang="en-US" dirty="0"/>
              <a:t>파일 검색 </a:t>
            </a:r>
            <a:r>
              <a:rPr lang="en-US" altLang="ko-KR" dirty="0"/>
              <a:t>– PDF </a:t>
            </a:r>
            <a:r>
              <a:rPr lang="ko-KR" altLang="en-US" dirty="0"/>
              <a:t>파일만 등록 가능</a:t>
            </a:r>
          </a:p>
        </p:txBody>
      </p:sp>
      <p:sp>
        <p:nvSpPr>
          <p:cNvPr id="58" name="TextBox 57">
            <a:extLst>
              <a:ext uri="{FF2B5EF4-FFF2-40B4-BE49-F238E27FC236}">
                <a16:creationId xmlns:a16="http://schemas.microsoft.com/office/drawing/2014/main" id="{ADD1B095-A54C-48A7-B493-13CA6B26FBE1}"/>
              </a:ext>
            </a:extLst>
          </p:cNvPr>
          <p:cNvSpPr txBox="1"/>
          <p:nvPr/>
        </p:nvSpPr>
        <p:spPr>
          <a:xfrm>
            <a:off x="10402239" y="1960791"/>
            <a:ext cx="1650832" cy="276999"/>
          </a:xfrm>
          <a:prstGeom prst="rect">
            <a:avLst/>
          </a:prstGeom>
          <a:noFill/>
          <a:ln>
            <a:solidFill>
              <a:schemeClr val="tx1"/>
            </a:solidFill>
          </a:ln>
        </p:spPr>
        <p:txBody>
          <a:bodyPr wrap="square" rtlCol="0">
            <a:spAutoFit/>
          </a:bodyPr>
          <a:lstStyle/>
          <a:p>
            <a:r>
              <a:rPr lang="en-US" altLang="ko-KR" sz="1200" dirty="0"/>
              <a:t>+ Upload</a:t>
            </a:r>
            <a:endParaRPr lang="ko-KR" altLang="en-US" sz="1200" dirty="0"/>
          </a:p>
        </p:txBody>
      </p:sp>
      <p:cxnSp>
        <p:nvCxnSpPr>
          <p:cNvPr id="44" name="직선 화살표 연결선 43">
            <a:extLst>
              <a:ext uri="{FF2B5EF4-FFF2-40B4-BE49-F238E27FC236}">
                <a16:creationId xmlns:a16="http://schemas.microsoft.com/office/drawing/2014/main" id="{F7D395BD-6AB5-442B-889C-A080F88B1FFD}"/>
              </a:ext>
            </a:extLst>
          </p:cNvPr>
          <p:cNvCxnSpPr>
            <a:cxnSpLocks/>
            <a:stCxn id="50" idx="2"/>
            <a:endCxn id="10" idx="0"/>
          </p:cNvCxnSpPr>
          <p:nvPr/>
        </p:nvCxnSpPr>
        <p:spPr>
          <a:xfrm>
            <a:off x="3635705" y="764142"/>
            <a:ext cx="1564083" cy="552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914415A5-F320-4B3C-BF15-8C83D4E6B954}"/>
              </a:ext>
            </a:extLst>
          </p:cNvPr>
          <p:cNvSpPr txBox="1"/>
          <p:nvPr/>
        </p:nvSpPr>
        <p:spPr>
          <a:xfrm>
            <a:off x="2435345" y="117811"/>
            <a:ext cx="2400720" cy="646331"/>
          </a:xfrm>
          <a:prstGeom prst="rect">
            <a:avLst/>
          </a:prstGeom>
          <a:solidFill>
            <a:schemeClr val="accent2">
              <a:lumMod val="20000"/>
              <a:lumOff val="80000"/>
            </a:schemeClr>
          </a:solidFill>
        </p:spPr>
        <p:txBody>
          <a:bodyPr wrap="square" rtlCol="0">
            <a:spAutoFit/>
          </a:bodyPr>
          <a:lstStyle/>
          <a:p>
            <a:r>
              <a:rPr lang="en-US" altLang="ko-KR" dirty="0"/>
              <a:t>P.47 </a:t>
            </a:r>
            <a:r>
              <a:rPr lang="ko-KR" altLang="en-US" dirty="0"/>
              <a:t>제고 보관 제품 항목의 개수 </a:t>
            </a:r>
            <a:endParaRPr lang="en-US" altLang="ko-KR" dirty="0"/>
          </a:p>
        </p:txBody>
      </p:sp>
      <p:cxnSp>
        <p:nvCxnSpPr>
          <p:cNvPr id="59" name="직선 화살표 연결선 58">
            <a:extLst>
              <a:ext uri="{FF2B5EF4-FFF2-40B4-BE49-F238E27FC236}">
                <a16:creationId xmlns:a16="http://schemas.microsoft.com/office/drawing/2014/main" id="{8C69A46C-436A-48EE-8EBF-2434287696FC}"/>
              </a:ext>
            </a:extLst>
          </p:cNvPr>
          <p:cNvCxnSpPr>
            <a:cxnSpLocks/>
            <a:stCxn id="60" idx="2"/>
            <a:endCxn id="12" idx="0"/>
          </p:cNvCxnSpPr>
          <p:nvPr/>
        </p:nvCxnSpPr>
        <p:spPr>
          <a:xfrm>
            <a:off x="7335463" y="1110231"/>
            <a:ext cx="812780" cy="2066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53E1567F-FC88-4B51-81B1-6421AFA0471E}"/>
              </a:ext>
            </a:extLst>
          </p:cNvPr>
          <p:cNvSpPr txBox="1"/>
          <p:nvPr/>
        </p:nvSpPr>
        <p:spPr>
          <a:xfrm>
            <a:off x="6337973" y="156124"/>
            <a:ext cx="1994979" cy="954107"/>
          </a:xfrm>
          <a:prstGeom prst="rect">
            <a:avLst/>
          </a:prstGeom>
          <a:solidFill>
            <a:schemeClr val="accent2">
              <a:lumMod val="20000"/>
              <a:lumOff val="80000"/>
            </a:schemeClr>
          </a:solidFill>
        </p:spPr>
        <p:txBody>
          <a:bodyPr wrap="square" rtlCol="0">
            <a:spAutoFit/>
          </a:bodyPr>
          <a:lstStyle/>
          <a:p>
            <a:r>
              <a:rPr lang="en-US" altLang="ko-KR" sz="1400" dirty="0"/>
              <a:t>P.60 </a:t>
            </a:r>
            <a:r>
              <a:rPr lang="ko-KR" altLang="en-US" sz="1400" dirty="0"/>
              <a:t>내역의 해당월 </a:t>
            </a:r>
            <a:r>
              <a:rPr lang="en-US" altLang="ko-KR" sz="1400" dirty="0"/>
              <a:t>1-31</a:t>
            </a:r>
            <a:r>
              <a:rPr lang="ko-KR" altLang="en-US" sz="1400" dirty="0"/>
              <a:t>일까지 </a:t>
            </a:r>
            <a:r>
              <a:rPr lang="ko-KR" altLang="en-US" sz="1400" dirty="0">
                <a:solidFill>
                  <a:srgbClr val="FF0000"/>
                </a:solidFill>
              </a:rPr>
              <a:t>배송 수량  </a:t>
            </a:r>
            <a:r>
              <a:rPr lang="en-US" altLang="ko-KR" sz="1400" dirty="0"/>
              <a:t>(</a:t>
            </a:r>
            <a:r>
              <a:rPr lang="ko-KR" altLang="en-US" sz="1400" dirty="0"/>
              <a:t>해당 달 배송 수량</a:t>
            </a:r>
            <a:r>
              <a:rPr lang="en-US" altLang="ko-KR" sz="1400" dirty="0"/>
              <a:t> </a:t>
            </a:r>
            <a:r>
              <a:rPr lang="ko-KR" altLang="en-US" sz="1400" dirty="0"/>
              <a:t>총합</a:t>
            </a:r>
            <a:r>
              <a:rPr lang="en-US" altLang="ko-KR" sz="1400" dirty="0"/>
              <a:t>)</a:t>
            </a:r>
            <a:endParaRPr lang="ko-KR" altLang="en-US" sz="1400" dirty="0"/>
          </a:p>
        </p:txBody>
      </p:sp>
      <p:cxnSp>
        <p:nvCxnSpPr>
          <p:cNvPr id="61" name="직선 화살표 연결선 60">
            <a:extLst>
              <a:ext uri="{FF2B5EF4-FFF2-40B4-BE49-F238E27FC236}">
                <a16:creationId xmlns:a16="http://schemas.microsoft.com/office/drawing/2014/main" id="{821A6FB2-EA22-4BBA-9E0B-C1FA81506E4E}"/>
              </a:ext>
            </a:extLst>
          </p:cNvPr>
          <p:cNvCxnSpPr>
            <a:cxnSpLocks/>
            <a:stCxn id="62" idx="0"/>
          </p:cNvCxnSpPr>
          <p:nvPr/>
        </p:nvCxnSpPr>
        <p:spPr>
          <a:xfrm flipH="1" flipV="1">
            <a:off x="6811470" y="3039236"/>
            <a:ext cx="276868" cy="10808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B6838F32-19F9-4374-95BD-FB51D2A40BFC}"/>
              </a:ext>
            </a:extLst>
          </p:cNvPr>
          <p:cNvSpPr txBox="1"/>
          <p:nvPr/>
        </p:nvSpPr>
        <p:spPr>
          <a:xfrm>
            <a:off x="6090848" y="4120131"/>
            <a:ext cx="1994979" cy="646331"/>
          </a:xfrm>
          <a:prstGeom prst="rect">
            <a:avLst/>
          </a:prstGeom>
          <a:solidFill>
            <a:schemeClr val="accent2">
              <a:lumMod val="20000"/>
              <a:lumOff val="80000"/>
            </a:schemeClr>
          </a:solidFill>
        </p:spPr>
        <p:txBody>
          <a:bodyPr wrap="square" rtlCol="0">
            <a:spAutoFit/>
          </a:bodyPr>
          <a:lstStyle/>
          <a:p>
            <a:r>
              <a:rPr lang="en-US" altLang="ko-KR" dirty="0"/>
              <a:t>P. 92 </a:t>
            </a:r>
            <a:r>
              <a:rPr lang="ko-KR" altLang="en-US" dirty="0"/>
              <a:t>입력 정보 표시</a:t>
            </a:r>
            <a:endParaRPr lang="en-US" altLang="ko-KR" dirty="0"/>
          </a:p>
        </p:txBody>
      </p:sp>
      <p:cxnSp>
        <p:nvCxnSpPr>
          <p:cNvPr id="63" name="직선 화살표 연결선 62">
            <a:extLst>
              <a:ext uri="{FF2B5EF4-FFF2-40B4-BE49-F238E27FC236}">
                <a16:creationId xmlns:a16="http://schemas.microsoft.com/office/drawing/2014/main" id="{E14217B9-6A89-49C6-9908-F7479EC2FDEF}"/>
              </a:ext>
            </a:extLst>
          </p:cNvPr>
          <p:cNvCxnSpPr>
            <a:cxnSpLocks/>
            <a:stCxn id="62" idx="0"/>
            <a:endCxn id="43" idx="1"/>
          </p:cNvCxnSpPr>
          <p:nvPr/>
        </p:nvCxnSpPr>
        <p:spPr>
          <a:xfrm flipV="1">
            <a:off x="7088338" y="2844580"/>
            <a:ext cx="1623308" cy="12755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07A92CA6-E700-4581-945C-54842E514796}"/>
              </a:ext>
            </a:extLst>
          </p:cNvPr>
          <p:cNvSpPr txBox="1"/>
          <p:nvPr/>
        </p:nvSpPr>
        <p:spPr>
          <a:xfrm>
            <a:off x="10395475" y="2679944"/>
            <a:ext cx="1650832" cy="276999"/>
          </a:xfrm>
          <a:prstGeom prst="rect">
            <a:avLst/>
          </a:prstGeom>
          <a:noFill/>
          <a:ln>
            <a:solidFill>
              <a:schemeClr val="tx1"/>
            </a:solidFill>
          </a:ln>
        </p:spPr>
        <p:txBody>
          <a:bodyPr wrap="square" rtlCol="0">
            <a:spAutoFit/>
          </a:bodyPr>
          <a:lstStyle/>
          <a:p>
            <a:r>
              <a:rPr lang="en-US" altLang="ko-KR" sz="1200" dirty="0"/>
              <a:t>+ Upload</a:t>
            </a:r>
            <a:endParaRPr lang="ko-KR" altLang="en-US" sz="1200" dirty="0"/>
          </a:p>
        </p:txBody>
      </p:sp>
    </p:spTree>
    <p:extLst>
      <p:ext uri="{BB962C8B-B14F-4D97-AF65-F5344CB8AC3E}">
        <p14:creationId xmlns:p14="http://schemas.microsoft.com/office/powerpoint/2010/main" val="31585214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6539827A-EA8F-4CD6-8096-8B1885A6D886}"/>
              </a:ext>
            </a:extLst>
          </p:cNvPr>
          <p:cNvSpPr/>
          <p:nvPr/>
        </p:nvSpPr>
        <p:spPr>
          <a:xfrm>
            <a:off x="411061" y="880844"/>
            <a:ext cx="2936146" cy="54528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b="1" dirty="0">
                <a:solidFill>
                  <a:schemeClr val="tx1"/>
                </a:solidFill>
              </a:rPr>
              <a:t>Busk Fulfillment, MMV</a:t>
            </a:r>
            <a:r>
              <a:rPr lang="ko-KR" altLang="en-US" sz="1200" b="1" dirty="0">
                <a:solidFill>
                  <a:schemeClr val="tx1"/>
                </a:solidFill>
              </a:rPr>
              <a:t> </a:t>
            </a:r>
            <a:r>
              <a:rPr lang="en-US" altLang="ko-KR" sz="1200" b="1" dirty="0">
                <a:solidFill>
                  <a:schemeClr val="tx1"/>
                </a:solidFill>
              </a:rPr>
              <a:t>Global</a:t>
            </a:r>
          </a:p>
          <a:p>
            <a:pPr algn="ctr"/>
            <a:r>
              <a:rPr lang="en-US" altLang="ko-KR" sz="1200" dirty="0">
                <a:solidFill>
                  <a:schemeClr val="tx1"/>
                </a:solidFill>
              </a:rPr>
              <a:t>202 </a:t>
            </a:r>
            <a:r>
              <a:rPr lang="en-US" altLang="ko-KR" sz="1200" dirty="0" err="1">
                <a:solidFill>
                  <a:schemeClr val="tx1"/>
                </a:solidFill>
              </a:rPr>
              <a:t>Woonhyun</a:t>
            </a:r>
            <a:r>
              <a:rPr lang="en-US" altLang="ko-KR" sz="1200" dirty="0">
                <a:solidFill>
                  <a:schemeClr val="tx1"/>
                </a:solidFill>
              </a:rPr>
              <a:t> bldg. 87, </a:t>
            </a:r>
            <a:r>
              <a:rPr lang="en-US" altLang="ko-KR" sz="1200" dirty="0" err="1">
                <a:solidFill>
                  <a:schemeClr val="tx1"/>
                </a:solidFill>
              </a:rPr>
              <a:t>Cheongmyung-ro</a:t>
            </a:r>
            <a:r>
              <a:rPr lang="en-US" altLang="ko-KR" sz="1200" dirty="0">
                <a:solidFill>
                  <a:schemeClr val="tx1"/>
                </a:solidFill>
              </a:rPr>
              <a:t>, </a:t>
            </a:r>
            <a:r>
              <a:rPr lang="en-US" altLang="ko-KR" sz="1200" dirty="0" err="1">
                <a:solidFill>
                  <a:schemeClr val="tx1"/>
                </a:solidFill>
              </a:rPr>
              <a:t>Yeongtong-gu</a:t>
            </a:r>
            <a:r>
              <a:rPr lang="en-US" altLang="ko-KR" sz="1200" dirty="0">
                <a:solidFill>
                  <a:schemeClr val="tx1"/>
                </a:solidFill>
              </a:rPr>
              <a:t>, Suwon-</a:t>
            </a:r>
            <a:r>
              <a:rPr lang="en-US" altLang="ko-KR" sz="1200" dirty="0" err="1">
                <a:solidFill>
                  <a:schemeClr val="tx1"/>
                </a:solidFill>
              </a:rPr>
              <a:t>si</a:t>
            </a:r>
            <a:r>
              <a:rPr lang="en-US" altLang="ko-KR" sz="1200" dirty="0">
                <a:solidFill>
                  <a:schemeClr val="tx1"/>
                </a:solidFill>
              </a:rPr>
              <a:t>, Gyeonggi-do, 16705, Republic of Korea</a:t>
            </a:r>
          </a:p>
          <a:p>
            <a:pPr algn="ctr"/>
            <a:endParaRPr lang="en-US" altLang="ko-KR" sz="1200" dirty="0">
              <a:solidFill>
                <a:schemeClr val="tx1"/>
              </a:solidFill>
            </a:endParaRPr>
          </a:p>
          <a:p>
            <a:pPr algn="ctr"/>
            <a:r>
              <a:rPr lang="en-US" altLang="ko-KR" sz="1200" dirty="0">
                <a:solidFill>
                  <a:schemeClr val="tx1"/>
                </a:solidFill>
              </a:rPr>
              <a:t>This is not a payment address</a:t>
            </a:r>
          </a:p>
          <a:p>
            <a:pPr algn="ctr"/>
            <a:endParaRPr lang="en-US" altLang="ko-KR" sz="1200" dirty="0">
              <a:solidFill>
                <a:schemeClr val="tx1"/>
              </a:solidFill>
            </a:endParaRPr>
          </a:p>
          <a:p>
            <a:pPr algn="ctr"/>
            <a:r>
              <a:rPr lang="en-US" altLang="ko-KR" sz="1200" b="1" dirty="0">
                <a:solidFill>
                  <a:schemeClr val="tx1"/>
                </a:solidFill>
              </a:rPr>
              <a:t>Beneficiary</a:t>
            </a:r>
          </a:p>
          <a:p>
            <a:pPr algn="ctr"/>
            <a:r>
              <a:rPr lang="en-US" altLang="ko-KR" sz="1200" dirty="0">
                <a:solidFill>
                  <a:schemeClr val="tx1"/>
                </a:solidFill>
              </a:rPr>
              <a:t>‘Logistic Company Name’</a:t>
            </a:r>
          </a:p>
          <a:p>
            <a:pPr algn="ctr"/>
            <a:r>
              <a:rPr lang="en-US" altLang="ko-KR" sz="1200" dirty="0">
                <a:solidFill>
                  <a:schemeClr val="tx1"/>
                </a:solidFill>
              </a:rPr>
              <a:t>Address</a:t>
            </a:r>
          </a:p>
          <a:p>
            <a:pPr algn="ctr"/>
            <a:endParaRPr lang="en-US" altLang="ko-KR" sz="1200" dirty="0">
              <a:solidFill>
                <a:schemeClr val="tx1"/>
              </a:solidFill>
            </a:endParaRPr>
          </a:p>
          <a:p>
            <a:pPr algn="ctr"/>
            <a:r>
              <a:rPr lang="en-US" altLang="ko-KR" sz="1200" dirty="0">
                <a:solidFill>
                  <a:schemeClr val="tx1"/>
                </a:solidFill>
              </a:rPr>
              <a:t>Phone Number</a:t>
            </a:r>
          </a:p>
          <a:p>
            <a:pPr algn="ctr"/>
            <a:endParaRPr lang="en-US" altLang="ko-KR" sz="1200" dirty="0">
              <a:solidFill>
                <a:schemeClr val="tx1"/>
              </a:solidFill>
            </a:endParaRPr>
          </a:p>
          <a:p>
            <a:pPr algn="ctr"/>
            <a:r>
              <a:rPr lang="en-US" altLang="ko-KR" sz="1200" b="1" dirty="0">
                <a:solidFill>
                  <a:schemeClr val="tx1"/>
                </a:solidFill>
              </a:rPr>
              <a:t>Bill to</a:t>
            </a:r>
          </a:p>
          <a:p>
            <a:pPr algn="ctr"/>
            <a:r>
              <a:rPr lang="en-US" altLang="ko-KR" sz="1200" dirty="0">
                <a:solidFill>
                  <a:schemeClr val="tx1"/>
                </a:solidFill>
              </a:rPr>
              <a:t>‘Customer Name’</a:t>
            </a:r>
          </a:p>
          <a:p>
            <a:pPr algn="ctr"/>
            <a:r>
              <a:rPr lang="en-US" altLang="ko-KR" sz="1200" dirty="0">
                <a:solidFill>
                  <a:schemeClr val="tx1"/>
                </a:solidFill>
              </a:rPr>
              <a:t>Address</a:t>
            </a:r>
          </a:p>
          <a:p>
            <a:pPr algn="ctr"/>
            <a:r>
              <a:rPr lang="en-US" altLang="ko-KR" sz="1200" dirty="0">
                <a:solidFill>
                  <a:schemeClr val="tx1"/>
                </a:solidFill>
              </a:rPr>
              <a:t>Phone Number</a:t>
            </a:r>
          </a:p>
          <a:p>
            <a:pPr algn="ctr"/>
            <a:endParaRPr lang="en-US" altLang="ko-KR" sz="1200" dirty="0">
              <a:solidFill>
                <a:schemeClr val="tx1"/>
              </a:solidFill>
            </a:endParaRPr>
          </a:p>
          <a:p>
            <a:pPr algn="ctr"/>
            <a:r>
              <a:rPr lang="en-US" altLang="ko-KR" sz="1200" b="1" dirty="0">
                <a:solidFill>
                  <a:schemeClr val="tx1"/>
                </a:solidFill>
              </a:rPr>
              <a:t>User’s Busk3PL ID</a:t>
            </a:r>
          </a:p>
          <a:p>
            <a:pPr algn="ctr"/>
            <a:r>
              <a:rPr lang="en-US" altLang="ko-KR" sz="1200" dirty="0">
                <a:solidFill>
                  <a:schemeClr val="tx1"/>
                </a:solidFill>
              </a:rPr>
              <a:t>ID</a:t>
            </a:r>
          </a:p>
          <a:p>
            <a:pPr algn="ctr"/>
            <a:endParaRPr lang="en-US" altLang="ko-KR" sz="1200" dirty="0">
              <a:solidFill>
                <a:schemeClr val="tx1"/>
              </a:solidFill>
            </a:endParaRPr>
          </a:p>
        </p:txBody>
      </p:sp>
      <p:sp>
        <p:nvSpPr>
          <p:cNvPr id="3" name="TextBox 2">
            <a:extLst>
              <a:ext uri="{FF2B5EF4-FFF2-40B4-BE49-F238E27FC236}">
                <a16:creationId xmlns:a16="http://schemas.microsoft.com/office/drawing/2014/main" id="{C17DF7F5-860E-445C-9D87-0EE872CF5F90}"/>
              </a:ext>
            </a:extLst>
          </p:cNvPr>
          <p:cNvSpPr txBox="1"/>
          <p:nvPr/>
        </p:nvSpPr>
        <p:spPr>
          <a:xfrm>
            <a:off x="3548543" y="62917"/>
            <a:ext cx="1811843" cy="369332"/>
          </a:xfrm>
          <a:prstGeom prst="rect">
            <a:avLst/>
          </a:prstGeom>
          <a:noFill/>
        </p:spPr>
        <p:txBody>
          <a:bodyPr wrap="none" rtlCol="0">
            <a:spAutoFit/>
          </a:bodyPr>
          <a:lstStyle/>
          <a:p>
            <a:r>
              <a:rPr lang="en-US" altLang="ko-KR" dirty="0"/>
              <a:t>Invoice number</a:t>
            </a:r>
            <a:endParaRPr lang="ko-KR" altLang="en-US" dirty="0"/>
          </a:p>
        </p:txBody>
      </p:sp>
      <p:sp>
        <p:nvSpPr>
          <p:cNvPr id="4" name="TextBox 3">
            <a:extLst>
              <a:ext uri="{FF2B5EF4-FFF2-40B4-BE49-F238E27FC236}">
                <a16:creationId xmlns:a16="http://schemas.microsoft.com/office/drawing/2014/main" id="{C863C97E-4234-475C-BBAD-F5472A27563F}"/>
              </a:ext>
            </a:extLst>
          </p:cNvPr>
          <p:cNvSpPr txBox="1"/>
          <p:nvPr/>
        </p:nvSpPr>
        <p:spPr>
          <a:xfrm>
            <a:off x="3624044" y="427838"/>
            <a:ext cx="1598515" cy="369332"/>
          </a:xfrm>
          <a:prstGeom prst="rect">
            <a:avLst/>
          </a:prstGeom>
          <a:noFill/>
        </p:spPr>
        <p:txBody>
          <a:bodyPr wrap="none" rtlCol="0">
            <a:spAutoFit/>
          </a:bodyPr>
          <a:lstStyle/>
          <a:p>
            <a:r>
              <a:rPr lang="en-US" altLang="ko-KR" dirty="0"/>
              <a:t>ABC-3014526</a:t>
            </a:r>
            <a:endParaRPr lang="ko-KR" altLang="en-US" dirty="0"/>
          </a:p>
        </p:txBody>
      </p:sp>
      <p:sp>
        <p:nvSpPr>
          <p:cNvPr id="5" name="TextBox 4">
            <a:extLst>
              <a:ext uri="{FF2B5EF4-FFF2-40B4-BE49-F238E27FC236}">
                <a16:creationId xmlns:a16="http://schemas.microsoft.com/office/drawing/2014/main" id="{E145AE95-FB23-4935-B227-2EA505B3C1E6}"/>
              </a:ext>
            </a:extLst>
          </p:cNvPr>
          <p:cNvSpPr txBox="1"/>
          <p:nvPr/>
        </p:nvSpPr>
        <p:spPr>
          <a:xfrm>
            <a:off x="9538283" y="125835"/>
            <a:ext cx="1313565" cy="369332"/>
          </a:xfrm>
          <a:prstGeom prst="rect">
            <a:avLst/>
          </a:prstGeom>
          <a:noFill/>
        </p:spPr>
        <p:txBody>
          <a:bodyPr wrap="none" rtlCol="0">
            <a:spAutoFit/>
          </a:bodyPr>
          <a:lstStyle/>
          <a:p>
            <a:r>
              <a:rPr lang="en-US" altLang="ko-KR" dirty="0"/>
              <a:t>Service bill</a:t>
            </a:r>
            <a:endParaRPr lang="ko-KR" altLang="en-US" dirty="0"/>
          </a:p>
        </p:txBody>
      </p:sp>
      <p:sp>
        <p:nvSpPr>
          <p:cNvPr id="6" name="TextBox 5">
            <a:extLst>
              <a:ext uri="{FF2B5EF4-FFF2-40B4-BE49-F238E27FC236}">
                <a16:creationId xmlns:a16="http://schemas.microsoft.com/office/drawing/2014/main" id="{FE892BCE-EC43-4B33-A278-D30B968BD28D}"/>
              </a:ext>
            </a:extLst>
          </p:cNvPr>
          <p:cNvSpPr txBox="1"/>
          <p:nvPr/>
        </p:nvSpPr>
        <p:spPr>
          <a:xfrm>
            <a:off x="10192624" y="478172"/>
            <a:ext cx="1515158" cy="369332"/>
          </a:xfrm>
          <a:prstGeom prst="rect">
            <a:avLst/>
          </a:prstGeom>
          <a:noFill/>
        </p:spPr>
        <p:txBody>
          <a:bodyPr wrap="none" rtlCol="0">
            <a:spAutoFit/>
          </a:bodyPr>
          <a:lstStyle/>
          <a:p>
            <a:r>
              <a:rPr lang="en-US" altLang="ko-KR" dirty="0"/>
              <a:t>2019. 05. 03.</a:t>
            </a:r>
            <a:endParaRPr lang="ko-KR" altLang="en-US" dirty="0"/>
          </a:p>
        </p:txBody>
      </p:sp>
      <p:sp>
        <p:nvSpPr>
          <p:cNvPr id="7" name="TextBox 6">
            <a:extLst>
              <a:ext uri="{FF2B5EF4-FFF2-40B4-BE49-F238E27FC236}">
                <a16:creationId xmlns:a16="http://schemas.microsoft.com/office/drawing/2014/main" id="{60D62BB0-5A8D-442B-B4D1-88C87754F923}"/>
              </a:ext>
            </a:extLst>
          </p:cNvPr>
          <p:cNvSpPr txBox="1"/>
          <p:nvPr/>
        </p:nvSpPr>
        <p:spPr>
          <a:xfrm>
            <a:off x="3531765" y="1090569"/>
            <a:ext cx="1682255" cy="369332"/>
          </a:xfrm>
          <a:prstGeom prst="rect">
            <a:avLst/>
          </a:prstGeom>
          <a:noFill/>
        </p:spPr>
        <p:txBody>
          <a:bodyPr wrap="none" rtlCol="0">
            <a:spAutoFit/>
          </a:bodyPr>
          <a:lstStyle/>
          <a:p>
            <a:r>
              <a:rPr lang="en-US" altLang="ko-KR" dirty="0"/>
              <a:t>Service details</a:t>
            </a:r>
            <a:endParaRPr lang="ko-KR" altLang="en-US" dirty="0"/>
          </a:p>
        </p:txBody>
      </p:sp>
      <p:sp>
        <p:nvSpPr>
          <p:cNvPr id="8" name="TextBox 7">
            <a:extLst>
              <a:ext uri="{FF2B5EF4-FFF2-40B4-BE49-F238E27FC236}">
                <a16:creationId xmlns:a16="http://schemas.microsoft.com/office/drawing/2014/main" id="{3006F0D7-E773-46D0-B7B3-4721D01F08FA}"/>
              </a:ext>
            </a:extLst>
          </p:cNvPr>
          <p:cNvSpPr txBox="1"/>
          <p:nvPr/>
        </p:nvSpPr>
        <p:spPr>
          <a:xfrm>
            <a:off x="9333612" y="1182902"/>
            <a:ext cx="2399503" cy="276999"/>
          </a:xfrm>
          <a:prstGeom prst="rect">
            <a:avLst/>
          </a:prstGeom>
          <a:noFill/>
        </p:spPr>
        <p:txBody>
          <a:bodyPr wrap="none" rtlCol="0">
            <a:spAutoFit/>
          </a:bodyPr>
          <a:lstStyle/>
          <a:p>
            <a:r>
              <a:rPr lang="en-US" altLang="ko-KR" sz="1200" dirty="0"/>
              <a:t>4</a:t>
            </a:r>
            <a:r>
              <a:rPr lang="ko-KR" altLang="en-US" sz="1200" dirty="0"/>
              <a:t>월 </a:t>
            </a:r>
            <a:r>
              <a:rPr lang="en-US" altLang="ko-KR" sz="1200" dirty="0"/>
              <a:t>1</a:t>
            </a:r>
            <a:r>
              <a:rPr lang="ko-KR" altLang="en-US" sz="1200" dirty="0"/>
              <a:t>일 </a:t>
            </a:r>
            <a:r>
              <a:rPr lang="en-US" altLang="ko-KR" sz="1200" dirty="0"/>
              <a:t>– 4</a:t>
            </a:r>
            <a:r>
              <a:rPr lang="ko-KR" altLang="en-US" sz="1200" dirty="0"/>
              <a:t>월 </a:t>
            </a:r>
            <a:r>
              <a:rPr lang="en-US" altLang="ko-KR" sz="1200" dirty="0"/>
              <a:t>30</a:t>
            </a:r>
            <a:r>
              <a:rPr lang="ko-KR" altLang="en-US" sz="1200" dirty="0"/>
              <a:t>일 </a:t>
            </a:r>
            <a:r>
              <a:rPr lang="en-US" altLang="ko-KR" sz="1200" dirty="0"/>
              <a:t>Pacific Time</a:t>
            </a:r>
            <a:endParaRPr lang="ko-KR" altLang="en-US" sz="1200" dirty="0"/>
          </a:p>
        </p:txBody>
      </p:sp>
      <p:sp>
        <p:nvSpPr>
          <p:cNvPr id="9" name="TextBox 8">
            <a:extLst>
              <a:ext uri="{FF2B5EF4-FFF2-40B4-BE49-F238E27FC236}">
                <a16:creationId xmlns:a16="http://schemas.microsoft.com/office/drawing/2014/main" id="{CD122CE5-8DF0-4466-B87E-92E5A323695D}"/>
              </a:ext>
            </a:extLst>
          </p:cNvPr>
          <p:cNvSpPr txBox="1"/>
          <p:nvPr/>
        </p:nvSpPr>
        <p:spPr>
          <a:xfrm>
            <a:off x="3565321" y="1535185"/>
            <a:ext cx="1116331" cy="307777"/>
          </a:xfrm>
          <a:prstGeom prst="rect">
            <a:avLst/>
          </a:prstGeom>
          <a:noFill/>
        </p:spPr>
        <p:txBody>
          <a:bodyPr wrap="none" rtlCol="0">
            <a:spAutoFit/>
          </a:bodyPr>
          <a:lstStyle/>
          <a:p>
            <a:r>
              <a:rPr lang="en-US" altLang="ko-KR" sz="1400" dirty="0"/>
              <a:t>Storage fee</a:t>
            </a:r>
            <a:endParaRPr lang="ko-KR" altLang="en-US" dirty="0"/>
          </a:p>
        </p:txBody>
      </p:sp>
      <p:cxnSp>
        <p:nvCxnSpPr>
          <p:cNvPr id="11" name="직선 연결선 10">
            <a:extLst>
              <a:ext uri="{FF2B5EF4-FFF2-40B4-BE49-F238E27FC236}">
                <a16:creationId xmlns:a16="http://schemas.microsoft.com/office/drawing/2014/main" id="{6FEE69F8-6636-4ADE-A6AC-7E084B22E444}"/>
              </a:ext>
            </a:extLst>
          </p:cNvPr>
          <p:cNvCxnSpPr>
            <a:cxnSpLocks/>
          </p:cNvCxnSpPr>
          <p:nvPr/>
        </p:nvCxnSpPr>
        <p:spPr>
          <a:xfrm>
            <a:off x="5219033" y="1759072"/>
            <a:ext cx="5416666"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0948EFA-435D-4D9D-BD8C-27BFB574CEC5}"/>
              </a:ext>
            </a:extLst>
          </p:cNvPr>
          <p:cNvSpPr txBox="1"/>
          <p:nvPr/>
        </p:nvSpPr>
        <p:spPr>
          <a:xfrm>
            <a:off x="10662407" y="1535185"/>
            <a:ext cx="947695" cy="307777"/>
          </a:xfrm>
          <a:prstGeom prst="rect">
            <a:avLst/>
          </a:prstGeom>
          <a:noFill/>
        </p:spPr>
        <p:txBody>
          <a:bodyPr wrap="none" rtlCol="0">
            <a:spAutoFit/>
          </a:bodyPr>
          <a:lstStyle/>
          <a:p>
            <a:r>
              <a:rPr lang="en-US" altLang="ko-KR" sz="1400" dirty="0"/>
              <a:t>U$276.30</a:t>
            </a:r>
            <a:endParaRPr lang="ko-KR" altLang="en-US" sz="1400" dirty="0"/>
          </a:p>
        </p:txBody>
      </p:sp>
      <p:sp>
        <p:nvSpPr>
          <p:cNvPr id="14" name="TextBox 13">
            <a:extLst>
              <a:ext uri="{FF2B5EF4-FFF2-40B4-BE49-F238E27FC236}">
                <a16:creationId xmlns:a16="http://schemas.microsoft.com/office/drawing/2014/main" id="{643E6C43-3B25-4F59-85F2-A7286CA2057D}"/>
              </a:ext>
            </a:extLst>
          </p:cNvPr>
          <p:cNvSpPr txBox="1"/>
          <p:nvPr/>
        </p:nvSpPr>
        <p:spPr>
          <a:xfrm>
            <a:off x="3565321" y="2182535"/>
            <a:ext cx="1910395" cy="307777"/>
          </a:xfrm>
          <a:prstGeom prst="rect">
            <a:avLst/>
          </a:prstGeom>
          <a:noFill/>
        </p:spPr>
        <p:txBody>
          <a:bodyPr wrap="none" rtlCol="0">
            <a:spAutoFit/>
          </a:bodyPr>
          <a:lstStyle/>
          <a:p>
            <a:r>
              <a:rPr lang="en-US" altLang="ko-KR" sz="1400" dirty="0"/>
              <a:t>Product delivery cost</a:t>
            </a:r>
            <a:endParaRPr lang="ko-KR" altLang="en-US" dirty="0"/>
          </a:p>
        </p:txBody>
      </p:sp>
      <p:cxnSp>
        <p:nvCxnSpPr>
          <p:cNvPr id="15" name="직선 연결선 14">
            <a:extLst>
              <a:ext uri="{FF2B5EF4-FFF2-40B4-BE49-F238E27FC236}">
                <a16:creationId xmlns:a16="http://schemas.microsoft.com/office/drawing/2014/main" id="{F23239BB-62FB-49FD-953A-B24C58C866D7}"/>
              </a:ext>
            </a:extLst>
          </p:cNvPr>
          <p:cNvCxnSpPr>
            <a:cxnSpLocks/>
          </p:cNvCxnSpPr>
          <p:nvPr/>
        </p:nvCxnSpPr>
        <p:spPr>
          <a:xfrm>
            <a:off x="4952239" y="2406422"/>
            <a:ext cx="5683460"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2D75C81-C4A1-4365-80AB-AD9333E9A745}"/>
              </a:ext>
            </a:extLst>
          </p:cNvPr>
          <p:cNvSpPr txBox="1"/>
          <p:nvPr/>
        </p:nvSpPr>
        <p:spPr>
          <a:xfrm>
            <a:off x="10662407" y="2182535"/>
            <a:ext cx="848309" cy="307777"/>
          </a:xfrm>
          <a:prstGeom prst="rect">
            <a:avLst/>
          </a:prstGeom>
          <a:noFill/>
        </p:spPr>
        <p:txBody>
          <a:bodyPr wrap="none" rtlCol="0">
            <a:spAutoFit/>
          </a:bodyPr>
          <a:lstStyle/>
          <a:p>
            <a:r>
              <a:rPr lang="en-US" altLang="ko-KR" sz="1400" dirty="0"/>
              <a:t>U$29.20</a:t>
            </a:r>
            <a:endParaRPr lang="ko-KR" altLang="en-US" sz="1400" dirty="0"/>
          </a:p>
        </p:txBody>
      </p:sp>
      <p:sp>
        <p:nvSpPr>
          <p:cNvPr id="28" name="TextBox 27">
            <a:extLst>
              <a:ext uri="{FF2B5EF4-FFF2-40B4-BE49-F238E27FC236}">
                <a16:creationId xmlns:a16="http://schemas.microsoft.com/office/drawing/2014/main" id="{8FBDB68D-A857-4A19-9104-CCD52990F2DA}"/>
              </a:ext>
            </a:extLst>
          </p:cNvPr>
          <p:cNvSpPr txBox="1"/>
          <p:nvPr/>
        </p:nvSpPr>
        <p:spPr>
          <a:xfrm>
            <a:off x="3565321" y="2829885"/>
            <a:ext cx="2667718" cy="307777"/>
          </a:xfrm>
          <a:prstGeom prst="rect">
            <a:avLst/>
          </a:prstGeom>
          <a:noFill/>
        </p:spPr>
        <p:txBody>
          <a:bodyPr wrap="none" rtlCol="0">
            <a:spAutoFit/>
          </a:bodyPr>
          <a:lstStyle/>
          <a:p>
            <a:r>
              <a:rPr lang="en-US" altLang="ko-KR" sz="1400" dirty="0"/>
              <a:t>Return/Refund</a:t>
            </a:r>
            <a:r>
              <a:rPr lang="ko-KR" altLang="en-US" sz="1400" dirty="0"/>
              <a:t> </a:t>
            </a:r>
            <a:r>
              <a:rPr lang="en-US" altLang="ko-KR" sz="1400" dirty="0"/>
              <a:t>Collectible</a:t>
            </a:r>
            <a:r>
              <a:rPr lang="ko-KR" altLang="en-US" sz="1400" dirty="0"/>
              <a:t> </a:t>
            </a:r>
            <a:r>
              <a:rPr lang="en-US" altLang="ko-KR" sz="1400" dirty="0"/>
              <a:t>cost</a:t>
            </a:r>
            <a:endParaRPr lang="ko-KR" altLang="en-US" dirty="0"/>
          </a:p>
        </p:txBody>
      </p:sp>
      <p:cxnSp>
        <p:nvCxnSpPr>
          <p:cNvPr id="29" name="직선 연결선 28">
            <a:extLst>
              <a:ext uri="{FF2B5EF4-FFF2-40B4-BE49-F238E27FC236}">
                <a16:creationId xmlns:a16="http://schemas.microsoft.com/office/drawing/2014/main" id="{002F8136-2276-40FE-A65D-08595C727307}"/>
              </a:ext>
            </a:extLst>
          </p:cNvPr>
          <p:cNvCxnSpPr>
            <a:cxnSpLocks/>
          </p:cNvCxnSpPr>
          <p:nvPr/>
        </p:nvCxnSpPr>
        <p:spPr>
          <a:xfrm>
            <a:off x="5311312" y="3053772"/>
            <a:ext cx="5324387"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33B379A-C0A1-49B2-AA1B-BC5D9C1B4E57}"/>
              </a:ext>
            </a:extLst>
          </p:cNvPr>
          <p:cNvSpPr txBox="1"/>
          <p:nvPr/>
        </p:nvSpPr>
        <p:spPr>
          <a:xfrm>
            <a:off x="10662407" y="2829885"/>
            <a:ext cx="848309" cy="307777"/>
          </a:xfrm>
          <a:prstGeom prst="rect">
            <a:avLst/>
          </a:prstGeom>
          <a:noFill/>
        </p:spPr>
        <p:txBody>
          <a:bodyPr wrap="none" rtlCol="0">
            <a:spAutoFit/>
          </a:bodyPr>
          <a:lstStyle/>
          <a:p>
            <a:r>
              <a:rPr lang="en-US" altLang="ko-KR" sz="1400" dirty="0"/>
              <a:t>U$10.50</a:t>
            </a:r>
            <a:endParaRPr lang="ko-KR" altLang="en-US" sz="1400" dirty="0"/>
          </a:p>
        </p:txBody>
      </p:sp>
      <p:sp>
        <p:nvSpPr>
          <p:cNvPr id="32" name="TextBox 31">
            <a:extLst>
              <a:ext uri="{FF2B5EF4-FFF2-40B4-BE49-F238E27FC236}">
                <a16:creationId xmlns:a16="http://schemas.microsoft.com/office/drawing/2014/main" id="{F045CFE7-5560-4B4B-AA5B-5FC966FEE1FE}"/>
              </a:ext>
            </a:extLst>
          </p:cNvPr>
          <p:cNvSpPr txBox="1"/>
          <p:nvPr/>
        </p:nvSpPr>
        <p:spPr>
          <a:xfrm>
            <a:off x="3565321" y="3477235"/>
            <a:ext cx="731034" cy="307777"/>
          </a:xfrm>
          <a:prstGeom prst="rect">
            <a:avLst/>
          </a:prstGeom>
          <a:noFill/>
        </p:spPr>
        <p:txBody>
          <a:bodyPr wrap="none" rtlCol="0">
            <a:spAutoFit/>
          </a:bodyPr>
          <a:lstStyle/>
          <a:p>
            <a:r>
              <a:rPr lang="en-US" altLang="ko-KR" sz="1400" dirty="0"/>
              <a:t>Others</a:t>
            </a:r>
            <a:endParaRPr lang="ko-KR" altLang="en-US" dirty="0"/>
          </a:p>
        </p:txBody>
      </p:sp>
      <p:cxnSp>
        <p:nvCxnSpPr>
          <p:cNvPr id="33" name="직선 연결선 32">
            <a:extLst>
              <a:ext uri="{FF2B5EF4-FFF2-40B4-BE49-F238E27FC236}">
                <a16:creationId xmlns:a16="http://schemas.microsoft.com/office/drawing/2014/main" id="{36ED24B4-C280-4D4A-91D5-CD61FC31C456}"/>
              </a:ext>
            </a:extLst>
          </p:cNvPr>
          <p:cNvCxnSpPr>
            <a:cxnSpLocks/>
          </p:cNvCxnSpPr>
          <p:nvPr/>
        </p:nvCxnSpPr>
        <p:spPr>
          <a:xfrm>
            <a:off x="4454554" y="3701122"/>
            <a:ext cx="6181145"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D54450C-2AAB-41F1-86E9-B01F21FBAFB6}"/>
              </a:ext>
            </a:extLst>
          </p:cNvPr>
          <p:cNvSpPr txBox="1"/>
          <p:nvPr/>
        </p:nvSpPr>
        <p:spPr>
          <a:xfrm>
            <a:off x="10662407" y="3477235"/>
            <a:ext cx="947695" cy="307777"/>
          </a:xfrm>
          <a:prstGeom prst="rect">
            <a:avLst/>
          </a:prstGeom>
          <a:noFill/>
        </p:spPr>
        <p:txBody>
          <a:bodyPr wrap="none" rtlCol="0">
            <a:spAutoFit/>
          </a:bodyPr>
          <a:lstStyle/>
          <a:p>
            <a:r>
              <a:rPr lang="en-US" altLang="ko-KR" sz="1400" dirty="0"/>
              <a:t>U$112.20</a:t>
            </a:r>
            <a:endParaRPr lang="ko-KR" altLang="en-US" sz="1400" dirty="0"/>
          </a:p>
        </p:txBody>
      </p:sp>
      <p:sp>
        <p:nvSpPr>
          <p:cNvPr id="36" name="직사각형 35">
            <a:extLst>
              <a:ext uri="{FF2B5EF4-FFF2-40B4-BE49-F238E27FC236}">
                <a16:creationId xmlns:a16="http://schemas.microsoft.com/office/drawing/2014/main" id="{803D676D-A37B-4E4D-932A-02EC128A6FA5}"/>
              </a:ext>
            </a:extLst>
          </p:cNvPr>
          <p:cNvSpPr/>
          <p:nvPr/>
        </p:nvSpPr>
        <p:spPr>
          <a:xfrm>
            <a:off x="3624044" y="4572002"/>
            <a:ext cx="8083738" cy="13548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b="1" dirty="0">
                <a:solidFill>
                  <a:schemeClr val="tx1"/>
                </a:solidFill>
              </a:rPr>
              <a:t>Account information</a:t>
            </a:r>
          </a:p>
          <a:p>
            <a:r>
              <a:rPr lang="en-US" altLang="ko-KR" sz="1600" dirty="0">
                <a:solidFill>
                  <a:schemeClr val="tx1"/>
                </a:solidFill>
              </a:rPr>
              <a:t>ABC Bank</a:t>
            </a:r>
          </a:p>
          <a:p>
            <a:r>
              <a:rPr lang="ko-KR" altLang="en-US" sz="1600" dirty="0">
                <a:solidFill>
                  <a:schemeClr val="tx1"/>
                </a:solidFill>
              </a:rPr>
              <a:t>주소</a:t>
            </a:r>
            <a:endParaRPr lang="en-US" altLang="ko-KR" sz="1600" dirty="0">
              <a:solidFill>
                <a:schemeClr val="tx1"/>
              </a:solidFill>
            </a:endParaRPr>
          </a:p>
          <a:p>
            <a:r>
              <a:rPr lang="en-US" altLang="ko-KR" sz="1600" dirty="0">
                <a:solidFill>
                  <a:schemeClr val="tx1"/>
                </a:solidFill>
              </a:rPr>
              <a:t>Swift Code</a:t>
            </a:r>
          </a:p>
          <a:p>
            <a:r>
              <a:rPr lang="ko-KR" altLang="en-US" sz="1600" dirty="0">
                <a:solidFill>
                  <a:schemeClr val="tx1"/>
                </a:solidFill>
              </a:rPr>
              <a:t>전화번호</a:t>
            </a:r>
          </a:p>
        </p:txBody>
      </p:sp>
      <p:cxnSp>
        <p:nvCxnSpPr>
          <p:cNvPr id="37" name="직선 연결선 36">
            <a:extLst>
              <a:ext uri="{FF2B5EF4-FFF2-40B4-BE49-F238E27FC236}">
                <a16:creationId xmlns:a16="http://schemas.microsoft.com/office/drawing/2014/main" id="{6D1E6A40-1ACA-43A8-BCA8-693831C6E0C5}"/>
              </a:ext>
            </a:extLst>
          </p:cNvPr>
          <p:cNvCxnSpPr>
            <a:cxnSpLocks/>
          </p:cNvCxnSpPr>
          <p:nvPr/>
        </p:nvCxnSpPr>
        <p:spPr>
          <a:xfrm>
            <a:off x="3624044" y="4004524"/>
            <a:ext cx="7886672"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80B7D7B-BCAC-4E9E-B63C-57633527E3D2}"/>
              </a:ext>
            </a:extLst>
          </p:cNvPr>
          <p:cNvSpPr txBox="1"/>
          <p:nvPr/>
        </p:nvSpPr>
        <p:spPr>
          <a:xfrm>
            <a:off x="3565321" y="4123189"/>
            <a:ext cx="1261114" cy="307777"/>
          </a:xfrm>
          <a:prstGeom prst="rect">
            <a:avLst/>
          </a:prstGeom>
          <a:noFill/>
        </p:spPr>
        <p:txBody>
          <a:bodyPr wrap="none" rtlCol="0">
            <a:spAutoFit/>
          </a:bodyPr>
          <a:lstStyle/>
          <a:p>
            <a:r>
              <a:rPr lang="en-US" altLang="ko-KR" sz="1400" dirty="0"/>
              <a:t>Total amount</a:t>
            </a:r>
            <a:endParaRPr lang="ko-KR" altLang="en-US" dirty="0"/>
          </a:p>
        </p:txBody>
      </p:sp>
      <p:cxnSp>
        <p:nvCxnSpPr>
          <p:cNvPr id="40" name="직선 연결선 39">
            <a:extLst>
              <a:ext uri="{FF2B5EF4-FFF2-40B4-BE49-F238E27FC236}">
                <a16:creationId xmlns:a16="http://schemas.microsoft.com/office/drawing/2014/main" id="{8C3B26C9-38B4-4782-9FE0-C86354E22933}"/>
              </a:ext>
            </a:extLst>
          </p:cNvPr>
          <p:cNvCxnSpPr>
            <a:cxnSpLocks/>
          </p:cNvCxnSpPr>
          <p:nvPr/>
        </p:nvCxnSpPr>
        <p:spPr>
          <a:xfrm>
            <a:off x="4454554" y="4347076"/>
            <a:ext cx="6181145"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3693832-31A4-4ADE-ADCE-60DF178C3215}"/>
              </a:ext>
            </a:extLst>
          </p:cNvPr>
          <p:cNvSpPr txBox="1"/>
          <p:nvPr/>
        </p:nvSpPr>
        <p:spPr>
          <a:xfrm>
            <a:off x="10662407" y="4123189"/>
            <a:ext cx="947695" cy="307777"/>
          </a:xfrm>
          <a:prstGeom prst="rect">
            <a:avLst/>
          </a:prstGeom>
          <a:noFill/>
        </p:spPr>
        <p:txBody>
          <a:bodyPr wrap="none" rtlCol="0">
            <a:spAutoFit/>
          </a:bodyPr>
          <a:lstStyle/>
          <a:p>
            <a:r>
              <a:rPr lang="en-US" altLang="ko-KR" sz="1400" dirty="0"/>
              <a:t>U$428.20</a:t>
            </a:r>
            <a:endParaRPr lang="ko-KR" altLang="en-US" sz="1400" dirty="0"/>
          </a:p>
        </p:txBody>
      </p:sp>
      <p:sp>
        <p:nvSpPr>
          <p:cNvPr id="10" name="직사각형 9"/>
          <p:cNvSpPr/>
          <p:nvPr/>
        </p:nvSpPr>
        <p:spPr>
          <a:xfrm>
            <a:off x="963827" y="125835"/>
            <a:ext cx="1960605" cy="537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Invoice</a:t>
            </a:r>
            <a:r>
              <a:rPr lang="ko-KR" altLang="en-US" dirty="0"/>
              <a:t> </a:t>
            </a:r>
            <a:r>
              <a:rPr lang="en-US" altLang="ko-KR" dirty="0"/>
              <a:t>View  </a:t>
            </a:r>
            <a:endParaRPr lang="ko-KR" altLang="en-US" dirty="0"/>
          </a:p>
        </p:txBody>
      </p:sp>
      <p:sp>
        <p:nvSpPr>
          <p:cNvPr id="31" name="직사각형 30">
            <a:extLst>
              <a:ext uri="{FF2B5EF4-FFF2-40B4-BE49-F238E27FC236}">
                <a16:creationId xmlns:a16="http://schemas.microsoft.com/office/drawing/2014/main" id="{7FDAE2C6-C0A5-4204-94ED-CBE7ABBFBECB}"/>
              </a:ext>
            </a:extLst>
          </p:cNvPr>
          <p:cNvSpPr/>
          <p:nvPr/>
        </p:nvSpPr>
        <p:spPr>
          <a:xfrm>
            <a:off x="5100508" y="6404730"/>
            <a:ext cx="1210958"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Print</a:t>
            </a:r>
            <a:endParaRPr lang="ko-KR" altLang="en-US" dirty="0"/>
          </a:p>
        </p:txBody>
      </p:sp>
      <p:sp>
        <p:nvSpPr>
          <p:cNvPr id="35" name="직사각형 34">
            <a:extLst>
              <a:ext uri="{FF2B5EF4-FFF2-40B4-BE49-F238E27FC236}">
                <a16:creationId xmlns:a16="http://schemas.microsoft.com/office/drawing/2014/main" id="{1A23E176-F0A7-4732-BFE3-5CE49E265214}"/>
              </a:ext>
            </a:extLst>
          </p:cNvPr>
          <p:cNvSpPr/>
          <p:nvPr/>
        </p:nvSpPr>
        <p:spPr>
          <a:xfrm>
            <a:off x="7379409" y="6404730"/>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Back</a:t>
            </a:r>
            <a:endParaRPr lang="ko-KR" altLang="en-US" dirty="0"/>
          </a:p>
        </p:txBody>
      </p:sp>
    </p:spTree>
    <p:extLst>
      <p:ext uri="{BB962C8B-B14F-4D97-AF65-F5344CB8AC3E}">
        <p14:creationId xmlns:p14="http://schemas.microsoft.com/office/powerpoint/2010/main" val="7273025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A580D7-B39E-4835-9976-84C11BBA64D9}"/>
              </a:ext>
            </a:extLst>
          </p:cNvPr>
          <p:cNvSpPr txBox="1"/>
          <p:nvPr/>
        </p:nvSpPr>
        <p:spPr>
          <a:xfrm>
            <a:off x="3698720" y="816924"/>
            <a:ext cx="4365875" cy="1569660"/>
          </a:xfrm>
          <a:prstGeom prst="rect">
            <a:avLst/>
          </a:prstGeom>
          <a:noFill/>
        </p:spPr>
        <p:txBody>
          <a:bodyPr wrap="none" rtlCol="0">
            <a:spAutoFit/>
          </a:bodyPr>
          <a:lstStyle/>
          <a:p>
            <a:r>
              <a:rPr lang="en-US" altLang="ko-KR" sz="1200" dirty="0"/>
              <a:t>*Details</a:t>
            </a:r>
          </a:p>
          <a:p>
            <a:r>
              <a:rPr lang="en-US" altLang="ko-KR" sz="1200" dirty="0"/>
              <a:t>0.75 CBM x 12 Days (Apr. 1</a:t>
            </a:r>
            <a:r>
              <a:rPr lang="en-US" altLang="ko-KR" sz="1200" baseline="30000" dirty="0"/>
              <a:t>st</a:t>
            </a:r>
            <a:r>
              <a:rPr lang="en-US" altLang="ko-KR" sz="1200" dirty="0"/>
              <a:t> – 12</a:t>
            </a:r>
            <a:r>
              <a:rPr lang="en-US" altLang="ko-KR" sz="1200" baseline="30000" dirty="0"/>
              <a:t>th</a:t>
            </a:r>
            <a:r>
              <a:rPr lang="en-US" altLang="ko-KR" sz="1200" dirty="0"/>
              <a:t> ) x U$15    = U$135.00</a:t>
            </a:r>
          </a:p>
          <a:p>
            <a:r>
              <a:rPr lang="en-US" altLang="ko-KR" sz="1200" dirty="0"/>
              <a:t>0.72 CBM x 1 Day (Apr. 13</a:t>
            </a:r>
            <a:r>
              <a:rPr lang="en-US" altLang="ko-KR" sz="1200" baseline="30000" dirty="0"/>
              <a:t>th</a:t>
            </a:r>
            <a:r>
              <a:rPr lang="en-US" altLang="ko-KR" sz="1200" dirty="0"/>
              <a:t> ) x U$15              = U$10.80</a:t>
            </a:r>
          </a:p>
          <a:p>
            <a:r>
              <a:rPr lang="en-US" altLang="ko-KR" sz="1200" dirty="0"/>
              <a:t>0.66 CBM x 3 Days (Apr. 14</a:t>
            </a:r>
            <a:r>
              <a:rPr lang="en-US" altLang="ko-KR" sz="1200" baseline="30000" dirty="0"/>
              <a:t>th</a:t>
            </a:r>
            <a:r>
              <a:rPr lang="en-US" altLang="ko-KR" sz="1200" dirty="0"/>
              <a:t> – 16</a:t>
            </a:r>
            <a:r>
              <a:rPr lang="en-US" altLang="ko-KR" sz="1200" baseline="30000" dirty="0"/>
              <a:t>th</a:t>
            </a:r>
            <a:r>
              <a:rPr lang="en-US" altLang="ko-KR" sz="1200" dirty="0"/>
              <a:t> ) x U$15     = U$29.70</a:t>
            </a:r>
          </a:p>
          <a:p>
            <a:r>
              <a:rPr lang="en-US" altLang="ko-KR" sz="1200" dirty="0"/>
              <a:t>0.63 CBM x 1 Day (Apr. 17</a:t>
            </a:r>
            <a:r>
              <a:rPr lang="en-US" altLang="ko-KR" sz="1200" baseline="30000" dirty="0"/>
              <a:t>th</a:t>
            </a:r>
            <a:r>
              <a:rPr lang="en-US" altLang="ko-KR" sz="1200" dirty="0"/>
              <a:t> ) x U$15               = U$0.45</a:t>
            </a:r>
          </a:p>
          <a:p>
            <a:r>
              <a:rPr lang="en-US" altLang="ko-KR" sz="1200" dirty="0"/>
              <a:t>0.54 CBM x 8 Days (Apr. 18</a:t>
            </a:r>
            <a:r>
              <a:rPr lang="en-US" altLang="ko-KR" sz="1200" baseline="30000" dirty="0"/>
              <a:t>th</a:t>
            </a:r>
            <a:r>
              <a:rPr lang="en-US" altLang="ko-KR" sz="1200" dirty="0"/>
              <a:t> – 25</a:t>
            </a:r>
            <a:r>
              <a:rPr lang="en-US" altLang="ko-KR" sz="1200" baseline="30000" dirty="0"/>
              <a:t>th</a:t>
            </a:r>
            <a:r>
              <a:rPr lang="en-US" altLang="ko-KR" sz="1200" dirty="0"/>
              <a:t> ) x U$15     = U$64.80</a:t>
            </a:r>
          </a:p>
          <a:p>
            <a:r>
              <a:rPr lang="en-US" altLang="ko-KR" sz="1200" dirty="0"/>
              <a:t>0.51 CBM  x 2 Day (Apr. 26</a:t>
            </a:r>
            <a:r>
              <a:rPr lang="en-US" altLang="ko-KR" sz="1200" baseline="30000" dirty="0"/>
              <a:t>th</a:t>
            </a:r>
            <a:r>
              <a:rPr lang="en-US" altLang="ko-KR" sz="1200" dirty="0"/>
              <a:t> – 27</a:t>
            </a:r>
            <a:r>
              <a:rPr lang="en-US" altLang="ko-KR" sz="1200" baseline="30000" dirty="0"/>
              <a:t>th</a:t>
            </a:r>
            <a:r>
              <a:rPr lang="en-US" altLang="ko-KR" sz="1200" dirty="0"/>
              <a:t> ) x U$15     = U$15.30</a:t>
            </a:r>
          </a:p>
          <a:p>
            <a:r>
              <a:rPr lang="en-US" altLang="ko-KR" sz="1200" dirty="0"/>
              <a:t>0.45 CBM x 3 Days (Apr. 28</a:t>
            </a:r>
            <a:r>
              <a:rPr lang="en-US" altLang="ko-KR" sz="1200" baseline="30000" dirty="0"/>
              <a:t>th</a:t>
            </a:r>
            <a:r>
              <a:rPr lang="en-US" altLang="ko-KR" sz="1200" dirty="0"/>
              <a:t> – 30</a:t>
            </a:r>
            <a:r>
              <a:rPr lang="en-US" altLang="ko-KR" sz="1200" baseline="30000" dirty="0"/>
              <a:t>th</a:t>
            </a:r>
            <a:r>
              <a:rPr lang="en-US" altLang="ko-KR" sz="1200" dirty="0"/>
              <a:t> ) x U$15     = U$20.25</a:t>
            </a:r>
            <a:endParaRPr lang="ko-KR" altLang="en-US" sz="1200" dirty="0"/>
          </a:p>
        </p:txBody>
      </p:sp>
      <p:cxnSp>
        <p:nvCxnSpPr>
          <p:cNvPr id="5" name="직선 연결선 4">
            <a:extLst>
              <a:ext uri="{FF2B5EF4-FFF2-40B4-BE49-F238E27FC236}">
                <a16:creationId xmlns:a16="http://schemas.microsoft.com/office/drawing/2014/main" id="{AED2CE1A-6BA5-4556-ACB0-39F3B936C33F}"/>
              </a:ext>
            </a:extLst>
          </p:cNvPr>
          <p:cNvCxnSpPr>
            <a:cxnSpLocks/>
          </p:cNvCxnSpPr>
          <p:nvPr/>
        </p:nvCxnSpPr>
        <p:spPr>
          <a:xfrm>
            <a:off x="3798413" y="2386584"/>
            <a:ext cx="4249404"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67F0D4E-F773-44FA-AAC5-1BCB27489DE5}"/>
              </a:ext>
            </a:extLst>
          </p:cNvPr>
          <p:cNvSpPr txBox="1"/>
          <p:nvPr/>
        </p:nvSpPr>
        <p:spPr>
          <a:xfrm>
            <a:off x="3698720" y="2442728"/>
            <a:ext cx="4413388" cy="276999"/>
          </a:xfrm>
          <a:prstGeom prst="rect">
            <a:avLst/>
          </a:prstGeom>
          <a:noFill/>
        </p:spPr>
        <p:txBody>
          <a:bodyPr wrap="none" rtlCol="0">
            <a:spAutoFit/>
          </a:bodyPr>
          <a:lstStyle/>
          <a:p>
            <a:r>
              <a:rPr lang="ko-KR" altLang="en-US" sz="1200" dirty="0"/>
              <a:t>합계                                                            </a:t>
            </a:r>
            <a:r>
              <a:rPr lang="en-US" altLang="ko-KR" sz="1200" dirty="0"/>
              <a:t>U$276.30</a:t>
            </a:r>
            <a:endParaRPr lang="ko-KR" altLang="en-US" sz="1200" dirty="0"/>
          </a:p>
        </p:txBody>
      </p:sp>
      <p:sp>
        <p:nvSpPr>
          <p:cNvPr id="7" name="TextBox 6">
            <a:extLst>
              <a:ext uri="{FF2B5EF4-FFF2-40B4-BE49-F238E27FC236}">
                <a16:creationId xmlns:a16="http://schemas.microsoft.com/office/drawing/2014/main" id="{FC7A101C-7535-4031-A680-7AD470B6DD32}"/>
              </a:ext>
            </a:extLst>
          </p:cNvPr>
          <p:cNvSpPr txBox="1"/>
          <p:nvPr/>
        </p:nvSpPr>
        <p:spPr>
          <a:xfrm>
            <a:off x="3698720" y="3005939"/>
            <a:ext cx="4310795" cy="1015663"/>
          </a:xfrm>
          <a:prstGeom prst="rect">
            <a:avLst/>
          </a:prstGeom>
          <a:noFill/>
        </p:spPr>
        <p:txBody>
          <a:bodyPr wrap="none" rtlCol="0">
            <a:spAutoFit/>
          </a:bodyPr>
          <a:lstStyle/>
          <a:p>
            <a:r>
              <a:rPr lang="en-US" altLang="ko-KR" sz="1200" dirty="0"/>
              <a:t>*Details</a:t>
            </a:r>
          </a:p>
          <a:p>
            <a:r>
              <a:rPr lang="ko-KR" altLang="en-US" sz="1200" dirty="0"/>
              <a:t>내륙 일반 배송  </a:t>
            </a:r>
            <a:r>
              <a:rPr lang="en-US" altLang="ko-KR" sz="1200" dirty="0"/>
              <a:t>~ 200g       8</a:t>
            </a:r>
            <a:r>
              <a:rPr lang="ko-KR" altLang="en-US" sz="1200" dirty="0"/>
              <a:t>건 </a:t>
            </a:r>
            <a:r>
              <a:rPr lang="en-US" altLang="ko-KR" sz="1200" dirty="0"/>
              <a:t>x U$0.8           = U$6.40</a:t>
            </a:r>
          </a:p>
          <a:p>
            <a:r>
              <a:rPr lang="en-US" altLang="ko-KR" sz="1200" dirty="0"/>
              <a:t>               251 ~ 500g       3</a:t>
            </a:r>
            <a:r>
              <a:rPr lang="ko-KR" altLang="en-US" sz="1200" dirty="0"/>
              <a:t>건 </a:t>
            </a:r>
            <a:r>
              <a:rPr lang="en-US" altLang="ko-KR" sz="1200" dirty="0"/>
              <a:t>x U$1.5           = U$4.50</a:t>
            </a:r>
          </a:p>
          <a:p>
            <a:r>
              <a:rPr lang="en-US" altLang="ko-KR" sz="1200" dirty="0"/>
              <a:t>               501 ~ 1Kg         4</a:t>
            </a:r>
            <a:r>
              <a:rPr lang="ko-KR" altLang="en-US" sz="1200" dirty="0"/>
              <a:t>건 </a:t>
            </a:r>
            <a:r>
              <a:rPr lang="en-US" altLang="ko-KR" sz="1200" dirty="0"/>
              <a:t>x U$2.2           = U$8.80</a:t>
            </a:r>
          </a:p>
          <a:p>
            <a:r>
              <a:rPr lang="ko-KR" altLang="en-US" sz="1200" dirty="0"/>
              <a:t>내륙 특수 배송                   </a:t>
            </a:r>
            <a:r>
              <a:rPr lang="en-US" altLang="ko-KR" sz="1200" dirty="0"/>
              <a:t>5</a:t>
            </a:r>
            <a:r>
              <a:rPr lang="ko-KR" altLang="en-US" sz="1200" dirty="0"/>
              <a:t>건 </a:t>
            </a:r>
            <a:r>
              <a:rPr lang="en-US" altLang="ko-KR" sz="1200" dirty="0"/>
              <a:t>x U$1.9           = U$9.50</a:t>
            </a:r>
            <a:endParaRPr lang="ko-KR" altLang="en-US" sz="1200" dirty="0"/>
          </a:p>
        </p:txBody>
      </p:sp>
      <p:cxnSp>
        <p:nvCxnSpPr>
          <p:cNvPr id="8" name="직선 연결선 7">
            <a:extLst>
              <a:ext uri="{FF2B5EF4-FFF2-40B4-BE49-F238E27FC236}">
                <a16:creationId xmlns:a16="http://schemas.microsoft.com/office/drawing/2014/main" id="{DC3B38A1-CC79-427B-B78F-AC8176A2A0AA}"/>
              </a:ext>
            </a:extLst>
          </p:cNvPr>
          <p:cNvCxnSpPr>
            <a:cxnSpLocks/>
          </p:cNvCxnSpPr>
          <p:nvPr/>
        </p:nvCxnSpPr>
        <p:spPr>
          <a:xfrm>
            <a:off x="3798413" y="4030314"/>
            <a:ext cx="4249404"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8A315AF-81A1-4B4E-9A29-B054209AB8FE}"/>
              </a:ext>
            </a:extLst>
          </p:cNvPr>
          <p:cNvSpPr txBox="1"/>
          <p:nvPr/>
        </p:nvSpPr>
        <p:spPr>
          <a:xfrm>
            <a:off x="3698720" y="4086458"/>
            <a:ext cx="4413388" cy="276999"/>
          </a:xfrm>
          <a:prstGeom prst="rect">
            <a:avLst/>
          </a:prstGeom>
          <a:noFill/>
        </p:spPr>
        <p:txBody>
          <a:bodyPr wrap="none" rtlCol="0">
            <a:spAutoFit/>
          </a:bodyPr>
          <a:lstStyle/>
          <a:p>
            <a:r>
              <a:rPr lang="ko-KR" altLang="en-US" sz="1200" dirty="0"/>
              <a:t>합계                                                            </a:t>
            </a:r>
            <a:r>
              <a:rPr lang="en-US" altLang="ko-KR" sz="1200" dirty="0"/>
              <a:t>U$29.20</a:t>
            </a:r>
            <a:endParaRPr lang="ko-KR" altLang="en-US" sz="1200" dirty="0"/>
          </a:p>
        </p:txBody>
      </p:sp>
      <p:sp>
        <p:nvSpPr>
          <p:cNvPr id="10" name="TextBox 9">
            <a:extLst>
              <a:ext uri="{FF2B5EF4-FFF2-40B4-BE49-F238E27FC236}">
                <a16:creationId xmlns:a16="http://schemas.microsoft.com/office/drawing/2014/main" id="{6E117970-44D7-4C2D-A6C1-E6A3D984ECB3}"/>
              </a:ext>
            </a:extLst>
          </p:cNvPr>
          <p:cNvSpPr txBox="1"/>
          <p:nvPr/>
        </p:nvSpPr>
        <p:spPr>
          <a:xfrm>
            <a:off x="755008" y="125834"/>
            <a:ext cx="2276585" cy="369332"/>
          </a:xfrm>
          <a:prstGeom prst="rect">
            <a:avLst/>
          </a:prstGeom>
          <a:noFill/>
        </p:spPr>
        <p:txBody>
          <a:bodyPr wrap="none" rtlCol="0">
            <a:spAutoFit/>
          </a:bodyPr>
          <a:lstStyle/>
          <a:p>
            <a:r>
              <a:rPr lang="ko-KR" altLang="en-US" dirty="0"/>
              <a:t>전체 이용 상세 내역</a:t>
            </a:r>
          </a:p>
        </p:txBody>
      </p:sp>
      <p:sp>
        <p:nvSpPr>
          <p:cNvPr id="11" name="TextBox 10">
            <a:extLst>
              <a:ext uri="{FF2B5EF4-FFF2-40B4-BE49-F238E27FC236}">
                <a16:creationId xmlns:a16="http://schemas.microsoft.com/office/drawing/2014/main" id="{B4F495F2-115B-47EE-9C7D-014A34BF9C04}"/>
              </a:ext>
            </a:extLst>
          </p:cNvPr>
          <p:cNvSpPr txBox="1"/>
          <p:nvPr/>
        </p:nvSpPr>
        <p:spPr>
          <a:xfrm>
            <a:off x="1661018" y="578839"/>
            <a:ext cx="1745991" cy="307777"/>
          </a:xfrm>
          <a:prstGeom prst="rect">
            <a:avLst/>
          </a:prstGeom>
          <a:noFill/>
        </p:spPr>
        <p:txBody>
          <a:bodyPr wrap="none" rtlCol="0">
            <a:spAutoFit/>
          </a:bodyPr>
          <a:lstStyle/>
          <a:p>
            <a:r>
              <a:rPr lang="ko-KR" altLang="en-US" sz="1400" dirty="0"/>
              <a:t>제품 창고 보관비용</a:t>
            </a:r>
            <a:endParaRPr lang="ko-KR" altLang="en-US" dirty="0"/>
          </a:p>
        </p:txBody>
      </p:sp>
      <p:cxnSp>
        <p:nvCxnSpPr>
          <p:cNvPr id="12" name="직선 연결선 11">
            <a:extLst>
              <a:ext uri="{FF2B5EF4-FFF2-40B4-BE49-F238E27FC236}">
                <a16:creationId xmlns:a16="http://schemas.microsoft.com/office/drawing/2014/main" id="{6B595BA8-AA85-412A-81A2-AF7252506CF4}"/>
              </a:ext>
            </a:extLst>
          </p:cNvPr>
          <p:cNvCxnSpPr>
            <a:cxnSpLocks/>
          </p:cNvCxnSpPr>
          <p:nvPr/>
        </p:nvCxnSpPr>
        <p:spPr>
          <a:xfrm>
            <a:off x="3314730" y="802726"/>
            <a:ext cx="5416666"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9CE8160-FF8C-4418-99D8-0902AE861379}"/>
              </a:ext>
            </a:extLst>
          </p:cNvPr>
          <p:cNvSpPr txBox="1"/>
          <p:nvPr/>
        </p:nvSpPr>
        <p:spPr>
          <a:xfrm>
            <a:off x="8758104" y="578839"/>
            <a:ext cx="947695" cy="307777"/>
          </a:xfrm>
          <a:prstGeom prst="rect">
            <a:avLst/>
          </a:prstGeom>
          <a:noFill/>
        </p:spPr>
        <p:txBody>
          <a:bodyPr wrap="none" rtlCol="0">
            <a:spAutoFit/>
          </a:bodyPr>
          <a:lstStyle/>
          <a:p>
            <a:r>
              <a:rPr lang="en-US" altLang="ko-KR" sz="1400" dirty="0"/>
              <a:t>U$276.30</a:t>
            </a:r>
            <a:endParaRPr lang="ko-KR" altLang="en-US" sz="1400" dirty="0"/>
          </a:p>
        </p:txBody>
      </p:sp>
      <p:sp>
        <p:nvSpPr>
          <p:cNvPr id="14" name="TextBox 13">
            <a:extLst>
              <a:ext uri="{FF2B5EF4-FFF2-40B4-BE49-F238E27FC236}">
                <a16:creationId xmlns:a16="http://schemas.microsoft.com/office/drawing/2014/main" id="{E0277D6F-24B5-4100-B395-ECBD61725A3C}"/>
              </a:ext>
            </a:extLst>
          </p:cNvPr>
          <p:cNvSpPr txBox="1"/>
          <p:nvPr/>
        </p:nvSpPr>
        <p:spPr>
          <a:xfrm>
            <a:off x="1661018" y="2778154"/>
            <a:ext cx="1386918" cy="307777"/>
          </a:xfrm>
          <a:prstGeom prst="rect">
            <a:avLst/>
          </a:prstGeom>
          <a:noFill/>
        </p:spPr>
        <p:txBody>
          <a:bodyPr wrap="none" rtlCol="0">
            <a:spAutoFit/>
          </a:bodyPr>
          <a:lstStyle/>
          <a:p>
            <a:r>
              <a:rPr lang="ko-KR" altLang="en-US" sz="1400" dirty="0"/>
              <a:t>제품 배송 비용</a:t>
            </a:r>
            <a:endParaRPr lang="ko-KR" altLang="en-US" dirty="0"/>
          </a:p>
        </p:txBody>
      </p:sp>
      <p:cxnSp>
        <p:nvCxnSpPr>
          <p:cNvPr id="15" name="직선 연결선 14">
            <a:extLst>
              <a:ext uri="{FF2B5EF4-FFF2-40B4-BE49-F238E27FC236}">
                <a16:creationId xmlns:a16="http://schemas.microsoft.com/office/drawing/2014/main" id="{BEE3E3E2-ABB1-4108-B9EF-361671E7084C}"/>
              </a:ext>
            </a:extLst>
          </p:cNvPr>
          <p:cNvCxnSpPr>
            <a:cxnSpLocks/>
          </p:cNvCxnSpPr>
          <p:nvPr/>
        </p:nvCxnSpPr>
        <p:spPr>
          <a:xfrm>
            <a:off x="3047936" y="3002041"/>
            <a:ext cx="5683460"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BC18A09-3414-4D88-BE04-63BC6C2799AE}"/>
              </a:ext>
            </a:extLst>
          </p:cNvPr>
          <p:cNvSpPr txBox="1"/>
          <p:nvPr/>
        </p:nvSpPr>
        <p:spPr>
          <a:xfrm>
            <a:off x="8758104" y="2778154"/>
            <a:ext cx="848309" cy="307777"/>
          </a:xfrm>
          <a:prstGeom prst="rect">
            <a:avLst/>
          </a:prstGeom>
          <a:noFill/>
        </p:spPr>
        <p:txBody>
          <a:bodyPr wrap="none" rtlCol="0">
            <a:spAutoFit/>
          </a:bodyPr>
          <a:lstStyle/>
          <a:p>
            <a:r>
              <a:rPr lang="en-US" altLang="ko-KR" sz="1400" dirty="0"/>
              <a:t>U$29.20</a:t>
            </a:r>
            <a:endParaRPr lang="ko-KR" altLang="en-US" sz="1400" dirty="0"/>
          </a:p>
        </p:txBody>
      </p:sp>
      <p:sp>
        <p:nvSpPr>
          <p:cNvPr id="17" name="TextBox 16">
            <a:extLst>
              <a:ext uri="{FF2B5EF4-FFF2-40B4-BE49-F238E27FC236}">
                <a16:creationId xmlns:a16="http://schemas.microsoft.com/office/drawing/2014/main" id="{1A2DB568-CAA9-4B68-9753-5BFE40F78616}"/>
              </a:ext>
            </a:extLst>
          </p:cNvPr>
          <p:cNvSpPr txBox="1"/>
          <p:nvPr/>
        </p:nvSpPr>
        <p:spPr>
          <a:xfrm>
            <a:off x="1661018" y="4390239"/>
            <a:ext cx="1816523" cy="307777"/>
          </a:xfrm>
          <a:prstGeom prst="rect">
            <a:avLst/>
          </a:prstGeom>
          <a:noFill/>
        </p:spPr>
        <p:txBody>
          <a:bodyPr wrap="none" rtlCol="0">
            <a:spAutoFit/>
          </a:bodyPr>
          <a:lstStyle/>
          <a:p>
            <a:r>
              <a:rPr lang="ko-KR" altLang="en-US" sz="1400" dirty="0"/>
              <a:t>교환</a:t>
            </a:r>
            <a:r>
              <a:rPr lang="en-US" altLang="ko-KR" sz="1400" dirty="0"/>
              <a:t>/</a:t>
            </a:r>
            <a:r>
              <a:rPr lang="ko-KR" altLang="en-US" sz="1400" dirty="0"/>
              <a:t>환불 착불 비용</a:t>
            </a:r>
            <a:endParaRPr lang="ko-KR" altLang="en-US" dirty="0"/>
          </a:p>
        </p:txBody>
      </p:sp>
      <p:cxnSp>
        <p:nvCxnSpPr>
          <p:cNvPr id="18" name="직선 연결선 17">
            <a:extLst>
              <a:ext uri="{FF2B5EF4-FFF2-40B4-BE49-F238E27FC236}">
                <a16:creationId xmlns:a16="http://schemas.microsoft.com/office/drawing/2014/main" id="{BBE60471-A952-4454-9D02-94E39C58866E}"/>
              </a:ext>
            </a:extLst>
          </p:cNvPr>
          <p:cNvCxnSpPr>
            <a:cxnSpLocks/>
          </p:cNvCxnSpPr>
          <p:nvPr/>
        </p:nvCxnSpPr>
        <p:spPr>
          <a:xfrm>
            <a:off x="3407009" y="4614126"/>
            <a:ext cx="5324387"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E07D85B-EB2A-408E-9DC2-D93141D7F18B}"/>
              </a:ext>
            </a:extLst>
          </p:cNvPr>
          <p:cNvSpPr txBox="1"/>
          <p:nvPr/>
        </p:nvSpPr>
        <p:spPr>
          <a:xfrm>
            <a:off x="8758104" y="4390239"/>
            <a:ext cx="848309" cy="307777"/>
          </a:xfrm>
          <a:prstGeom prst="rect">
            <a:avLst/>
          </a:prstGeom>
          <a:noFill/>
        </p:spPr>
        <p:txBody>
          <a:bodyPr wrap="none" rtlCol="0">
            <a:spAutoFit/>
          </a:bodyPr>
          <a:lstStyle/>
          <a:p>
            <a:r>
              <a:rPr lang="en-US" altLang="ko-KR" sz="1400" dirty="0"/>
              <a:t>U$10.50</a:t>
            </a:r>
            <a:endParaRPr lang="ko-KR" altLang="en-US" sz="1400" dirty="0"/>
          </a:p>
        </p:txBody>
      </p:sp>
      <p:sp>
        <p:nvSpPr>
          <p:cNvPr id="20" name="TextBox 19">
            <a:extLst>
              <a:ext uri="{FF2B5EF4-FFF2-40B4-BE49-F238E27FC236}">
                <a16:creationId xmlns:a16="http://schemas.microsoft.com/office/drawing/2014/main" id="{3F46B6AD-6374-4F28-BCFA-7F48C0A4AFDE}"/>
              </a:ext>
            </a:extLst>
          </p:cNvPr>
          <p:cNvSpPr txBox="1"/>
          <p:nvPr/>
        </p:nvSpPr>
        <p:spPr>
          <a:xfrm>
            <a:off x="1661018" y="5029200"/>
            <a:ext cx="965329" cy="307777"/>
          </a:xfrm>
          <a:prstGeom prst="rect">
            <a:avLst/>
          </a:prstGeom>
          <a:noFill/>
        </p:spPr>
        <p:txBody>
          <a:bodyPr wrap="none" rtlCol="0">
            <a:spAutoFit/>
          </a:bodyPr>
          <a:lstStyle/>
          <a:p>
            <a:r>
              <a:rPr lang="ko-KR" altLang="en-US" sz="1400" dirty="0"/>
              <a:t>기타 비용</a:t>
            </a:r>
            <a:endParaRPr lang="ko-KR" altLang="en-US" dirty="0"/>
          </a:p>
        </p:txBody>
      </p:sp>
      <p:cxnSp>
        <p:nvCxnSpPr>
          <p:cNvPr id="21" name="직선 연결선 20">
            <a:extLst>
              <a:ext uri="{FF2B5EF4-FFF2-40B4-BE49-F238E27FC236}">
                <a16:creationId xmlns:a16="http://schemas.microsoft.com/office/drawing/2014/main" id="{D3433553-F52F-4F48-8AF9-099AA6AD4236}"/>
              </a:ext>
            </a:extLst>
          </p:cNvPr>
          <p:cNvCxnSpPr>
            <a:cxnSpLocks/>
          </p:cNvCxnSpPr>
          <p:nvPr/>
        </p:nvCxnSpPr>
        <p:spPr>
          <a:xfrm>
            <a:off x="2550251" y="5253087"/>
            <a:ext cx="6181145"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FD07CC9-D122-45E7-88FB-047F3C999D30}"/>
              </a:ext>
            </a:extLst>
          </p:cNvPr>
          <p:cNvSpPr txBox="1"/>
          <p:nvPr/>
        </p:nvSpPr>
        <p:spPr>
          <a:xfrm>
            <a:off x="8758104" y="5029200"/>
            <a:ext cx="947695" cy="307777"/>
          </a:xfrm>
          <a:prstGeom prst="rect">
            <a:avLst/>
          </a:prstGeom>
          <a:noFill/>
        </p:spPr>
        <p:txBody>
          <a:bodyPr wrap="none" rtlCol="0">
            <a:spAutoFit/>
          </a:bodyPr>
          <a:lstStyle/>
          <a:p>
            <a:r>
              <a:rPr lang="en-US" altLang="ko-KR" sz="1400" dirty="0"/>
              <a:t>U$112.20</a:t>
            </a:r>
            <a:endParaRPr lang="ko-KR" altLang="en-US" sz="1400" dirty="0"/>
          </a:p>
        </p:txBody>
      </p:sp>
      <p:sp>
        <p:nvSpPr>
          <p:cNvPr id="24" name="TextBox 23">
            <a:extLst>
              <a:ext uri="{FF2B5EF4-FFF2-40B4-BE49-F238E27FC236}">
                <a16:creationId xmlns:a16="http://schemas.microsoft.com/office/drawing/2014/main" id="{1D84EED7-99C3-440E-BAC5-2CC3EE20AC5F}"/>
              </a:ext>
            </a:extLst>
          </p:cNvPr>
          <p:cNvSpPr txBox="1"/>
          <p:nvPr/>
        </p:nvSpPr>
        <p:spPr>
          <a:xfrm>
            <a:off x="1661018" y="5742266"/>
            <a:ext cx="785793" cy="307777"/>
          </a:xfrm>
          <a:prstGeom prst="rect">
            <a:avLst/>
          </a:prstGeom>
          <a:noFill/>
        </p:spPr>
        <p:txBody>
          <a:bodyPr wrap="none" rtlCol="0">
            <a:spAutoFit/>
          </a:bodyPr>
          <a:lstStyle/>
          <a:p>
            <a:r>
              <a:rPr lang="ko-KR" altLang="en-US" sz="1400" dirty="0"/>
              <a:t>총 금액</a:t>
            </a:r>
            <a:endParaRPr lang="ko-KR" altLang="en-US" dirty="0"/>
          </a:p>
        </p:txBody>
      </p:sp>
      <p:cxnSp>
        <p:nvCxnSpPr>
          <p:cNvPr id="25" name="직선 연결선 24">
            <a:extLst>
              <a:ext uri="{FF2B5EF4-FFF2-40B4-BE49-F238E27FC236}">
                <a16:creationId xmlns:a16="http://schemas.microsoft.com/office/drawing/2014/main" id="{14DA3826-D495-4BF0-9DC6-1789BCCE1A8E}"/>
              </a:ext>
            </a:extLst>
          </p:cNvPr>
          <p:cNvCxnSpPr>
            <a:cxnSpLocks/>
          </p:cNvCxnSpPr>
          <p:nvPr/>
        </p:nvCxnSpPr>
        <p:spPr>
          <a:xfrm>
            <a:off x="2550251" y="5966153"/>
            <a:ext cx="6181145"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4E2DD52-0ADF-405B-9D64-4675E83A4C03}"/>
              </a:ext>
            </a:extLst>
          </p:cNvPr>
          <p:cNvSpPr txBox="1"/>
          <p:nvPr/>
        </p:nvSpPr>
        <p:spPr>
          <a:xfrm>
            <a:off x="8758104" y="5742266"/>
            <a:ext cx="947695" cy="307777"/>
          </a:xfrm>
          <a:prstGeom prst="rect">
            <a:avLst/>
          </a:prstGeom>
          <a:noFill/>
        </p:spPr>
        <p:txBody>
          <a:bodyPr wrap="none" rtlCol="0">
            <a:spAutoFit/>
          </a:bodyPr>
          <a:lstStyle/>
          <a:p>
            <a:r>
              <a:rPr lang="en-US" altLang="ko-KR" sz="1400" dirty="0"/>
              <a:t>U$428.20</a:t>
            </a:r>
            <a:endParaRPr lang="ko-KR" altLang="en-US" sz="1400" dirty="0"/>
          </a:p>
        </p:txBody>
      </p:sp>
      <p:sp>
        <p:nvSpPr>
          <p:cNvPr id="27" name="TextBox 26">
            <a:extLst>
              <a:ext uri="{FF2B5EF4-FFF2-40B4-BE49-F238E27FC236}">
                <a16:creationId xmlns:a16="http://schemas.microsoft.com/office/drawing/2014/main" id="{961C3AE6-6625-4D6E-B03E-D6CC2C333DDE}"/>
              </a:ext>
            </a:extLst>
          </p:cNvPr>
          <p:cNvSpPr txBox="1"/>
          <p:nvPr/>
        </p:nvSpPr>
        <p:spPr>
          <a:xfrm>
            <a:off x="3698720" y="4618023"/>
            <a:ext cx="4461478" cy="461665"/>
          </a:xfrm>
          <a:prstGeom prst="rect">
            <a:avLst/>
          </a:prstGeom>
          <a:noFill/>
        </p:spPr>
        <p:txBody>
          <a:bodyPr wrap="none" rtlCol="0">
            <a:spAutoFit/>
          </a:bodyPr>
          <a:lstStyle/>
          <a:p>
            <a:r>
              <a:rPr lang="en-US" altLang="ko-KR" sz="1200" dirty="0"/>
              <a:t>*Details</a:t>
            </a:r>
          </a:p>
          <a:p>
            <a:r>
              <a:rPr lang="ko-KR" altLang="en-US" sz="1200" dirty="0"/>
              <a:t>교환</a:t>
            </a:r>
            <a:r>
              <a:rPr lang="en-US" altLang="ko-KR" sz="1200" dirty="0"/>
              <a:t>/</a:t>
            </a:r>
            <a:r>
              <a:rPr lang="ko-KR" altLang="en-US" sz="1200" dirty="0"/>
              <a:t>환불 착불 비용             </a:t>
            </a:r>
            <a:r>
              <a:rPr lang="en-US" altLang="ko-KR" sz="1200" dirty="0"/>
              <a:t>3</a:t>
            </a:r>
            <a:r>
              <a:rPr lang="ko-KR" altLang="en-US" sz="1200" dirty="0"/>
              <a:t>건 </a:t>
            </a:r>
            <a:r>
              <a:rPr lang="en-US" altLang="ko-KR" sz="1200" dirty="0"/>
              <a:t>x U$3.5           = U$10.50</a:t>
            </a:r>
            <a:endParaRPr lang="ko-KR" altLang="en-US" sz="1200" dirty="0"/>
          </a:p>
        </p:txBody>
      </p:sp>
      <p:sp>
        <p:nvSpPr>
          <p:cNvPr id="30" name="TextBox 29">
            <a:extLst>
              <a:ext uri="{FF2B5EF4-FFF2-40B4-BE49-F238E27FC236}">
                <a16:creationId xmlns:a16="http://schemas.microsoft.com/office/drawing/2014/main" id="{4B5117D8-70DC-4CF7-8755-403A8551CD3A}"/>
              </a:ext>
            </a:extLst>
          </p:cNvPr>
          <p:cNvSpPr txBox="1"/>
          <p:nvPr/>
        </p:nvSpPr>
        <p:spPr>
          <a:xfrm>
            <a:off x="3698720" y="5259916"/>
            <a:ext cx="4560287" cy="461665"/>
          </a:xfrm>
          <a:prstGeom prst="rect">
            <a:avLst/>
          </a:prstGeom>
          <a:noFill/>
        </p:spPr>
        <p:txBody>
          <a:bodyPr wrap="none" rtlCol="0">
            <a:spAutoFit/>
          </a:bodyPr>
          <a:lstStyle/>
          <a:p>
            <a:r>
              <a:rPr lang="en-US" altLang="ko-KR" sz="1200" dirty="0"/>
              <a:t>*Details</a:t>
            </a:r>
          </a:p>
          <a:p>
            <a:r>
              <a:rPr lang="en-US" altLang="ko-KR" sz="1200" dirty="0"/>
              <a:t>Apr. 3</a:t>
            </a:r>
            <a:r>
              <a:rPr lang="en-US" altLang="ko-KR" sz="1200" baseline="30000" dirty="0"/>
              <a:t>rd</a:t>
            </a:r>
            <a:r>
              <a:rPr lang="en-US" altLang="ko-KR" sz="1200" dirty="0"/>
              <a:t> Custom tax fee</a:t>
            </a:r>
            <a:r>
              <a:rPr lang="ko-KR" altLang="en-US" sz="1200" dirty="0"/>
              <a:t>         </a:t>
            </a:r>
            <a:r>
              <a:rPr lang="en-US" altLang="ko-KR" sz="1200" dirty="0"/>
              <a:t>1</a:t>
            </a:r>
            <a:r>
              <a:rPr lang="ko-KR" altLang="en-US" sz="1200" dirty="0"/>
              <a:t>건 </a:t>
            </a:r>
            <a:r>
              <a:rPr lang="en-US" altLang="ko-KR" sz="1200" dirty="0"/>
              <a:t>x U$112.20       = U$112.20</a:t>
            </a:r>
            <a:endParaRPr lang="ko-KR" altLang="en-US" sz="1200" dirty="0"/>
          </a:p>
        </p:txBody>
      </p:sp>
      <p:sp>
        <p:nvSpPr>
          <p:cNvPr id="31" name="직사각형 30">
            <a:extLst>
              <a:ext uri="{FF2B5EF4-FFF2-40B4-BE49-F238E27FC236}">
                <a16:creationId xmlns:a16="http://schemas.microsoft.com/office/drawing/2014/main" id="{4D621DBB-B9A2-4124-B0D6-F132635A1832}"/>
              </a:ext>
            </a:extLst>
          </p:cNvPr>
          <p:cNvSpPr/>
          <p:nvPr/>
        </p:nvSpPr>
        <p:spPr>
          <a:xfrm>
            <a:off x="3998199" y="6309887"/>
            <a:ext cx="1210958"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t>출력하기</a:t>
            </a:r>
          </a:p>
        </p:txBody>
      </p:sp>
      <p:sp>
        <p:nvSpPr>
          <p:cNvPr id="32" name="직사각형 31">
            <a:extLst>
              <a:ext uri="{FF2B5EF4-FFF2-40B4-BE49-F238E27FC236}">
                <a16:creationId xmlns:a16="http://schemas.microsoft.com/office/drawing/2014/main" id="{A368AB9C-61E0-459D-855A-BDF10254A351}"/>
              </a:ext>
            </a:extLst>
          </p:cNvPr>
          <p:cNvSpPr/>
          <p:nvPr/>
        </p:nvSpPr>
        <p:spPr>
          <a:xfrm>
            <a:off x="5756953" y="6309887"/>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t>증빙등록</a:t>
            </a:r>
          </a:p>
        </p:txBody>
      </p:sp>
      <p:sp>
        <p:nvSpPr>
          <p:cNvPr id="33" name="직사각형 32">
            <a:extLst>
              <a:ext uri="{FF2B5EF4-FFF2-40B4-BE49-F238E27FC236}">
                <a16:creationId xmlns:a16="http://schemas.microsoft.com/office/drawing/2014/main" id="{D46200BF-A132-42CD-B284-1BB4E1466BDB}"/>
              </a:ext>
            </a:extLst>
          </p:cNvPr>
          <p:cNvSpPr/>
          <p:nvPr/>
        </p:nvSpPr>
        <p:spPr>
          <a:xfrm>
            <a:off x="7344381" y="6309887"/>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err="1"/>
              <a:t>뒤로가기</a:t>
            </a:r>
            <a:endParaRPr lang="ko-KR" altLang="en-US" dirty="0"/>
          </a:p>
        </p:txBody>
      </p:sp>
      <p:cxnSp>
        <p:nvCxnSpPr>
          <p:cNvPr id="3" name="직선 연결선 2"/>
          <p:cNvCxnSpPr/>
          <p:nvPr/>
        </p:nvCxnSpPr>
        <p:spPr>
          <a:xfrm flipH="1">
            <a:off x="1449859" y="667265"/>
            <a:ext cx="5255741" cy="45158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직선 연결선 27"/>
          <p:cNvCxnSpPr/>
          <p:nvPr/>
        </p:nvCxnSpPr>
        <p:spPr>
          <a:xfrm>
            <a:off x="3314730" y="310500"/>
            <a:ext cx="3390870" cy="4475684"/>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640823" y="5824151"/>
            <a:ext cx="1419004" cy="369332"/>
          </a:xfrm>
          <a:prstGeom prst="rect">
            <a:avLst/>
          </a:prstGeom>
          <a:noFill/>
        </p:spPr>
        <p:txBody>
          <a:bodyPr wrap="square" rtlCol="0">
            <a:spAutoFit/>
          </a:bodyPr>
          <a:lstStyle/>
          <a:p>
            <a:r>
              <a:rPr lang="en-US" altLang="ko-KR" dirty="0"/>
              <a:t>61P </a:t>
            </a:r>
            <a:r>
              <a:rPr lang="ko-KR" altLang="en-US" dirty="0"/>
              <a:t>같음</a:t>
            </a:r>
            <a:r>
              <a:rPr lang="en-US" altLang="ko-KR" dirty="0"/>
              <a:t>.</a:t>
            </a:r>
            <a:endParaRPr lang="ko-KR" altLang="en-US" dirty="0"/>
          </a:p>
        </p:txBody>
      </p:sp>
    </p:spTree>
    <p:extLst>
      <p:ext uri="{BB962C8B-B14F-4D97-AF65-F5344CB8AC3E}">
        <p14:creationId xmlns:p14="http://schemas.microsoft.com/office/powerpoint/2010/main" val="19973338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사각형: 둥근 모서리 4">
            <a:extLst>
              <a:ext uri="{FF2B5EF4-FFF2-40B4-BE49-F238E27FC236}">
                <a16:creationId xmlns:a16="http://schemas.microsoft.com/office/drawing/2014/main" id="{CD3D8ECD-9A7D-41BF-AE9F-1D2D7EB4CF14}"/>
              </a:ext>
            </a:extLst>
          </p:cNvPr>
          <p:cNvSpPr/>
          <p:nvPr/>
        </p:nvSpPr>
        <p:spPr>
          <a:xfrm>
            <a:off x="9440155" y="183294"/>
            <a:ext cx="2105637" cy="6291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그림 1">
            <a:extLst>
              <a:ext uri="{FF2B5EF4-FFF2-40B4-BE49-F238E27FC236}">
                <a16:creationId xmlns:a16="http://schemas.microsoft.com/office/drawing/2014/main" id="{EBD7C2D2-6127-4F0A-BC28-8E17EF659EDA}"/>
              </a:ext>
            </a:extLst>
          </p:cNvPr>
          <p:cNvPicPr>
            <a:picLocks noChangeAspect="1"/>
          </p:cNvPicPr>
          <p:nvPr/>
        </p:nvPicPr>
        <p:blipFill>
          <a:blip r:embed="rId2"/>
          <a:stretch>
            <a:fillRect/>
          </a:stretch>
        </p:blipFill>
        <p:spPr>
          <a:xfrm>
            <a:off x="1996580" y="1029978"/>
            <a:ext cx="7640838" cy="5458689"/>
          </a:xfrm>
          <a:prstGeom prst="rect">
            <a:avLst/>
          </a:prstGeom>
        </p:spPr>
      </p:pic>
      <p:cxnSp>
        <p:nvCxnSpPr>
          <p:cNvPr id="6" name="직선 화살표 연결선 5">
            <a:extLst>
              <a:ext uri="{FF2B5EF4-FFF2-40B4-BE49-F238E27FC236}">
                <a16:creationId xmlns:a16="http://schemas.microsoft.com/office/drawing/2014/main" id="{CCDC634D-C8E4-401C-BCEF-091D3076A2F9}"/>
              </a:ext>
            </a:extLst>
          </p:cNvPr>
          <p:cNvCxnSpPr>
            <a:cxnSpLocks/>
            <a:stCxn id="7" idx="1"/>
          </p:cNvCxnSpPr>
          <p:nvPr/>
        </p:nvCxnSpPr>
        <p:spPr>
          <a:xfrm flipH="1">
            <a:off x="8514829" y="1612736"/>
            <a:ext cx="1806480" cy="5348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B25AACF-6970-42CB-BEB8-101EB4199F05}"/>
              </a:ext>
            </a:extLst>
          </p:cNvPr>
          <p:cNvSpPr txBox="1"/>
          <p:nvPr/>
        </p:nvSpPr>
        <p:spPr>
          <a:xfrm>
            <a:off x="10321309" y="1428070"/>
            <a:ext cx="1679101" cy="369332"/>
          </a:xfrm>
          <a:prstGeom prst="rect">
            <a:avLst/>
          </a:prstGeom>
          <a:noFill/>
          <a:ln>
            <a:solidFill>
              <a:schemeClr val="tx1"/>
            </a:solidFill>
          </a:ln>
        </p:spPr>
        <p:txBody>
          <a:bodyPr wrap="square" rtlCol="0">
            <a:spAutoFit/>
          </a:bodyPr>
          <a:lstStyle/>
          <a:p>
            <a:r>
              <a:rPr lang="en-US" altLang="ko-KR" dirty="0"/>
              <a:t>Inventory</a:t>
            </a:r>
            <a:endParaRPr lang="ko-KR" altLang="en-US" dirty="0"/>
          </a:p>
        </p:txBody>
      </p:sp>
      <p:cxnSp>
        <p:nvCxnSpPr>
          <p:cNvPr id="10" name="직선 화살표 연결선 9">
            <a:extLst>
              <a:ext uri="{FF2B5EF4-FFF2-40B4-BE49-F238E27FC236}">
                <a16:creationId xmlns:a16="http://schemas.microsoft.com/office/drawing/2014/main" id="{0183192C-4E47-45F0-A790-F513FC591E68}"/>
              </a:ext>
            </a:extLst>
          </p:cNvPr>
          <p:cNvCxnSpPr>
            <a:cxnSpLocks/>
            <a:stCxn id="11" idx="3"/>
          </p:cNvCxnSpPr>
          <p:nvPr/>
        </p:nvCxnSpPr>
        <p:spPr>
          <a:xfrm>
            <a:off x="1428206" y="2372294"/>
            <a:ext cx="1417544" cy="461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18AAEFA-463E-4196-BC19-43B2B58D2FEE}"/>
              </a:ext>
            </a:extLst>
          </p:cNvPr>
          <p:cNvSpPr txBox="1"/>
          <p:nvPr/>
        </p:nvSpPr>
        <p:spPr>
          <a:xfrm>
            <a:off x="191589" y="2049128"/>
            <a:ext cx="1236617" cy="646331"/>
          </a:xfrm>
          <a:prstGeom prst="rect">
            <a:avLst/>
          </a:prstGeom>
          <a:noFill/>
          <a:ln>
            <a:solidFill>
              <a:schemeClr val="tx1"/>
            </a:solidFill>
          </a:ln>
        </p:spPr>
        <p:txBody>
          <a:bodyPr wrap="square" rtlCol="0">
            <a:spAutoFit/>
          </a:bodyPr>
          <a:lstStyle/>
          <a:p>
            <a:r>
              <a:rPr lang="en-US" altLang="ko-KR" dirty="0"/>
              <a:t>Return / Exchange</a:t>
            </a:r>
            <a:endParaRPr lang="ko-KR" altLang="en-US" dirty="0"/>
          </a:p>
        </p:txBody>
      </p:sp>
      <p:cxnSp>
        <p:nvCxnSpPr>
          <p:cNvPr id="14" name="직선 화살표 연결선 13">
            <a:extLst>
              <a:ext uri="{FF2B5EF4-FFF2-40B4-BE49-F238E27FC236}">
                <a16:creationId xmlns:a16="http://schemas.microsoft.com/office/drawing/2014/main" id="{4927EAD4-E921-4379-AB5D-126146587EE2}"/>
              </a:ext>
            </a:extLst>
          </p:cNvPr>
          <p:cNvCxnSpPr>
            <a:cxnSpLocks/>
            <a:stCxn id="15" idx="1"/>
          </p:cNvCxnSpPr>
          <p:nvPr/>
        </p:nvCxnSpPr>
        <p:spPr>
          <a:xfrm flipH="1" flipV="1">
            <a:off x="6400800" y="2430724"/>
            <a:ext cx="3491796" cy="6420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BB66645-196A-4E58-BA6D-10D452E5BE8D}"/>
              </a:ext>
            </a:extLst>
          </p:cNvPr>
          <p:cNvSpPr txBox="1"/>
          <p:nvPr/>
        </p:nvSpPr>
        <p:spPr>
          <a:xfrm>
            <a:off x="9892596" y="2749612"/>
            <a:ext cx="1146440" cy="646331"/>
          </a:xfrm>
          <a:prstGeom prst="rect">
            <a:avLst/>
          </a:prstGeom>
          <a:noFill/>
          <a:ln>
            <a:solidFill>
              <a:schemeClr val="tx1"/>
            </a:solidFill>
          </a:ln>
        </p:spPr>
        <p:txBody>
          <a:bodyPr wrap="square" rtlCol="0">
            <a:spAutoFit/>
          </a:bodyPr>
          <a:lstStyle/>
          <a:p>
            <a:r>
              <a:rPr lang="en-US" altLang="ko-KR" dirty="0"/>
              <a:t>Cargo delivery</a:t>
            </a:r>
            <a:endParaRPr lang="ko-KR" altLang="en-US" dirty="0"/>
          </a:p>
        </p:txBody>
      </p:sp>
      <p:cxnSp>
        <p:nvCxnSpPr>
          <p:cNvPr id="17" name="직선 화살표 연결선 16">
            <a:extLst>
              <a:ext uri="{FF2B5EF4-FFF2-40B4-BE49-F238E27FC236}">
                <a16:creationId xmlns:a16="http://schemas.microsoft.com/office/drawing/2014/main" id="{52349944-B3A7-4292-904E-475CAC7E704C}"/>
              </a:ext>
            </a:extLst>
          </p:cNvPr>
          <p:cNvCxnSpPr>
            <a:cxnSpLocks/>
          </p:cNvCxnSpPr>
          <p:nvPr/>
        </p:nvCxnSpPr>
        <p:spPr>
          <a:xfrm flipV="1">
            <a:off x="1589498" y="3905417"/>
            <a:ext cx="1563900" cy="5341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CCA6A10-2A55-453E-B037-0945CD872531}"/>
              </a:ext>
            </a:extLst>
          </p:cNvPr>
          <p:cNvSpPr txBox="1"/>
          <p:nvPr/>
        </p:nvSpPr>
        <p:spPr>
          <a:xfrm>
            <a:off x="443058" y="4254875"/>
            <a:ext cx="1146440" cy="646331"/>
          </a:xfrm>
          <a:prstGeom prst="rect">
            <a:avLst/>
          </a:prstGeom>
          <a:noFill/>
          <a:ln>
            <a:solidFill>
              <a:schemeClr val="tx1"/>
            </a:solidFill>
          </a:ln>
        </p:spPr>
        <p:txBody>
          <a:bodyPr wrap="square" rtlCol="0">
            <a:spAutoFit/>
          </a:bodyPr>
          <a:lstStyle/>
          <a:p>
            <a:r>
              <a:rPr lang="en-US" altLang="ko-KR" dirty="0"/>
              <a:t>Delivery Request</a:t>
            </a:r>
            <a:endParaRPr lang="ko-KR" altLang="en-US" dirty="0"/>
          </a:p>
        </p:txBody>
      </p:sp>
      <p:cxnSp>
        <p:nvCxnSpPr>
          <p:cNvPr id="20" name="직선 화살표 연결선 19">
            <a:extLst>
              <a:ext uri="{FF2B5EF4-FFF2-40B4-BE49-F238E27FC236}">
                <a16:creationId xmlns:a16="http://schemas.microsoft.com/office/drawing/2014/main" id="{0D6D52E6-922C-49F3-8AA4-ED5C725063BD}"/>
              </a:ext>
            </a:extLst>
          </p:cNvPr>
          <p:cNvCxnSpPr>
            <a:cxnSpLocks/>
            <a:stCxn id="21" idx="1"/>
          </p:cNvCxnSpPr>
          <p:nvPr/>
        </p:nvCxnSpPr>
        <p:spPr>
          <a:xfrm flipH="1" flipV="1">
            <a:off x="6096000" y="4071155"/>
            <a:ext cx="3796596" cy="13609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412BF9B-A143-4AC5-8043-D8A750C37EEC}"/>
              </a:ext>
            </a:extLst>
          </p:cNvPr>
          <p:cNvSpPr txBox="1"/>
          <p:nvPr/>
        </p:nvSpPr>
        <p:spPr>
          <a:xfrm>
            <a:off x="9892596" y="5247445"/>
            <a:ext cx="1146440" cy="369332"/>
          </a:xfrm>
          <a:prstGeom prst="rect">
            <a:avLst/>
          </a:prstGeom>
          <a:noFill/>
          <a:ln>
            <a:solidFill>
              <a:schemeClr val="tx1"/>
            </a:solidFill>
          </a:ln>
        </p:spPr>
        <p:txBody>
          <a:bodyPr wrap="square" rtlCol="0">
            <a:spAutoFit/>
          </a:bodyPr>
          <a:lstStyle/>
          <a:p>
            <a:r>
              <a:rPr lang="en-US" altLang="ko-KR" dirty="0"/>
              <a:t>Account</a:t>
            </a:r>
            <a:endParaRPr lang="ko-KR" altLang="en-US" dirty="0"/>
          </a:p>
        </p:txBody>
      </p:sp>
      <p:cxnSp>
        <p:nvCxnSpPr>
          <p:cNvPr id="23" name="직선 화살표 연결선 22">
            <a:extLst>
              <a:ext uri="{FF2B5EF4-FFF2-40B4-BE49-F238E27FC236}">
                <a16:creationId xmlns:a16="http://schemas.microsoft.com/office/drawing/2014/main" id="{A9039540-6AB5-4FC0-ABC7-0C10B96EBBE6}"/>
              </a:ext>
            </a:extLst>
          </p:cNvPr>
          <p:cNvCxnSpPr>
            <a:cxnSpLocks/>
            <a:stCxn id="24" idx="1"/>
          </p:cNvCxnSpPr>
          <p:nvPr/>
        </p:nvCxnSpPr>
        <p:spPr>
          <a:xfrm flipH="1" flipV="1">
            <a:off x="8673982" y="3720980"/>
            <a:ext cx="1731362" cy="4174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B42EFD5-A323-4B45-99A6-6ECA9837B8E2}"/>
              </a:ext>
            </a:extLst>
          </p:cNvPr>
          <p:cNvSpPr txBox="1"/>
          <p:nvPr/>
        </p:nvSpPr>
        <p:spPr>
          <a:xfrm>
            <a:off x="10405344" y="3815215"/>
            <a:ext cx="1550222" cy="646331"/>
          </a:xfrm>
          <a:prstGeom prst="rect">
            <a:avLst/>
          </a:prstGeom>
          <a:noFill/>
          <a:ln>
            <a:solidFill>
              <a:schemeClr val="tx1"/>
            </a:solidFill>
          </a:ln>
        </p:spPr>
        <p:txBody>
          <a:bodyPr wrap="square" rtlCol="0">
            <a:spAutoFit/>
          </a:bodyPr>
          <a:lstStyle/>
          <a:p>
            <a:r>
              <a:rPr lang="en-US" altLang="ko-KR" dirty="0"/>
              <a:t>Quotation and Invoice</a:t>
            </a:r>
            <a:endParaRPr lang="ko-KR" altLang="en-US" dirty="0"/>
          </a:p>
        </p:txBody>
      </p:sp>
      <p:sp>
        <p:nvSpPr>
          <p:cNvPr id="26" name="TextBox 25">
            <a:extLst>
              <a:ext uri="{FF2B5EF4-FFF2-40B4-BE49-F238E27FC236}">
                <a16:creationId xmlns:a16="http://schemas.microsoft.com/office/drawing/2014/main" id="{F1962F98-17B5-4A72-9BD1-1FF2E0424369}"/>
              </a:ext>
            </a:extLst>
          </p:cNvPr>
          <p:cNvSpPr txBox="1"/>
          <p:nvPr/>
        </p:nvSpPr>
        <p:spPr>
          <a:xfrm>
            <a:off x="1601" y="2802272"/>
            <a:ext cx="1994979" cy="1200329"/>
          </a:xfrm>
          <a:prstGeom prst="rect">
            <a:avLst/>
          </a:prstGeom>
          <a:solidFill>
            <a:schemeClr val="accent2">
              <a:lumMod val="20000"/>
              <a:lumOff val="80000"/>
            </a:schemeClr>
          </a:solidFill>
        </p:spPr>
        <p:txBody>
          <a:bodyPr wrap="square" rtlCol="0">
            <a:spAutoFit/>
          </a:bodyPr>
          <a:lstStyle/>
          <a:p>
            <a:r>
              <a:rPr lang="ko-KR" altLang="en-US" dirty="0"/>
              <a:t>항목별</a:t>
            </a:r>
            <a:br>
              <a:rPr lang="en-US" altLang="ko-KR" dirty="0"/>
            </a:br>
            <a:r>
              <a:rPr lang="ko-KR" altLang="en-US" dirty="0" err="1">
                <a:solidFill>
                  <a:srgbClr val="FF0000"/>
                </a:solidFill>
              </a:rPr>
              <a:t>백문백답처럼</a:t>
            </a:r>
            <a:br>
              <a:rPr lang="en-US" altLang="ko-KR" dirty="0">
                <a:solidFill>
                  <a:srgbClr val="FF0000"/>
                </a:solidFill>
              </a:rPr>
            </a:br>
            <a:r>
              <a:rPr lang="ko-KR" altLang="en-US" dirty="0">
                <a:solidFill>
                  <a:srgbClr val="FF0000"/>
                </a:solidFill>
              </a:rPr>
              <a:t>자주질문답변</a:t>
            </a:r>
            <a:endParaRPr lang="en-US" altLang="ko-KR" dirty="0">
              <a:solidFill>
                <a:srgbClr val="FF0000"/>
              </a:solidFill>
            </a:endParaRPr>
          </a:p>
          <a:p>
            <a:r>
              <a:rPr lang="en-US" altLang="ko-KR" dirty="0">
                <a:solidFill>
                  <a:srgbClr val="FF0000"/>
                </a:solidFill>
              </a:rPr>
              <a:t>6</a:t>
            </a:r>
            <a:r>
              <a:rPr lang="ko-KR" altLang="en-US" dirty="0">
                <a:solidFill>
                  <a:srgbClr val="FF0000"/>
                </a:solidFill>
              </a:rPr>
              <a:t>개</a:t>
            </a:r>
            <a:r>
              <a:rPr lang="en-US" altLang="ko-KR" dirty="0">
                <a:solidFill>
                  <a:srgbClr val="FF0000"/>
                </a:solidFill>
              </a:rPr>
              <a:t>..</a:t>
            </a:r>
          </a:p>
        </p:txBody>
      </p:sp>
      <p:sp>
        <p:nvSpPr>
          <p:cNvPr id="27" name="직사각형 26">
            <a:extLst>
              <a:ext uri="{FF2B5EF4-FFF2-40B4-BE49-F238E27FC236}">
                <a16:creationId xmlns:a16="http://schemas.microsoft.com/office/drawing/2014/main" id="{9C468844-031D-475D-BA2D-E595A9B4DC54}"/>
              </a:ext>
            </a:extLst>
          </p:cNvPr>
          <p:cNvSpPr/>
          <p:nvPr/>
        </p:nvSpPr>
        <p:spPr>
          <a:xfrm>
            <a:off x="0" y="1117695"/>
            <a:ext cx="568411" cy="459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01</a:t>
            </a:r>
            <a:endParaRPr lang="ko-KR" altLang="en-US" dirty="0"/>
          </a:p>
        </p:txBody>
      </p:sp>
      <p:sp>
        <p:nvSpPr>
          <p:cNvPr id="19" name="TextBox 18">
            <a:extLst>
              <a:ext uri="{FF2B5EF4-FFF2-40B4-BE49-F238E27FC236}">
                <a16:creationId xmlns:a16="http://schemas.microsoft.com/office/drawing/2014/main" id="{E7A485D3-0C48-4536-B8F9-BF5E0FD79EBC}"/>
              </a:ext>
            </a:extLst>
          </p:cNvPr>
          <p:cNvSpPr txBox="1"/>
          <p:nvPr/>
        </p:nvSpPr>
        <p:spPr>
          <a:xfrm>
            <a:off x="293187" y="276834"/>
            <a:ext cx="11161966" cy="369332"/>
          </a:xfrm>
          <a:prstGeom prst="rect">
            <a:avLst/>
          </a:prstGeom>
          <a:noFill/>
        </p:spPr>
        <p:txBody>
          <a:bodyPr wrap="none" rtlCol="0">
            <a:spAutoFit/>
          </a:bodyPr>
          <a:lstStyle/>
          <a:p>
            <a:r>
              <a:rPr lang="ko-KR" altLang="en-US" dirty="0"/>
              <a:t> </a:t>
            </a:r>
            <a:r>
              <a:rPr lang="en-US" altLang="ko-KR" dirty="0"/>
              <a:t>Home</a:t>
            </a:r>
            <a:r>
              <a:rPr lang="ko-KR" altLang="en-US" dirty="0"/>
              <a:t>           </a:t>
            </a:r>
            <a:r>
              <a:rPr lang="en-US" altLang="ko-KR" dirty="0"/>
              <a:t>Our service</a:t>
            </a:r>
            <a:r>
              <a:rPr lang="ko-KR" altLang="en-US" dirty="0"/>
              <a:t>        </a:t>
            </a:r>
            <a:r>
              <a:rPr lang="en-US" altLang="ko-KR" dirty="0"/>
              <a:t>Fulfillment</a:t>
            </a:r>
            <a:r>
              <a:rPr lang="ko-KR" altLang="en-US" dirty="0"/>
              <a:t>          </a:t>
            </a:r>
            <a:r>
              <a:rPr lang="en-US" altLang="ko-KR" dirty="0"/>
              <a:t>How to use</a:t>
            </a:r>
            <a:r>
              <a:rPr lang="ko-KR" altLang="en-US" dirty="0"/>
              <a:t>        </a:t>
            </a:r>
            <a:r>
              <a:rPr lang="en-US" altLang="ko-KR" dirty="0"/>
              <a:t>Dashboard            Help &amp; Contact</a:t>
            </a:r>
            <a:endParaRPr lang="ko-KR" altLang="en-US" dirty="0"/>
          </a:p>
        </p:txBody>
      </p:sp>
    </p:spTree>
    <p:extLst>
      <p:ext uri="{BB962C8B-B14F-4D97-AF65-F5344CB8AC3E}">
        <p14:creationId xmlns:p14="http://schemas.microsoft.com/office/powerpoint/2010/main" val="13271915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사각형: 둥근 모서리 4">
            <a:extLst>
              <a:ext uri="{FF2B5EF4-FFF2-40B4-BE49-F238E27FC236}">
                <a16:creationId xmlns:a16="http://schemas.microsoft.com/office/drawing/2014/main" id="{42D3B62D-118E-4A82-BDD6-35DA89FEDBD3}"/>
              </a:ext>
            </a:extLst>
          </p:cNvPr>
          <p:cNvSpPr/>
          <p:nvPr/>
        </p:nvSpPr>
        <p:spPr>
          <a:xfrm>
            <a:off x="9085279" y="146913"/>
            <a:ext cx="2105637" cy="6291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a:extLst>
              <a:ext uri="{FF2B5EF4-FFF2-40B4-BE49-F238E27FC236}">
                <a16:creationId xmlns:a16="http://schemas.microsoft.com/office/drawing/2014/main" id="{017CBA4F-253F-4182-97BF-49A11A88FC03}"/>
              </a:ext>
            </a:extLst>
          </p:cNvPr>
          <p:cNvSpPr/>
          <p:nvPr/>
        </p:nvSpPr>
        <p:spPr>
          <a:xfrm>
            <a:off x="3747084" y="1333848"/>
            <a:ext cx="4714612" cy="3693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rPr>
              <a:t>ID</a:t>
            </a:r>
            <a:r>
              <a:rPr lang="ko-KR" altLang="en-US" dirty="0">
                <a:solidFill>
                  <a:schemeClr val="tx1"/>
                </a:solidFill>
              </a:rPr>
              <a:t> </a:t>
            </a:r>
            <a:r>
              <a:rPr lang="en-US" altLang="ko-KR" dirty="0">
                <a:solidFill>
                  <a:schemeClr val="tx1"/>
                </a:solidFill>
              </a:rPr>
              <a:t>(Auto input)</a:t>
            </a:r>
            <a:endParaRPr lang="ko-KR" altLang="en-US" dirty="0">
              <a:solidFill>
                <a:schemeClr val="tx1"/>
              </a:solidFill>
            </a:endParaRPr>
          </a:p>
        </p:txBody>
      </p:sp>
      <p:sp>
        <p:nvSpPr>
          <p:cNvPr id="8" name="직사각형 7">
            <a:extLst>
              <a:ext uri="{FF2B5EF4-FFF2-40B4-BE49-F238E27FC236}">
                <a16:creationId xmlns:a16="http://schemas.microsoft.com/office/drawing/2014/main" id="{9564EAF9-B86A-4DC0-8A66-65A6AB0AF289}"/>
              </a:ext>
            </a:extLst>
          </p:cNvPr>
          <p:cNvSpPr/>
          <p:nvPr/>
        </p:nvSpPr>
        <p:spPr>
          <a:xfrm>
            <a:off x="3747084" y="1905698"/>
            <a:ext cx="4714612" cy="3693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rPr>
              <a:t>Name</a:t>
            </a:r>
            <a:endParaRPr lang="ko-KR" altLang="en-US" dirty="0">
              <a:solidFill>
                <a:schemeClr val="tx1"/>
              </a:solidFill>
            </a:endParaRPr>
          </a:p>
        </p:txBody>
      </p:sp>
      <p:sp>
        <p:nvSpPr>
          <p:cNvPr id="9" name="직사각형 8">
            <a:extLst>
              <a:ext uri="{FF2B5EF4-FFF2-40B4-BE49-F238E27FC236}">
                <a16:creationId xmlns:a16="http://schemas.microsoft.com/office/drawing/2014/main" id="{1E30E31C-1238-4CFA-892B-D699D1D2FEDE}"/>
              </a:ext>
            </a:extLst>
          </p:cNvPr>
          <p:cNvSpPr/>
          <p:nvPr/>
        </p:nvSpPr>
        <p:spPr>
          <a:xfrm>
            <a:off x="3747084" y="2477548"/>
            <a:ext cx="4714612" cy="3693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rPr>
              <a:t>E-mail</a:t>
            </a:r>
            <a:r>
              <a:rPr lang="ko-KR" altLang="en-US" dirty="0">
                <a:solidFill>
                  <a:schemeClr val="tx1"/>
                </a:solidFill>
              </a:rPr>
              <a:t> </a:t>
            </a:r>
            <a:r>
              <a:rPr lang="en-US" altLang="ko-KR" dirty="0">
                <a:solidFill>
                  <a:schemeClr val="tx1"/>
                </a:solidFill>
              </a:rPr>
              <a:t>address</a:t>
            </a:r>
            <a:endParaRPr lang="ko-KR" altLang="en-US" dirty="0">
              <a:solidFill>
                <a:schemeClr val="tx1"/>
              </a:solidFill>
            </a:endParaRPr>
          </a:p>
        </p:txBody>
      </p:sp>
      <p:sp>
        <p:nvSpPr>
          <p:cNvPr id="10" name="직사각형 9">
            <a:extLst>
              <a:ext uri="{FF2B5EF4-FFF2-40B4-BE49-F238E27FC236}">
                <a16:creationId xmlns:a16="http://schemas.microsoft.com/office/drawing/2014/main" id="{CE6BAC79-B7E1-4594-A26F-F2248BCC88AC}"/>
              </a:ext>
            </a:extLst>
          </p:cNvPr>
          <p:cNvSpPr/>
          <p:nvPr/>
        </p:nvSpPr>
        <p:spPr>
          <a:xfrm>
            <a:off x="3747084" y="3049398"/>
            <a:ext cx="4714612" cy="3693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rPr>
              <a:t>Contact</a:t>
            </a:r>
            <a:endParaRPr lang="ko-KR" altLang="en-US" dirty="0">
              <a:solidFill>
                <a:schemeClr val="tx1"/>
              </a:solidFill>
            </a:endParaRPr>
          </a:p>
        </p:txBody>
      </p:sp>
      <p:sp>
        <p:nvSpPr>
          <p:cNvPr id="11" name="직사각형 10">
            <a:extLst>
              <a:ext uri="{FF2B5EF4-FFF2-40B4-BE49-F238E27FC236}">
                <a16:creationId xmlns:a16="http://schemas.microsoft.com/office/drawing/2014/main" id="{AE1A64BB-A5C2-499B-BB38-D224A2ACF0CB}"/>
              </a:ext>
            </a:extLst>
          </p:cNvPr>
          <p:cNvSpPr/>
          <p:nvPr/>
        </p:nvSpPr>
        <p:spPr>
          <a:xfrm>
            <a:off x="3747084" y="3621248"/>
            <a:ext cx="4714612" cy="3693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rPr>
              <a:t>Title</a:t>
            </a:r>
            <a:endParaRPr lang="ko-KR" altLang="en-US" dirty="0">
              <a:solidFill>
                <a:schemeClr val="tx1"/>
              </a:solidFill>
            </a:endParaRPr>
          </a:p>
        </p:txBody>
      </p:sp>
      <p:sp>
        <p:nvSpPr>
          <p:cNvPr id="12" name="직사각형 11">
            <a:extLst>
              <a:ext uri="{FF2B5EF4-FFF2-40B4-BE49-F238E27FC236}">
                <a16:creationId xmlns:a16="http://schemas.microsoft.com/office/drawing/2014/main" id="{F72D0276-9A52-4C0A-B83C-90A7CA304A3B}"/>
              </a:ext>
            </a:extLst>
          </p:cNvPr>
          <p:cNvSpPr/>
          <p:nvPr/>
        </p:nvSpPr>
        <p:spPr>
          <a:xfrm>
            <a:off x="3747084" y="4193097"/>
            <a:ext cx="4714612" cy="19476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rPr>
              <a:t>Message Contents</a:t>
            </a:r>
            <a:endParaRPr lang="ko-KR" altLang="en-US" dirty="0">
              <a:solidFill>
                <a:schemeClr val="tx1"/>
              </a:solidFill>
            </a:endParaRPr>
          </a:p>
        </p:txBody>
      </p:sp>
      <p:sp>
        <p:nvSpPr>
          <p:cNvPr id="13" name="TextBox 12">
            <a:extLst>
              <a:ext uri="{FF2B5EF4-FFF2-40B4-BE49-F238E27FC236}">
                <a16:creationId xmlns:a16="http://schemas.microsoft.com/office/drawing/2014/main" id="{24B82C11-AD3D-427A-8F93-DACD5BEE8146}"/>
              </a:ext>
            </a:extLst>
          </p:cNvPr>
          <p:cNvSpPr txBox="1"/>
          <p:nvPr/>
        </p:nvSpPr>
        <p:spPr>
          <a:xfrm>
            <a:off x="5428990" y="896222"/>
            <a:ext cx="1334020" cy="369332"/>
          </a:xfrm>
          <a:prstGeom prst="rect">
            <a:avLst/>
          </a:prstGeom>
          <a:noFill/>
        </p:spPr>
        <p:txBody>
          <a:bodyPr wrap="none" rtlCol="0">
            <a:spAutoFit/>
          </a:bodyPr>
          <a:lstStyle/>
          <a:p>
            <a:r>
              <a:rPr lang="en-US" altLang="ko-KR" dirty="0"/>
              <a:t>Contact us</a:t>
            </a:r>
            <a:endParaRPr lang="ko-KR" altLang="en-US" dirty="0"/>
          </a:p>
        </p:txBody>
      </p:sp>
      <p:sp>
        <p:nvSpPr>
          <p:cNvPr id="14" name="직사각형 13">
            <a:extLst>
              <a:ext uri="{FF2B5EF4-FFF2-40B4-BE49-F238E27FC236}">
                <a16:creationId xmlns:a16="http://schemas.microsoft.com/office/drawing/2014/main" id="{E9D9F23A-423F-4B09-8C85-75E7BE4496AC}"/>
              </a:ext>
            </a:extLst>
          </p:cNvPr>
          <p:cNvSpPr/>
          <p:nvPr/>
        </p:nvSpPr>
        <p:spPr>
          <a:xfrm>
            <a:off x="4328720" y="6275329"/>
            <a:ext cx="1210958"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Send</a:t>
            </a:r>
            <a:endParaRPr lang="ko-KR" altLang="en-US" dirty="0"/>
          </a:p>
        </p:txBody>
      </p:sp>
      <p:sp>
        <p:nvSpPr>
          <p:cNvPr id="15" name="직사각형 14">
            <a:extLst>
              <a:ext uri="{FF2B5EF4-FFF2-40B4-BE49-F238E27FC236}">
                <a16:creationId xmlns:a16="http://schemas.microsoft.com/office/drawing/2014/main" id="{31CFA5A1-6A05-40C8-9DBA-1562FFC350C9}"/>
              </a:ext>
            </a:extLst>
          </p:cNvPr>
          <p:cNvSpPr/>
          <p:nvPr/>
        </p:nvSpPr>
        <p:spPr>
          <a:xfrm>
            <a:off x="6761527" y="6275329"/>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Cancel</a:t>
            </a:r>
            <a:endParaRPr lang="ko-KR" altLang="en-US" dirty="0"/>
          </a:p>
        </p:txBody>
      </p:sp>
      <p:sp>
        <p:nvSpPr>
          <p:cNvPr id="17" name="직사각형 16">
            <a:extLst>
              <a:ext uri="{FF2B5EF4-FFF2-40B4-BE49-F238E27FC236}">
                <a16:creationId xmlns:a16="http://schemas.microsoft.com/office/drawing/2014/main" id="{E378912C-6366-438A-A813-3EFE49359682}"/>
              </a:ext>
            </a:extLst>
          </p:cNvPr>
          <p:cNvSpPr/>
          <p:nvPr/>
        </p:nvSpPr>
        <p:spPr>
          <a:xfrm>
            <a:off x="0" y="2464528"/>
            <a:ext cx="568411" cy="459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02</a:t>
            </a:r>
            <a:endParaRPr lang="ko-KR" altLang="en-US" dirty="0"/>
          </a:p>
        </p:txBody>
      </p:sp>
      <p:sp>
        <p:nvSpPr>
          <p:cNvPr id="2" name="오른쪽 화살표 1"/>
          <p:cNvSpPr/>
          <p:nvPr/>
        </p:nvSpPr>
        <p:spPr>
          <a:xfrm>
            <a:off x="9085279" y="2694480"/>
            <a:ext cx="1871045" cy="5395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직사각형 2"/>
          <p:cNvSpPr/>
          <p:nvPr/>
        </p:nvSpPr>
        <p:spPr>
          <a:xfrm>
            <a:off x="9251092" y="3621248"/>
            <a:ext cx="2529016" cy="1545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1600" dirty="0"/>
              <a:t>관리자에게</a:t>
            </a:r>
            <a:r>
              <a:rPr lang="en-US" altLang="ko-KR" sz="1600" dirty="0"/>
              <a:t> </a:t>
            </a:r>
            <a:r>
              <a:rPr lang="ko-KR" altLang="en-US" sz="1600" dirty="0"/>
              <a:t>문의함</a:t>
            </a:r>
            <a:r>
              <a:rPr lang="en-US" altLang="ko-KR" sz="1600" dirty="0"/>
              <a:t>..</a:t>
            </a:r>
          </a:p>
          <a:p>
            <a:r>
              <a:rPr lang="ko-KR" altLang="en-US" sz="1600" dirty="0"/>
              <a:t>기록 </a:t>
            </a:r>
            <a:r>
              <a:rPr lang="ko-KR" altLang="en-US" sz="1600" dirty="0" err="1"/>
              <a:t>안남고</a:t>
            </a:r>
            <a:r>
              <a:rPr lang="en-US" altLang="ko-KR" sz="1600" dirty="0"/>
              <a:t>, </a:t>
            </a:r>
            <a:r>
              <a:rPr lang="ko-KR" altLang="en-US" sz="1600" dirty="0"/>
              <a:t>관리자 확인</a:t>
            </a:r>
            <a:r>
              <a:rPr lang="en-US" altLang="ko-KR" sz="1600" dirty="0"/>
              <a:t>..</a:t>
            </a:r>
            <a:br>
              <a:rPr lang="en-US" altLang="ko-KR" sz="1600" dirty="0"/>
            </a:br>
            <a:r>
              <a:rPr lang="ko-KR" altLang="en-US" sz="1600" dirty="0"/>
              <a:t>관리자가 답변을 </a:t>
            </a:r>
            <a:r>
              <a:rPr lang="ko-KR" altLang="en-US" sz="1600" dirty="0" err="1"/>
              <a:t>이메일로</a:t>
            </a:r>
            <a:r>
              <a:rPr lang="ko-KR" altLang="en-US" sz="1600" dirty="0"/>
              <a:t> 보냄</a:t>
            </a:r>
            <a:r>
              <a:rPr lang="en-US" altLang="ko-KR" sz="1600" dirty="0"/>
              <a:t>..</a:t>
            </a:r>
          </a:p>
        </p:txBody>
      </p:sp>
      <p:sp>
        <p:nvSpPr>
          <p:cNvPr id="16" name="TextBox 15">
            <a:extLst>
              <a:ext uri="{FF2B5EF4-FFF2-40B4-BE49-F238E27FC236}">
                <a16:creationId xmlns:a16="http://schemas.microsoft.com/office/drawing/2014/main" id="{26F00BA5-F5B8-4AE1-9AB4-6BEF01238E5F}"/>
              </a:ext>
            </a:extLst>
          </p:cNvPr>
          <p:cNvSpPr txBox="1"/>
          <p:nvPr/>
        </p:nvSpPr>
        <p:spPr>
          <a:xfrm>
            <a:off x="28950" y="276834"/>
            <a:ext cx="11161966" cy="369332"/>
          </a:xfrm>
          <a:prstGeom prst="rect">
            <a:avLst/>
          </a:prstGeom>
          <a:noFill/>
        </p:spPr>
        <p:txBody>
          <a:bodyPr wrap="none" rtlCol="0">
            <a:spAutoFit/>
          </a:bodyPr>
          <a:lstStyle/>
          <a:p>
            <a:r>
              <a:rPr lang="ko-KR" altLang="en-US" dirty="0"/>
              <a:t> </a:t>
            </a:r>
            <a:r>
              <a:rPr lang="en-US" altLang="ko-KR" dirty="0"/>
              <a:t>Home</a:t>
            </a:r>
            <a:r>
              <a:rPr lang="ko-KR" altLang="en-US" dirty="0"/>
              <a:t>           </a:t>
            </a:r>
            <a:r>
              <a:rPr lang="en-US" altLang="ko-KR" dirty="0"/>
              <a:t>Our service</a:t>
            </a:r>
            <a:r>
              <a:rPr lang="ko-KR" altLang="en-US" dirty="0"/>
              <a:t>        </a:t>
            </a:r>
            <a:r>
              <a:rPr lang="en-US" altLang="ko-KR" dirty="0"/>
              <a:t>Fulfillment</a:t>
            </a:r>
            <a:r>
              <a:rPr lang="ko-KR" altLang="en-US" dirty="0"/>
              <a:t>          </a:t>
            </a:r>
            <a:r>
              <a:rPr lang="en-US" altLang="ko-KR" dirty="0"/>
              <a:t>How to use</a:t>
            </a:r>
            <a:r>
              <a:rPr lang="ko-KR" altLang="en-US" dirty="0"/>
              <a:t>        </a:t>
            </a:r>
            <a:r>
              <a:rPr lang="en-US" altLang="ko-KR" dirty="0"/>
              <a:t>Dashboard            Help &amp; Contact</a:t>
            </a:r>
            <a:endParaRPr lang="ko-KR" altLang="en-US" dirty="0"/>
          </a:p>
        </p:txBody>
      </p:sp>
    </p:spTree>
    <p:extLst>
      <p:ext uri="{BB962C8B-B14F-4D97-AF65-F5344CB8AC3E}">
        <p14:creationId xmlns:p14="http://schemas.microsoft.com/office/powerpoint/2010/main" val="9894879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5487F3AE-EAC0-4987-95ED-81DC96656D20}"/>
              </a:ext>
            </a:extLst>
          </p:cNvPr>
          <p:cNvPicPr>
            <a:picLocks noChangeAspect="1"/>
          </p:cNvPicPr>
          <p:nvPr/>
        </p:nvPicPr>
        <p:blipFill>
          <a:blip r:embed="rId2"/>
          <a:stretch>
            <a:fillRect/>
          </a:stretch>
        </p:blipFill>
        <p:spPr>
          <a:xfrm>
            <a:off x="1439804" y="903259"/>
            <a:ext cx="2466975" cy="5286375"/>
          </a:xfrm>
          <a:prstGeom prst="rect">
            <a:avLst/>
          </a:prstGeom>
        </p:spPr>
      </p:pic>
      <p:sp>
        <p:nvSpPr>
          <p:cNvPr id="5" name="TextBox 4">
            <a:extLst>
              <a:ext uri="{FF2B5EF4-FFF2-40B4-BE49-F238E27FC236}">
                <a16:creationId xmlns:a16="http://schemas.microsoft.com/office/drawing/2014/main" id="{08F860AE-7463-4641-B15F-5DACDAF61400}"/>
              </a:ext>
            </a:extLst>
          </p:cNvPr>
          <p:cNvSpPr txBox="1"/>
          <p:nvPr/>
        </p:nvSpPr>
        <p:spPr>
          <a:xfrm>
            <a:off x="4681057" y="1895913"/>
            <a:ext cx="1692697" cy="1754326"/>
          </a:xfrm>
          <a:prstGeom prst="rect">
            <a:avLst/>
          </a:prstGeom>
          <a:noFill/>
        </p:spPr>
        <p:txBody>
          <a:bodyPr wrap="square" rtlCol="0">
            <a:spAutoFit/>
          </a:bodyPr>
          <a:lstStyle/>
          <a:p>
            <a:r>
              <a:rPr lang="en-US" altLang="ko-KR" dirty="0"/>
              <a:t>Dashboard</a:t>
            </a:r>
          </a:p>
          <a:p>
            <a:r>
              <a:rPr lang="en-US" altLang="ko-KR" dirty="0"/>
              <a:t>Quotation</a:t>
            </a:r>
          </a:p>
          <a:p>
            <a:r>
              <a:rPr lang="en-US" altLang="ko-KR" dirty="0"/>
              <a:t>Logistics</a:t>
            </a:r>
          </a:p>
          <a:p>
            <a:r>
              <a:rPr lang="en-US" altLang="ko-KR" dirty="0"/>
              <a:t>Inventory</a:t>
            </a:r>
          </a:p>
          <a:p>
            <a:r>
              <a:rPr lang="en-US" altLang="ko-KR" dirty="0"/>
              <a:t>Delivery</a:t>
            </a:r>
          </a:p>
          <a:p>
            <a:r>
              <a:rPr lang="en-US" altLang="ko-KR" dirty="0"/>
              <a:t>Billing</a:t>
            </a:r>
          </a:p>
        </p:txBody>
      </p:sp>
      <p:cxnSp>
        <p:nvCxnSpPr>
          <p:cNvPr id="6" name="직선 화살표 연결선 5">
            <a:extLst>
              <a:ext uri="{FF2B5EF4-FFF2-40B4-BE49-F238E27FC236}">
                <a16:creationId xmlns:a16="http://schemas.microsoft.com/office/drawing/2014/main" id="{D6ADE913-2483-4527-A40D-D14A17E5BA58}"/>
              </a:ext>
            </a:extLst>
          </p:cNvPr>
          <p:cNvCxnSpPr/>
          <p:nvPr/>
        </p:nvCxnSpPr>
        <p:spPr>
          <a:xfrm flipH="1">
            <a:off x="3906779" y="3103928"/>
            <a:ext cx="6568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075976D-20B9-4435-9002-E0CB0DFF55FC}"/>
              </a:ext>
            </a:extLst>
          </p:cNvPr>
          <p:cNvSpPr txBox="1"/>
          <p:nvPr/>
        </p:nvSpPr>
        <p:spPr>
          <a:xfrm>
            <a:off x="8900721" y="1067880"/>
            <a:ext cx="2511072" cy="4247317"/>
          </a:xfrm>
          <a:prstGeom prst="rect">
            <a:avLst/>
          </a:prstGeom>
          <a:noFill/>
        </p:spPr>
        <p:txBody>
          <a:bodyPr wrap="none" rtlCol="0">
            <a:spAutoFit/>
          </a:bodyPr>
          <a:lstStyle/>
          <a:p>
            <a:r>
              <a:rPr lang="en-US" altLang="ko-KR" sz="1500" dirty="0"/>
              <a:t>Quotation</a:t>
            </a:r>
          </a:p>
          <a:p>
            <a:r>
              <a:rPr lang="en-US" altLang="ko-KR" sz="1500" dirty="0"/>
              <a:t>  - Acquire status</a:t>
            </a:r>
          </a:p>
          <a:p>
            <a:r>
              <a:rPr lang="en-US" altLang="ko-KR" sz="1500" dirty="0"/>
              <a:t>  - Quotation history</a:t>
            </a:r>
          </a:p>
          <a:p>
            <a:r>
              <a:rPr lang="en-US" altLang="ko-KR" sz="1500" dirty="0"/>
              <a:t>Logistics</a:t>
            </a:r>
          </a:p>
          <a:p>
            <a:r>
              <a:rPr lang="en-US" altLang="ko-KR" sz="1500" dirty="0"/>
              <a:t>  - Logistics status</a:t>
            </a:r>
          </a:p>
          <a:p>
            <a:r>
              <a:rPr lang="en-US" altLang="ko-KR" sz="1500" dirty="0"/>
              <a:t>  - Arrival history</a:t>
            </a:r>
          </a:p>
          <a:p>
            <a:r>
              <a:rPr lang="en-US" altLang="ko-KR" sz="1500" dirty="0"/>
              <a:t>Inventory</a:t>
            </a:r>
          </a:p>
          <a:p>
            <a:r>
              <a:rPr lang="en-US" altLang="ko-KR" sz="1500" dirty="0"/>
              <a:t>  - Using status</a:t>
            </a:r>
          </a:p>
          <a:p>
            <a:r>
              <a:rPr lang="en-US" altLang="ko-KR" sz="1500" dirty="0"/>
              <a:t>  - Product Information</a:t>
            </a:r>
          </a:p>
          <a:p>
            <a:r>
              <a:rPr lang="en-US" altLang="ko-KR" sz="1500" dirty="0"/>
              <a:t>  - Return / Exchange</a:t>
            </a:r>
          </a:p>
          <a:p>
            <a:r>
              <a:rPr lang="en-US" altLang="ko-KR" sz="1500" dirty="0"/>
              <a:t>  - Retransfer / Disposal</a:t>
            </a:r>
          </a:p>
          <a:p>
            <a:r>
              <a:rPr lang="en-US" altLang="ko-KR" sz="1500" dirty="0"/>
              <a:t>Delivery</a:t>
            </a:r>
          </a:p>
          <a:p>
            <a:r>
              <a:rPr lang="en-US" altLang="ko-KR" sz="1500" dirty="0"/>
              <a:t>  - Request status</a:t>
            </a:r>
          </a:p>
          <a:p>
            <a:r>
              <a:rPr lang="en-US" altLang="ko-KR" sz="1500" dirty="0"/>
              <a:t>  - Delivery history</a:t>
            </a:r>
          </a:p>
          <a:p>
            <a:r>
              <a:rPr lang="en-US" altLang="ko-KR" sz="1500" dirty="0"/>
              <a:t>Billing</a:t>
            </a:r>
          </a:p>
          <a:p>
            <a:r>
              <a:rPr lang="en-US" altLang="ko-KR" sz="1500" dirty="0"/>
              <a:t>  - Payment history</a:t>
            </a:r>
          </a:p>
          <a:p>
            <a:r>
              <a:rPr lang="en-US" altLang="ko-KR" sz="1500" dirty="0"/>
              <a:t>  - Billing</a:t>
            </a:r>
          </a:p>
          <a:p>
            <a:r>
              <a:rPr lang="en-US" altLang="ko-KR" sz="1500" dirty="0"/>
              <a:t>  - Platform charge history</a:t>
            </a:r>
          </a:p>
        </p:txBody>
      </p:sp>
      <p:cxnSp>
        <p:nvCxnSpPr>
          <p:cNvPr id="8" name="직선 화살표 연결선 7">
            <a:extLst>
              <a:ext uri="{FF2B5EF4-FFF2-40B4-BE49-F238E27FC236}">
                <a16:creationId xmlns:a16="http://schemas.microsoft.com/office/drawing/2014/main" id="{834678C8-DC8E-44BE-9DFF-7C61129B260C}"/>
              </a:ext>
            </a:extLst>
          </p:cNvPr>
          <p:cNvCxnSpPr>
            <a:cxnSpLocks/>
          </p:cNvCxnSpPr>
          <p:nvPr/>
        </p:nvCxnSpPr>
        <p:spPr>
          <a:xfrm>
            <a:off x="6316910" y="3188574"/>
            <a:ext cx="2407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0D208AF-FA9E-47D9-8DB9-438691B0BCFB}"/>
              </a:ext>
            </a:extLst>
          </p:cNvPr>
          <p:cNvSpPr txBox="1"/>
          <p:nvPr/>
        </p:nvSpPr>
        <p:spPr>
          <a:xfrm>
            <a:off x="6761527" y="2910981"/>
            <a:ext cx="1370888" cy="276999"/>
          </a:xfrm>
          <a:prstGeom prst="rect">
            <a:avLst/>
          </a:prstGeom>
          <a:noFill/>
        </p:spPr>
        <p:txBody>
          <a:bodyPr wrap="none" rtlCol="0">
            <a:spAutoFit/>
          </a:bodyPr>
          <a:lstStyle/>
          <a:p>
            <a:r>
              <a:rPr lang="ko-KR" altLang="en-US" sz="1200" dirty="0"/>
              <a:t>메뉴 </a:t>
            </a:r>
            <a:r>
              <a:rPr lang="ko-KR" altLang="en-US" sz="1200" dirty="0" err="1"/>
              <a:t>클릭시</a:t>
            </a:r>
            <a:r>
              <a:rPr lang="ko-KR" altLang="en-US" sz="1200" dirty="0"/>
              <a:t> 항목</a:t>
            </a:r>
          </a:p>
        </p:txBody>
      </p:sp>
      <p:sp>
        <p:nvSpPr>
          <p:cNvPr id="10" name="TextBox 9">
            <a:extLst>
              <a:ext uri="{FF2B5EF4-FFF2-40B4-BE49-F238E27FC236}">
                <a16:creationId xmlns:a16="http://schemas.microsoft.com/office/drawing/2014/main" id="{4A9C21F2-35DA-4C78-B4A7-3864C60F4D4A}"/>
              </a:ext>
            </a:extLst>
          </p:cNvPr>
          <p:cNvSpPr txBox="1"/>
          <p:nvPr/>
        </p:nvSpPr>
        <p:spPr>
          <a:xfrm>
            <a:off x="5106203" y="181008"/>
            <a:ext cx="1558440" cy="369332"/>
          </a:xfrm>
          <a:prstGeom prst="rect">
            <a:avLst/>
          </a:prstGeom>
          <a:noFill/>
        </p:spPr>
        <p:txBody>
          <a:bodyPr wrap="none" rtlCol="0">
            <a:spAutoFit/>
          </a:bodyPr>
          <a:lstStyle/>
          <a:p>
            <a:r>
              <a:rPr lang="en-US" altLang="ko-KR" dirty="0"/>
              <a:t>Logistics hub</a:t>
            </a:r>
            <a:endParaRPr lang="ko-KR" altLang="en-US" dirty="0"/>
          </a:p>
        </p:txBody>
      </p:sp>
      <p:cxnSp>
        <p:nvCxnSpPr>
          <p:cNvPr id="11" name="직선 화살표 연결선 10">
            <a:extLst>
              <a:ext uri="{FF2B5EF4-FFF2-40B4-BE49-F238E27FC236}">
                <a16:creationId xmlns:a16="http://schemas.microsoft.com/office/drawing/2014/main" id="{9C300ABC-FA57-4532-BC1D-F9735D219C52}"/>
              </a:ext>
            </a:extLst>
          </p:cNvPr>
          <p:cNvCxnSpPr>
            <a:cxnSpLocks/>
          </p:cNvCxnSpPr>
          <p:nvPr/>
        </p:nvCxnSpPr>
        <p:spPr>
          <a:xfrm flipH="1" flipV="1">
            <a:off x="6587391" y="383404"/>
            <a:ext cx="446576" cy="114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63673F3-14D0-448D-B018-D47B4E17AD3A}"/>
              </a:ext>
            </a:extLst>
          </p:cNvPr>
          <p:cNvSpPr txBox="1"/>
          <p:nvPr/>
        </p:nvSpPr>
        <p:spPr>
          <a:xfrm>
            <a:off x="7041216" y="93707"/>
            <a:ext cx="1859505" cy="923330"/>
          </a:xfrm>
          <a:prstGeom prst="rect">
            <a:avLst/>
          </a:prstGeom>
          <a:noFill/>
          <a:ln>
            <a:solidFill>
              <a:schemeClr val="tx1"/>
            </a:solidFill>
          </a:ln>
        </p:spPr>
        <p:txBody>
          <a:bodyPr wrap="square" rtlCol="0">
            <a:spAutoFit/>
          </a:bodyPr>
          <a:lstStyle/>
          <a:p>
            <a:r>
              <a:rPr lang="ko-KR" altLang="en-US" dirty="0"/>
              <a:t>인증된 물류업체에게 제공되는 관리 페이지</a:t>
            </a:r>
          </a:p>
        </p:txBody>
      </p:sp>
      <p:sp>
        <p:nvSpPr>
          <p:cNvPr id="2" name="직사각형 1"/>
          <p:cNvSpPr/>
          <p:nvPr/>
        </p:nvSpPr>
        <p:spPr>
          <a:xfrm>
            <a:off x="0" y="0"/>
            <a:ext cx="2940908" cy="555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t>물류업체</a:t>
            </a:r>
            <a:r>
              <a:rPr lang="en-US" altLang="ko-KR" dirty="0"/>
              <a:t>….</a:t>
            </a:r>
            <a:endParaRPr lang="ko-KR" altLang="en-US" dirty="0"/>
          </a:p>
        </p:txBody>
      </p:sp>
    </p:spTree>
    <p:extLst>
      <p:ext uri="{BB962C8B-B14F-4D97-AF65-F5344CB8AC3E}">
        <p14:creationId xmlns:p14="http://schemas.microsoft.com/office/powerpoint/2010/main" val="4037137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6D476D-B59D-4A94-88A1-17A86203F697}"/>
              </a:ext>
            </a:extLst>
          </p:cNvPr>
          <p:cNvSpPr txBox="1"/>
          <p:nvPr/>
        </p:nvSpPr>
        <p:spPr>
          <a:xfrm>
            <a:off x="5542002" y="176169"/>
            <a:ext cx="1420582" cy="369332"/>
          </a:xfrm>
          <a:prstGeom prst="rect">
            <a:avLst/>
          </a:prstGeom>
          <a:noFill/>
        </p:spPr>
        <p:txBody>
          <a:bodyPr wrap="none" rtlCol="0">
            <a:spAutoFit/>
          </a:bodyPr>
          <a:lstStyle/>
          <a:p>
            <a:r>
              <a:rPr lang="en-US" altLang="ko-KR" dirty="0"/>
              <a:t>Used Status</a:t>
            </a:r>
            <a:endParaRPr lang="ko-KR" altLang="en-US" dirty="0"/>
          </a:p>
        </p:txBody>
      </p:sp>
      <p:sp>
        <p:nvSpPr>
          <p:cNvPr id="3" name="직사각형 2">
            <a:extLst>
              <a:ext uri="{FF2B5EF4-FFF2-40B4-BE49-F238E27FC236}">
                <a16:creationId xmlns:a16="http://schemas.microsoft.com/office/drawing/2014/main" id="{8A445F79-A455-4414-BF2C-7D0B504260D5}"/>
              </a:ext>
            </a:extLst>
          </p:cNvPr>
          <p:cNvSpPr/>
          <p:nvPr/>
        </p:nvSpPr>
        <p:spPr>
          <a:xfrm>
            <a:off x="1478422" y="828942"/>
            <a:ext cx="1935402" cy="1666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t>Quotation</a:t>
            </a:r>
          </a:p>
          <a:p>
            <a:pPr algn="ctr"/>
            <a:endParaRPr lang="en-US" altLang="ko-KR" sz="1400" dirty="0"/>
          </a:p>
          <a:p>
            <a:pPr algn="ctr"/>
            <a:r>
              <a:rPr lang="en-US" altLang="ko-KR" sz="1400" dirty="0"/>
              <a:t>Request received 0</a:t>
            </a:r>
          </a:p>
          <a:p>
            <a:pPr algn="ctr"/>
            <a:r>
              <a:rPr lang="en-US" altLang="ko-KR" sz="1400" dirty="0"/>
              <a:t>Sent quotation 0</a:t>
            </a:r>
            <a:endParaRPr lang="ko-KR" altLang="en-US" sz="1400" dirty="0"/>
          </a:p>
        </p:txBody>
      </p:sp>
      <p:sp>
        <p:nvSpPr>
          <p:cNvPr id="5" name="직사각형 4">
            <a:extLst>
              <a:ext uri="{FF2B5EF4-FFF2-40B4-BE49-F238E27FC236}">
                <a16:creationId xmlns:a16="http://schemas.microsoft.com/office/drawing/2014/main" id="{8EA1DB32-CC77-4722-B231-5FB6C420E52E}"/>
              </a:ext>
            </a:extLst>
          </p:cNvPr>
          <p:cNvSpPr/>
          <p:nvPr/>
        </p:nvSpPr>
        <p:spPr>
          <a:xfrm>
            <a:off x="3921095" y="828941"/>
            <a:ext cx="1935402" cy="1666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t>Logistic</a:t>
            </a:r>
          </a:p>
          <a:p>
            <a:pPr algn="ctr"/>
            <a:endParaRPr lang="en-US" altLang="ko-KR" sz="1400" dirty="0"/>
          </a:p>
          <a:p>
            <a:pPr algn="ctr"/>
            <a:r>
              <a:rPr lang="en-US" altLang="ko-KR" sz="1400" dirty="0"/>
              <a:t>Arrived</a:t>
            </a:r>
            <a:r>
              <a:rPr lang="ko-KR" altLang="en-US" sz="1400" dirty="0"/>
              <a:t> </a:t>
            </a:r>
            <a:r>
              <a:rPr lang="en-US" altLang="ko-KR" sz="1400" dirty="0"/>
              <a:t>0</a:t>
            </a:r>
            <a:endParaRPr lang="ko-KR" altLang="en-US" sz="1400" dirty="0"/>
          </a:p>
        </p:txBody>
      </p:sp>
      <p:sp>
        <p:nvSpPr>
          <p:cNvPr id="6" name="직사각형 5">
            <a:extLst>
              <a:ext uri="{FF2B5EF4-FFF2-40B4-BE49-F238E27FC236}">
                <a16:creationId xmlns:a16="http://schemas.microsoft.com/office/drawing/2014/main" id="{871387A0-4F20-4613-8ACB-567C3772E23E}"/>
              </a:ext>
            </a:extLst>
          </p:cNvPr>
          <p:cNvSpPr/>
          <p:nvPr/>
        </p:nvSpPr>
        <p:spPr>
          <a:xfrm>
            <a:off x="6476287" y="828940"/>
            <a:ext cx="1935402" cy="1666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t>Customers in use</a:t>
            </a:r>
          </a:p>
          <a:p>
            <a:pPr algn="ctr"/>
            <a:endParaRPr lang="en-US" altLang="ko-KR" sz="1400" dirty="0"/>
          </a:p>
          <a:p>
            <a:pPr algn="ctr"/>
            <a:r>
              <a:rPr lang="en-US" altLang="ko-KR" sz="1400" dirty="0"/>
              <a:t>Country</a:t>
            </a:r>
            <a:r>
              <a:rPr lang="ko-KR" altLang="en-US" sz="1400" dirty="0"/>
              <a:t> </a:t>
            </a:r>
            <a:r>
              <a:rPr lang="en-US" altLang="ko-KR" sz="1400" dirty="0"/>
              <a:t>2</a:t>
            </a:r>
          </a:p>
          <a:p>
            <a:pPr algn="ctr"/>
            <a:r>
              <a:rPr lang="en-US" altLang="ko-KR" sz="1400" dirty="0"/>
              <a:t>Company 3</a:t>
            </a:r>
            <a:endParaRPr lang="ko-KR" altLang="en-US" sz="1400" dirty="0"/>
          </a:p>
        </p:txBody>
      </p:sp>
      <p:sp>
        <p:nvSpPr>
          <p:cNvPr id="7" name="직사각형 6">
            <a:extLst>
              <a:ext uri="{FF2B5EF4-FFF2-40B4-BE49-F238E27FC236}">
                <a16:creationId xmlns:a16="http://schemas.microsoft.com/office/drawing/2014/main" id="{9F4548F8-A6BB-4530-B975-81D50947B4C4}"/>
              </a:ext>
            </a:extLst>
          </p:cNvPr>
          <p:cNvSpPr/>
          <p:nvPr/>
        </p:nvSpPr>
        <p:spPr>
          <a:xfrm>
            <a:off x="9031479" y="828939"/>
            <a:ext cx="1935402" cy="1666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t>Inventory</a:t>
            </a:r>
          </a:p>
          <a:p>
            <a:pPr algn="ctr"/>
            <a:endParaRPr lang="en-US" altLang="ko-KR" sz="1400" dirty="0"/>
          </a:p>
          <a:p>
            <a:pPr algn="ctr"/>
            <a:r>
              <a:rPr lang="en-US" altLang="ko-KR" sz="1400" dirty="0"/>
              <a:t>Product 12</a:t>
            </a:r>
          </a:p>
          <a:p>
            <a:pPr algn="ctr"/>
            <a:r>
              <a:rPr lang="en-US" altLang="ko-KR" sz="1400" dirty="0"/>
              <a:t>Total</a:t>
            </a:r>
            <a:r>
              <a:rPr lang="ko-KR" altLang="en-US" sz="1400" dirty="0"/>
              <a:t> </a:t>
            </a:r>
            <a:r>
              <a:rPr lang="en-US" altLang="ko-KR" sz="1400" dirty="0"/>
              <a:t>912</a:t>
            </a:r>
            <a:endParaRPr lang="ko-KR" altLang="en-US" sz="1400" dirty="0"/>
          </a:p>
        </p:txBody>
      </p:sp>
      <p:sp>
        <p:nvSpPr>
          <p:cNvPr id="8" name="직사각형 7">
            <a:extLst>
              <a:ext uri="{FF2B5EF4-FFF2-40B4-BE49-F238E27FC236}">
                <a16:creationId xmlns:a16="http://schemas.microsoft.com/office/drawing/2014/main" id="{90083C64-9818-4734-AD6B-E8E77658217F}"/>
              </a:ext>
            </a:extLst>
          </p:cNvPr>
          <p:cNvSpPr/>
          <p:nvPr/>
        </p:nvSpPr>
        <p:spPr>
          <a:xfrm>
            <a:off x="1478422" y="2750321"/>
            <a:ext cx="1935402" cy="1666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t>Return / Exchange</a:t>
            </a:r>
          </a:p>
          <a:p>
            <a:pPr algn="ctr"/>
            <a:endParaRPr lang="en-US" altLang="ko-KR" sz="1400" dirty="0"/>
          </a:p>
          <a:p>
            <a:pPr algn="ctr"/>
            <a:r>
              <a:rPr lang="en-US" altLang="ko-KR" sz="1400" dirty="0"/>
              <a:t>Return</a:t>
            </a:r>
            <a:r>
              <a:rPr lang="ko-KR" altLang="en-US" sz="1400" dirty="0"/>
              <a:t> </a:t>
            </a:r>
            <a:r>
              <a:rPr lang="en-US" altLang="ko-KR" sz="1400" dirty="0"/>
              <a:t>0</a:t>
            </a:r>
          </a:p>
          <a:p>
            <a:pPr algn="ctr"/>
            <a:r>
              <a:rPr lang="en-US" altLang="ko-KR" sz="1400" dirty="0"/>
              <a:t>Exchange</a:t>
            </a:r>
            <a:r>
              <a:rPr lang="ko-KR" altLang="en-US" sz="1400" dirty="0"/>
              <a:t> </a:t>
            </a:r>
            <a:r>
              <a:rPr lang="en-US" altLang="ko-KR" sz="1400" dirty="0"/>
              <a:t>0</a:t>
            </a:r>
            <a:endParaRPr lang="ko-KR" altLang="en-US" sz="1400" dirty="0"/>
          </a:p>
        </p:txBody>
      </p:sp>
      <p:sp>
        <p:nvSpPr>
          <p:cNvPr id="9" name="직사각형 8">
            <a:extLst>
              <a:ext uri="{FF2B5EF4-FFF2-40B4-BE49-F238E27FC236}">
                <a16:creationId xmlns:a16="http://schemas.microsoft.com/office/drawing/2014/main" id="{51646879-B309-43CB-BC6E-7008BD886F91}"/>
              </a:ext>
            </a:extLst>
          </p:cNvPr>
          <p:cNvSpPr/>
          <p:nvPr/>
        </p:nvSpPr>
        <p:spPr>
          <a:xfrm>
            <a:off x="3921095" y="2750321"/>
            <a:ext cx="1935402" cy="1666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t>Retransfer / Disposal</a:t>
            </a:r>
          </a:p>
          <a:p>
            <a:pPr algn="ctr"/>
            <a:endParaRPr lang="en-US" altLang="ko-KR" sz="1400" dirty="0"/>
          </a:p>
          <a:p>
            <a:pPr algn="ctr"/>
            <a:r>
              <a:rPr lang="en-US" altLang="ko-KR" sz="1400" dirty="0"/>
              <a:t>Request 0</a:t>
            </a:r>
          </a:p>
          <a:p>
            <a:pPr algn="ctr"/>
            <a:r>
              <a:rPr lang="en-US" altLang="ko-KR" sz="1400" dirty="0"/>
              <a:t>Progress</a:t>
            </a:r>
            <a:r>
              <a:rPr lang="ko-KR" altLang="en-US" sz="1400" dirty="0"/>
              <a:t> </a:t>
            </a:r>
            <a:r>
              <a:rPr lang="en-US" altLang="ko-KR" sz="1400" dirty="0"/>
              <a:t>0</a:t>
            </a:r>
            <a:endParaRPr lang="ko-KR" altLang="en-US" sz="1400" dirty="0"/>
          </a:p>
        </p:txBody>
      </p:sp>
      <p:sp>
        <p:nvSpPr>
          <p:cNvPr id="10" name="직사각형 9">
            <a:extLst>
              <a:ext uri="{FF2B5EF4-FFF2-40B4-BE49-F238E27FC236}">
                <a16:creationId xmlns:a16="http://schemas.microsoft.com/office/drawing/2014/main" id="{CEE9CFD6-DD01-4142-99B1-66F6FBDB06FB}"/>
              </a:ext>
            </a:extLst>
          </p:cNvPr>
          <p:cNvSpPr/>
          <p:nvPr/>
        </p:nvSpPr>
        <p:spPr>
          <a:xfrm>
            <a:off x="6476287" y="2750320"/>
            <a:ext cx="1935402" cy="1666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t>Delivery</a:t>
            </a:r>
          </a:p>
          <a:p>
            <a:pPr algn="ctr"/>
            <a:endParaRPr lang="en-US" altLang="ko-KR" sz="1400" dirty="0"/>
          </a:p>
          <a:p>
            <a:pPr algn="ctr"/>
            <a:r>
              <a:rPr lang="en-US" altLang="ko-KR" sz="1400" dirty="0"/>
              <a:t>Delivery request 2</a:t>
            </a:r>
          </a:p>
          <a:p>
            <a:pPr algn="ctr"/>
            <a:r>
              <a:rPr lang="en-US" altLang="ko-KR" sz="1400" dirty="0"/>
              <a:t>Release complete 9</a:t>
            </a:r>
            <a:r>
              <a:rPr lang="ko-KR" altLang="en-US" sz="1400" dirty="0"/>
              <a:t> </a:t>
            </a:r>
          </a:p>
        </p:txBody>
      </p:sp>
      <p:sp>
        <p:nvSpPr>
          <p:cNvPr id="11" name="직사각형 10">
            <a:extLst>
              <a:ext uri="{FF2B5EF4-FFF2-40B4-BE49-F238E27FC236}">
                <a16:creationId xmlns:a16="http://schemas.microsoft.com/office/drawing/2014/main" id="{939419E3-3653-4183-8F26-F415F05BBAEF}"/>
              </a:ext>
            </a:extLst>
          </p:cNvPr>
          <p:cNvSpPr/>
          <p:nvPr/>
        </p:nvSpPr>
        <p:spPr>
          <a:xfrm>
            <a:off x="9031479" y="2750320"/>
            <a:ext cx="1935402" cy="1666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t>Payment</a:t>
            </a:r>
          </a:p>
          <a:p>
            <a:pPr algn="ctr"/>
            <a:endParaRPr lang="en-US" altLang="ko-KR" sz="1400" dirty="0"/>
          </a:p>
          <a:p>
            <a:pPr algn="ctr"/>
            <a:r>
              <a:rPr lang="en-US" altLang="ko-KR" sz="1400" dirty="0"/>
              <a:t>Billing 0</a:t>
            </a:r>
          </a:p>
          <a:p>
            <a:pPr algn="ctr"/>
            <a:r>
              <a:rPr lang="en-US" altLang="ko-KR" sz="1200" dirty="0"/>
              <a:t>Platform Invoice 1</a:t>
            </a:r>
            <a:endParaRPr lang="ko-KR" altLang="en-US" sz="1200" dirty="0"/>
          </a:p>
        </p:txBody>
      </p:sp>
      <p:sp>
        <p:nvSpPr>
          <p:cNvPr id="12" name="직사각형 11">
            <a:extLst>
              <a:ext uri="{FF2B5EF4-FFF2-40B4-BE49-F238E27FC236}">
                <a16:creationId xmlns:a16="http://schemas.microsoft.com/office/drawing/2014/main" id="{E4E63F70-A267-47B5-B8EC-89C3FC7CE637}"/>
              </a:ext>
            </a:extLst>
          </p:cNvPr>
          <p:cNvSpPr/>
          <p:nvPr/>
        </p:nvSpPr>
        <p:spPr>
          <a:xfrm>
            <a:off x="1478422" y="4614730"/>
            <a:ext cx="4378075" cy="2067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Delivery progress status</a:t>
            </a:r>
            <a:r>
              <a:rPr lang="ko-KR" altLang="en-US" dirty="0"/>
              <a:t> </a:t>
            </a:r>
            <a:r>
              <a:rPr lang="en-US" altLang="ko-KR" dirty="0"/>
              <a:t>(Graph of last two weeks)</a:t>
            </a:r>
          </a:p>
          <a:p>
            <a:pPr algn="ctr"/>
            <a:endParaRPr lang="en-US" altLang="ko-KR" dirty="0"/>
          </a:p>
          <a:p>
            <a:pPr algn="ctr"/>
            <a:endParaRPr lang="en-US" altLang="ko-KR" dirty="0"/>
          </a:p>
          <a:p>
            <a:pPr algn="ctr"/>
            <a:endParaRPr lang="en-US" altLang="ko-KR" dirty="0"/>
          </a:p>
          <a:p>
            <a:pPr algn="ctr"/>
            <a:endParaRPr lang="ko-KR" altLang="en-US" dirty="0"/>
          </a:p>
        </p:txBody>
      </p:sp>
      <p:sp>
        <p:nvSpPr>
          <p:cNvPr id="13" name="직사각형 12">
            <a:extLst>
              <a:ext uri="{FF2B5EF4-FFF2-40B4-BE49-F238E27FC236}">
                <a16:creationId xmlns:a16="http://schemas.microsoft.com/office/drawing/2014/main" id="{60B508A5-8C8D-4F66-ADAD-443578F9BB2B}"/>
              </a:ext>
            </a:extLst>
          </p:cNvPr>
          <p:cNvSpPr/>
          <p:nvPr/>
        </p:nvSpPr>
        <p:spPr>
          <a:xfrm>
            <a:off x="6476287" y="4614730"/>
            <a:ext cx="4490594" cy="2067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Customers status</a:t>
            </a:r>
          </a:p>
          <a:p>
            <a:pPr algn="ctr"/>
            <a:endParaRPr lang="en-US" altLang="ko-KR" dirty="0"/>
          </a:p>
          <a:p>
            <a:pPr algn="ctr"/>
            <a:r>
              <a:rPr lang="en-US" altLang="ko-KR" dirty="0"/>
              <a:t>ABC Company, Republic of Korea</a:t>
            </a:r>
          </a:p>
          <a:p>
            <a:pPr algn="ctr"/>
            <a:r>
              <a:rPr lang="en-US" altLang="ko-KR" dirty="0"/>
              <a:t>DEF Store, Republic of Korea</a:t>
            </a:r>
          </a:p>
          <a:p>
            <a:pPr algn="ctr"/>
            <a:r>
              <a:rPr lang="en-US" altLang="ko-KR" dirty="0"/>
              <a:t>GHI Seller, Republic of Korea</a:t>
            </a:r>
          </a:p>
          <a:p>
            <a:pPr algn="ctr"/>
            <a:endParaRPr lang="en-US" altLang="ko-KR" dirty="0"/>
          </a:p>
          <a:p>
            <a:pPr algn="ctr"/>
            <a:endParaRPr lang="ko-KR" altLang="en-US" dirty="0"/>
          </a:p>
        </p:txBody>
      </p:sp>
    </p:spTree>
    <p:extLst>
      <p:ext uri="{BB962C8B-B14F-4D97-AF65-F5344CB8AC3E}">
        <p14:creationId xmlns:p14="http://schemas.microsoft.com/office/powerpoint/2010/main" val="2087330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F5812513-40A3-4B3F-973A-28F9F12E881B}"/>
              </a:ext>
            </a:extLst>
          </p:cNvPr>
          <p:cNvPicPr>
            <a:picLocks noChangeAspect="1"/>
          </p:cNvPicPr>
          <p:nvPr/>
        </p:nvPicPr>
        <p:blipFill>
          <a:blip r:embed="rId2"/>
          <a:stretch>
            <a:fillRect/>
          </a:stretch>
        </p:blipFill>
        <p:spPr>
          <a:xfrm>
            <a:off x="1022959" y="0"/>
            <a:ext cx="10146082" cy="6858000"/>
          </a:xfrm>
          <a:prstGeom prst="rect">
            <a:avLst/>
          </a:prstGeom>
        </p:spPr>
      </p:pic>
      <p:sp>
        <p:nvSpPr>
          <p:cNvPr id="3" name="직사각형 2"/>
          <p:cNvSpPr/>
          <p:nvPr/>
        </p:nvSpPr>
        <p:spPr>
          <a:xfrm>
            <a:off x="0" y="2464528"/>
            <a:ext cx="568411" cy="459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04</a:t>
            </a:r>
            <a:endParaRPr lang="ko-KR" altLang="en-US" dirty="0"/>
          </a:p>
        </p:txBody>
      </p:sp>
    </p:spTree>
    <p:extLst>
      <p:ext uri="{BB962C8B-B14F-4D97-AF65-F5344CB8AC3E}">
        <p14:creationId xmlns:p14="http://schemas.microsoft.com/office/powerpoint/2010/main" val="36219079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75FA2C-EC86-4042-8F5C-C77451A58AA4}"/>
              </a:ext>
            </a:extLst>
          </p:cNvPr>
          <p:cNvSpPr txBox="1"/>
          <p:nvPr/>
        </p:nvSpPr>
        <p:spPr>
          <a:xfrm>
            <a:off x="5772834" y="117876"/>
            <a:ext cx="1241045" cy="369332"/>
          </a:xfrm>
          <a:prstGeom prst="rect">
            <a:avLst/>
          </a:prstGeom>
          <a:noFill/>
        </p:spPr>
        <p:txBody>
          <a:bodyPr wrap="none" rtlCol="0">
            <a:spAutoFit/>
          </a:bodyPr>
          <a:lstStyle/>
          <a:p>
            <a:r>
              <a:rPr lang="en-US" altLang="ko-KR" dirty="0"/>
              <a:t>Quotation</a:t>
            </a:r>
            <a:endParaRPr lang="ko-KR" altLang="en-US" dirty="0"/>
          </a:p>
        </p:txBody>
      </p:sp>
      <p:sp>
        <p:nvSpPr>
          <p:cNvPr id="5" name="TextBox 4">
            <a:extLst>
              <a:ext uri="{FF2B5EF4-FFF2-40B4-BE49-F238E27FC236}">
                <a16:creationId xmlns:a16="http://schemas.microsoft.com/office/drawing/2014/main" id="{68362EAA-86B2-4735-8A07-23EE2C3E040B}"/>
              </a:ext>
            </a:extLst>
          </p:cNvPr>
          <p:cNvSpPr txBox="1"/>
          <p:nvPr/>
        </p:nvSpPr>
        <p:spPr>
          <a:xfrm>
            <a:off x="721453" y="780176"/>
            <a:ext cx="2827090" cy="369332"/>
          </a:xfrm>
          <a:prstGeom prst="rect">
            <a:avLst/>
          </a:prstGeom>
          <a:noFill/>
        </p:spPr>
        <p:txBody>
          <a:bodyPr wrap="square" rtlCol="0">
            <a:spAutoFit/>
          </a:bodyPr>
          <a:lstStyle/>
          <a:p>
            <a:r>
              <a:rPr lang="en-US" altLang="ko-KR" dirty="0"/>
              <a:t>Quotation acquire status</a:t>
            </a:r>
          </a:p>
        </p:txBody>
      </p:sp>
      <p:cxnSp>
        <p:nvCxnSpPr>
          <p:cNvPr id="7" name="직선 연결선 6">
            <a:extLst>
              <a:ext uri="{FF2B5EF4-FFF2-40B4-BE49-F238E27FC236}">
                <a16:creationId xmlns:a16="http://schemas.microsoft.com/office/drawing/2014/main" id="{437829CE-EECA-483A-AF0C-89CD9061D459}"/>
              </a:ext>
            </a:extLst>
          </p:cNvPr>
          <p:cNvCxnSpPr/>
          <p:nvPr/>
        </p:nvCxnSpPr>
        <p:spPr>
          <a:xfrm>
            <a:off x="587229" y="1233182"/>
            <a:ext cx="10939244"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D165738-3611-4C3B-9E82-0142AA077A79}"/>
              </a:ext>
            </a:extLst>
          </p:cNvPr>
          <p:cNvSpPr txBox="1"/>
          <p:nvPr/>
        </p:nvSpPr>
        <p:spPr>
          <a:xfrm>
            <a:off x="796954" y="1316857"/>
            <a:ext cx="550151" cy="369332"/>
          </a:xfrm>
          <a:prstGeom prst="rect">
            <a:avLst/>
          </a:prstGeom>
          <a:noFill/>
        </p:spPr>
        <p:txBody>
          <a:bodyPr wrap="none" rtlCol="0">
            <a:spAutoFit/>
          </a:bodyPr>
          <a:lstStyle/>
          <a:p>
            <a:r>
              <a:rPr lang="en-US" altLang="ko-KR" dirty="0"/>
              <a:t>No.</a:t>
            </a:r>
            <a:endParaRPr lang="ko-KR" altLang="en-US" dirty="0"/>
          </a:p>
        </p:txBody>
      </p:sp>
      <p:sp>
        <p:nvSpPr>
          <p:cNvPr id="9" name="TextBox 8">
            <a:extLst>
              <a:ext uri="{FF2B5EF4-FFF2-40B4-BE49-F238E27FC236}">
                <a16:creationId xmlns:a16="http://schemas.microsoft.com/office/drawing/2014/main" id="{06B60C2A-58C8-40EB-B852-D925D7C63904}"/>
              </a:ext>
            </a:extLst>
          </p:cNvPr>
          <p:cNvSpPr txBox="1"/>
          <p:nvPr/>
        </p:nvSpPr>
        <p:spPr>
          <a:xfrm>
            <a:off x="1694386" y="1316857"/>
            <a:ext cx="1560748" cy="369332"/>
          </a:xfrm>
          <a:prstGeom prst="rect">
            <a:avLst/>
          </a:prstGeom>
          <a:noFill/>
        </p:spPr>
        <p:txBody>
          <a:bodyPr wrap="none" rtlCol="0">
            <a:spAutoFit/>
          </a:bodyPr>
          <a:lstStyle/>
          <a:p>
            <a:r>
              <a:rPr lang="en-US" altLang="ko-KR" dirty="0"/>
              <a:t>Request date</a:t>
            </a:r>
            <a:endParaRPr lang="ko-KR" altLang="en-US" dirty="0"/>
          </a:p>
        </p:txBody>
      </p:sp>
      <p:sp>
        <p:nvSpPr>
          <p:cNvPr id="10" name="TextBox 9">
            <a:extLst>
              <a:ext uri="{FF2B5EF4-FFF2-40B4-BE49-F238E27FC236}">
                <a16:creationId xmlns:a16="http://schemas.microsoft.com/office/drawing/2014/main" id="{7CEBCBA9-6560-4A35-A82B-E347BB801F64}"/>
              </a:ext>
            </a:extLst>
          </p:cNvPr>
          <p:cNvSpPr txBox="1"/>
          <p:nvPr/>
        </p:nvSpPr>
        <p:spPr>
          <a:xfrm>
            <a:off x="3334615" y="1316857"/>
            <a:ext cx="1187826" cy="369332"/>
          </a:xfrm>
          <a:prstGeom prst="rect">
            <a:avLst/>
          </a:prstGeom>
          <a:noFill/>
        </p:spPr>
        <p:txBody>
          <a:bodyPr wrap="none" rtlCol="0">
            <a:spAutoFit/>
          </a:bodyPr>
          <a:lstStyle/>
          <a:p>
            <a:r>
              <a:rPr lang="en-US" altLang="ko-KR" dirty="0"/>
              <a:t>Customer</a:t>
            </a:r>
            <a:endParaRPr lang="ko-KR" altLang="en-US" dirty="0"/>
          </a:p>
        </p:txBody>
      </p:sp>
      <p:sp>
        <p:nvSpPr>
          <p:cNvPr id="11" name="TextBox 10">
            <a:extLst>
              <a:ext uri="{FF2B5EF4-FFF2-40B4-BE49-F238E27FC236}">
                <a16:creationId xmlns:a16="http://schemas.microsoft.com/office/drawing/2014/main" id="{48BEA202-A71E-43D4-90FA-DC80EB613AED}"/>
              </a:ext>
            </a:extLst>
          </p:cNvPr>
          <p:cNvSpPr txBox="1"/>
          <p:nvPr/>
        </p:nvSpPr>
        <p:spPr>
          <a:xfrm>
            <a:off x="5054042" y="1316857"/>
            <a:ext cx="1020216" cy="369332"/>
          </a:xfrm>
          <a:prstGeom prst="rect">
            <a:avLst/>
          </a:prstGeom>
          <a:noFill/>
        </p:spPr>
        <p:txBody>
          <a:bodyPr wrap="none" rtlCol="0">
            <a:spAutoFit/>
          </a:bodyPr>
          <a:lstStyle/>
          <a:p>
            <a:r>
              <a:rPr lang="en-US" altLang="ko-KR" dirty="0"/>
              <a:t>Country</a:t>
            </a:r>
            <a:endParaRPr lang="ko-KR" altLang="en-US" dirty="0"/>
          </a:p>
        </p:txBody>
      </p:sp>
      <p:sp>
        <p:nvSpPr>
          <p:cNvPr id="12" name="TextBox 11">
            <a:extLst>
              <a:ext uri="{FF2B5EF4-FFF2-40B4-BE49-F238E27FC236}">
                <a16:creationId xmlns:a16="http://schemas.microsoft.com/office/drawing/2014/main" id="{F0846FDF-7664-4D4F-90E5-43277ECD9261}"/>
              </a:ext>
            </a:extLst>
          </p:cNvPr>
          <p:cNvSpPr txBox="1"/>
          <p:nvPr/>
        </p:nvSpPr>
        <p:spPr>
          <a:xfrm>
            <a:off x="6201483" y="1316857"/>
            <a:ext cx="2592697" cy="369332"/>
          </a:xfrm>
          <a:prstGeom prst="rect">
            <a:avLst/>
          </a:prstGeom>
          <a:noFill/>
        </p:spPr>
        <p:txBody>
          <a:bodyPr wrap="none" rtlCol="0">
            <a:spAutoFit/>
          </a:bodyPr>
          <a:lstStyle/>
          <a:p>
            <a:r>
              <a:rPr lang="en-US" altLang="ko-KR" dirty="0"/>
              <a:t>Number of commodity</a:t>
            </a:r>
            <a:endParaRPr lang="ko-KR" altLang="en-US" dirty="0"/>
          </a:p>
        </p:txBody>
      </p:sp>
      <p:sp>
        <p:nvSpPr>
          <p:cNvPr id="14" name="TextBox 13">
            <a:extLst>
              <a:ext uri="{FF2B5EF4-FFF2-40B4-BE49-F238E27FC236}">
                <a16:creationId xmlns:a16="http://schemas.microsoft.com/office/drawing/2014/main" id="{EC6D9C46-8336-4636-8834-00B385857AF4}"/>
              </a:ext>
            </a:extLst>
          </p:cNvPr>
          <p:cNvSpPr txBox="1"/>
          <p:nvPr/>
        </p:nvSpPr>
        <p:spPr>
          <a:xfrm>
            <a:off x="8923711" y="1291740"/>
            <a:ext cx="1241045" cy="369332"/>
          </a:xfrm>
          <a:prstGeom prst="rect">
            <a:avLst/>
          </a:prstGeom>
          <a:noFill/>
        </p:spPr>
        <p:txBody>
          <a:bodyPr wrap="none" rtlCol="0">
            <a:spAutoFit/>
          </a:bodyPr>
          <a:lstStyle/>
          <a:p>
            <a:r>
              <a:rPr lang="en-US" altLang="ko-KR" dirty="0"/>
              <a:t>Quotation</a:t>
            </a:r>
            <a:endParaRPr lang="ko-KR" altLang="en-US" dirty="0"/>
          </a:p>
        </p:txBody>
      </p:sp>
      <p:sp>
        <p:nvSpPr>
          <p:cNvPr id="15" name="TextBox 14">
            <a:extLst>
              <a:ext uri="{FF2B5EF4-FFF2-40B4-BE49-F238E27FC236}">
                <a16:creationId xmlns:a16="http://schemas.microsoft.com/office/drawing/2014/main" id="{71DBB3CB-1171-4A93-9ECC-B8EC8268709C}"/>
              </a:ext>
            </a:extLst>
          </p:cNvPr>
          <p:cNvSpPr txBox="1"/>
          <p:nvPr/>
        </p:nvSpPr>
        <p:spPr>
          <a:xfrm>
            <a:off x="919192" y="1761586"/>
            <a:ext cx="290464" cy="323165"/>
          </a:xfrm>
          <a:prstGeom prst="rect">
            <a:avLst/>
          </a:prstGeom>
          <a:noFill/>
        </p:spPr>
        <p:txBody>
          <a:bodyPr wrap="none" rtlCol="0">
            <a:spAutoFit/>
          </a:bodyPr>
          <a:lstStyle/>
          <a:p>
            <a:r>
              <a:rPr lang="en-US" altLang="ko-KR" sz="1500" dirty="0"/>
              <a:t>1</a:t>
            </a:r>
            <a:endParaRPr lang="ko-KR" altLang="en-US" sz="1500" dirty="0"/>
          </a:p>
        </p:txBody>
      </p:sp>
      <p:sp>
        <p:nvSpPr>
          <p:cNvPr id="16" name="TextBox 15">
            <a:extLst>
              <a:ext uri="{FF2B5EF4-FFF2-40B4-BE49-F238E27FC236}">
                <a16:creationId xmlns:a16="http://schemas.microsoft.com/office/drawing/2014/main" id="{62F14CF8-C5D9-4B85-ADFC-1429801D8B2D}"/>
              </a:ext>
            </a:extLst>
          </p:cNvPr>
          <p:cNvSpPr txBox="1"/>
          <p:nvPr/>
        </p:nvSpPr>
        <p:spPr>
          <a:xfrm>
            <a:off x="1618885" y="1761586"/>
            <a:ext cx="1249060" cy="323165"/>
          </a:xfrm>
          <a:prstGeom prst="rect">
            <a:avLst/>
          </a:prstGeom>
          <a:noFill/>
        </p:spPr>
        <p:txBody>
          <a:bodyPr wrap="none" rtlCol="0">
            <a:spAutoFit/>
          </a:bodyPr>
          <a:lstStyle/>
          <a:p>
            <a:r>
              <a:rPr lang="en-US" altLang="ko-KR" sz="1500" dirty="0"/>
              <a:t>2019. 04. 30</a:t>
            </a:r>
            <a:endParaRPr lang="ko-KR" altLang="en-US" sz="1500" dirty="0"/>
          </a:p>
        </p:txBody>
      </p:sp>
      <p:sp>
        <p:nvSpPr>
          <p:cNvPr id="17" name="TextBox 16">
            <a:extLst>
              <a:ext uri="{FF2B5EF4-FFF2-40B4-BE49-F238E27FC236}">
                <a16:creationId xmlns:a16="http://schemas.microsoft.com/office/drawing/2014/main" id="{C857A787-782F-4355-B944-DA7E3F47BBA0}"/>
              </a:ext>
            </a:extLst>
          </p:cNvPr>
          <p:cNvSpPr txBox="1"/>
          <p:nvPr/>
        </p:nvSpPr>
        <p:spPr>
          <a:xfrm>
            <a:off x="3065986" y="1761586"/>
            <a:ext cx="1437125" cy="323165"/>
          </a:xfrm>
          <a:prstGeom prst="rect">
            <a:avLst/>
          </a:prstGeom>
          <a:noFill/>
        </p:spPr>
        <p:txBody>
          <a:bodyPr wrap="none" rtlCol="0">
            <a:spAutoFit/>
          </a:bodyPr>
          <a:lstStyle/>
          <a:p>
            <a:r>
              <a:rPr lang="en-US" altLang="ko-KR" sz="1500" dirty="0"/>
              <a:t>ABC Company</a:t>
            </a:r>
            <a:endParaRPr lang="ko-KR" altLang="en-US" sz="1500" dirty="0"/>
          </a:p>
        </p:txBody>
      </p:sp>
      <p:sp>
        <p:nvSpPr>
          <p:cNvPr id="18" name="TextBox 17">
            <a:extLst>
              <a:ext uri="{FF2B5EF4-FFF2-40B4-BE49-F238E27FC236}">
                <a16:creationId xmlns:a16="http://schemas.microsoft.com/office/drawing/2014/main" id="{E516A88F-9334-46FC-B5FC-E4FEF8A80AF8}"/>
              </a:ext>
            </a:extLst>
          </p:cNvPr>
          <p:cNvSpPr txBox="1"/>
          <p:nvPr/>
        </p:nvSpPr>
        <p:spPr>
          <a:xfrm>
            <a:off x="4587004" y="1761483"/>
            <a:ext cx="1727781" cy="323165"/>
          </a:xfrm>
          <a:prstGeom prst="rect">
            <a:avLst/>
          </a:prstGeom>
          <a:noFill/>
        </p:spPr>
        <p:txBody>
          <a:bodyPr wrap="none" rtlCol="0">
            <a:spAutoFit/>
          </a:bodyPr>
          <a:lstStyle/>
          <a:p>
            <a:r>
              <a:rPr lang="en-US" altLang="ko-KR" sz="1500" dirty="0"/>
              <a:t>Republic</a:t>
            </a:r>
            <a:r>
              <a:rPr lang="ko-KR" altLang="en-US" sz="1500" dirty="0"/>
              <a:t> </a:t>
            </a:r>
            <a:r>
              <a:rPr lang="en-US" altLang="ko-KR" sz="1500" dirty="0"/>
              <a:t>of Korea</a:t>
            </a:r>
            <a:endParaRPr lang="ko-KR" altLang="en-US" sz="1500" dirty="0"/>
          </a:p>
        </p:txBody>
      </p:sp>
      <p:sp>
        <p:nvSpPr>
          <p:cNvPr id="19" name="TextBox 18">
            <a:extLst>
              <a:ext uri="{FF2B5EF4-FFF2-40B4-BE49-F238E27FC236}">
                <a16:creationId xmlns:a16="http://schemas.microsoft.com/office/drawing/2014/main" id="{0D160061-4AF2-41E1-AF77-3E73886BED6F}"/>
              </a:ext>
            </a:extLst>
          </p:cNvPr>
          <p:cNvSpPr txBox="1"/>
          <p:nvPr/>
        </p:nvSpPr>
        <p:spPr>
          <a:xfrm>
            <a:off x="6915804" y="1761586"/>
            <a:ext cx="290464" cy="323165"/>
          </a:xfrm>
          <a:prstGeom prst="rect">
            <a:avLst/>
          </a:prstGeom>
          <a:noFill/>
        </p:spPr>
        <p:txBody>
          <a:bodyPr wrap="none" rtlCol="0">
            <a:spAutoFit/>
          </a:bodyPr>
          <a:lstStyle/>
          <a:p>
            <a:r>
              <a:rPr lang="en-US" altLang="ko-KR" sz="1500" dirty="0"/>
              <a:t>5</a:t>
            </a:r>
            <a:endParaRPr lang="ko-KR" altLang="en-US" sz="1500" dirty="0"/>
          </a:p>
        </p:txBody>
      </p:sp>
      <p:sp>
        <p:nvSpPr>
          <p:cNvPr id="21" name="TextBox 20">
            <a:extLst>
              <a:ext uri="{FF2B5EF4-FFF2-40B4-BE49-F238E27FC236}">
                <a16:creationId xmlns:a16="http://schemas.microsoft.com/office/drawing/2014/main" id="{A9538062-3271-4508-B9D7-C932AFFBDAD1}"/>
              </a:ext>
            </a:extLst>
          </p:cNvPr>
          <p:cNvSpPr txBox="1"/>
          <p:nvPr/>
        </p:nvSpPr>
        <p:spPr>
          <a:xfrm>
            <a:off x="9297243" y="1764647"/>
            <a:ext cx="535724" cy="323165"/>
          </a:xfrm>
          <a:prstGeom prst="rect">
            <a:avLst/>
          </a:prstGeom>
          <a:noFill/>
        </p:spPr>
        <p:txBody>
          <a:bodyPr wrap="none" rtlCol="0">
            <a:spAutoFit/>
          </a:bodyPr>
          <a:lstStyle/>
          <a:p>
            <a:r>
              <a:rPr lang="en-US" altLang="ko-KR" sz="1500" b="1" u="sng" dirty="0"/>
              <a:t>Edit</a:t>
            </a:r>
            <a:endParaRPr lang="ko-KR" altLang="en-US" sz="1500" b="1" u="sng" dirty="0"/>
          </a:p>
        </p:txBody>
      </p:sp>
      <p:cxnSp>
        <p:nvCxnSpPr>
          <p:cNvPr id="24" name="직선 화살표 연결선 23">
            <a:extLst>
              <a:ext uri="{FF2B5EF4-FFF2-40B4-BE49-F238E27FC236}">
                <a16:creationId xmlns:a16="http://schemas.microsoft.com/office/drawing/2014/main" id="{2BB1FA2D-4C40-4823-B811-77CAB917FEE6}"/>
              </a:ext>
            </a:extLst>
          </p:cNvPr>
          <p:cNvCxnSpPr>
            <a:cxnSpLocks/>
            <a:stCxn id="25" idx="0"/>
          </p:cNvCxnSpPr>
          <p:nvPr/>
        </p:nvCxnSpPr>
        <p:spPr>
          <a:xfrm flipV="1">
            <a:off x="8888978" y="2172749"/>
            <a:ext cx="53687" cy="453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A13800F-8162-4B08-9611-EC020FA1A314}"/>
              </a:ext>
            </a:extLst>
          </p:cNvPr>
          <p:cNvSpPr txBox="1"/>
          <p:nvPr/>
        </p:nvSpPr>
        <p:spPr>
          <a:xfrm>
            <a:off x="8063271" y="2625869"/>
            <a:ext cx="1651414" cy="1200329"/>
          </a:xfrm>
          <a:prstGeom prst="rect">
            <a:avLst/>
          </a:prstGeom>
          <a:noFill/>
          <a:ln>
            <a:solidFill>
              <a:schemeClr val="tx1"/>
            </a:solidFill>
          </a:ln>
        </p:spPr>
        <p:txBody>
          <a:bodyPr wrap="none" rtlCol="0">
            <a:spAutoFit/>
          </a:bodyPr>
          <a:lstStyle/>
          <a:p>
            <a:r>
              <a:rPr lang="ko-KR" altLang="en-US" dirty="0"/>
              <a:t>활성화</a:t>
            </a:r>
            <a:endParaRPr lang="en-US" altLang="ko-KR" dirty="0"/>
          </a:p>
          <a:p>
            <a:r>
              <a:rPr lang="ko-KR" altLang="en-US" dirty="0"/>
              <a:t>견적서작성 </a:t>
            </a:r>
            <a:endParaRPr lang="en-US" altLang="ko-KR" dirty="0"/>
          </a:p>
          <a:p>
            <a:r>
              <a:rPr lang="ko-KR" altLang="en-US" dirty="0"/>
              <a:t>페이지로 이동</a:t>
            </a:r>
            <a:endParaRPr lang="en-US" altLang="ko-KR" dirty="0"/>
          </a:p>
          <a:p>
            <a:r>
              <a:rPr lang="en-US" altLang="ko-KR" dirty="0"/>
              <a:t>P. 69 </a:t>
            </a:r>
            <a:r>
              <a:rPr lang="ko-KR" altLang="en-US" dirty="0"/>
              <a:t>이동</a:t>
            </a:r>
          </a:p>
        </p:txBody>
      </p:sp>
      <p:cxnSp>
        <p:nvCxnSpPr>
          <p:cNvPr id="28" name="직선 연결선 27">
            <a:extLst>
              <a:ext uri="{FF2B5EF4-FFF2-40B4-BE49-F238E27FC236}">
                <a16:creationId xmlns:a16="http://schemas.microsoft.com/office/drawing/2014/main" id="{2ABF7AF9-2FEB-4E2B-A570-6539E789DF5F}"/>
              </a:ext>
            </a:extLst>
          </p:cNvPr>
          <p:cNvCxnSpPr/>
          <p:nvPr/>
        </p:nvCxnSpPr>
        <p:spPr>
          <a:xfrm>
            <a:off x="6168745" y="2332662"/>
            <a:ext cx="0" cy="187907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3" name="직사각형 22">
            <a:extLst>
              <a:ext uri="{FF2B5EF4-FFF2-40B4-BE49-F238E27FC236}">
                <a16:creationId xmlns:a16="http://schemas.microsoft.com/office/drawing/2014/main" id="{5D4F6A56-D503-4102-A33B-EF2B3032B57E}"/>
              </a:ext>
            </a:extLst>
          </p:cNvPr>
          <p:cNvSpPr/>
          <p:nvPr/>
        </p:nvSpPr>
        <p:spPr>
          <a:xfrm>
            <a:off x="412199" y="1417526"/>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25">
            <a:extLst>
              <a:ext uri="{FF2B5EF4-FFF2-40B4-BE49-F238E27FC236}">
                <a16:creationId xmlns:a16="http://schemas.microsoft.com/office/drawing/2014/main" id="{D1B23D5A-8E62-4667-AF9D-1B47FF3CD534}"/>
              </a:ext>
            </a:extLst>
          </p:cNvPr>
          <p:cNvSpPr/>
          <p:nvPr/>
        </p:nvSpPr>
        <p:spPr>
          <a:xfrm>
            <a:off x="412412" y="1839069"/>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9" name="직선 화살표 연결선 28">
            <a:extLst>
              <a:ext uri="{FF2B5EF4-FFF2-40B4-BE49-F238E27FC236}">
                <a16:creationId xmlns:a16="http://schemas.microsoft.com/office/drawing/2014/main" id="{2A4AC125-7E0A-484C-89B8-CCE4074EA260}"/>
              </a:ext>
            </a:extLst>
          </p:cNvPr>
          <p:cNvCxnSpPr>
            <a:cxnSpLocks/>
            <a:stCxn id="30" idx="2"/>
          </p:cNvCxnSpPr>
          <p:nvPr/>
        </p:nvCxnSpPr>
        <p:spPr>
          <a:xfrm flipH="1">
            <a:off x="9460194" y="810373"/>
            <a:ext cx="719491" cy="5064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447935B-74FB-480B-864C-C33B26848FD9}"/>
              </a:ext>
            </a:extLst>
          </p:cNvPr>
          <p:cNvSpPr txBox="1"/>
          <p:nvPr/>
        </p:nvSpPr>
        <p:spPr>
          <a:xfrm>
            <a:off x="9182195" y="164042"/>
            <a:ext cx="1994979" cy="646331"/>
          </a:xfrm>
          <a:prstGeom prst="rect">
            <a:avLst/>
          </a:prstGeom>
          <a:solidFill>
            <a:schemeClr val="accent2">
              <a:lumMod val="20000"/>
              <a:lumOff val="80000"/>
            </a:schemeClr>
          </a:solidFill>
        </p:spPr>
        <p:txBody>
          <a:bodyPr wrap="square" rtlCol="0">
            <a:spAutoFit/>
          </a:bodyPr>
          <a:lstStyle/>
          <a:p>
            <a:r>
              <a:rPr lang="en-US" altLang="ko-KR" dirty="0"/>
              <a:t>P30,</a:t>
            </a:r>
            <a:r>
              <a:rPr lang="ko-KR" altLang="en-US" dirty="0"/>
              <a:t> </a:t>
            </a:r>
            <a:r>
              <a:rPr lang="en-US" altLang="ko-KR" dirty="0"/>
              <a:t>31</a:t>
            </a:r>
            <a:r>
              <a:rPr lang="ko-KR" altLang="en-US" dirty="0"/>
              <a:t> 입력 정보 표시</a:t>
            </a:r>
            <a:endParaRPr lang="en-US" altLang="ko-KR" dirty="0"/>
          </a:p>
        </p:txBody>
      </p:sp>
    </p:spTree>
    <p:extLst>
      <p:ext uri="{BB962C8B-B14F-4D97-AF65-F5344CB8AC3E}">
        <p14:creationId xmlns:p14="http://schemas.microsoft.com/office/powerpoint/2010/main" val="6750113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02CE1C-40A6-42D7-86FA-4C331084A926}"/>
              </a:ext>
            </a:extLst>
          </p:cNvPr>
          <p:cNvSpPr txBox="1"/>
          <p:nvPr/>
        </p:nvSpPr>
        <p:spPr>
          <a:xfrm>
            <a:off x="5154877" y="176169"/>
            <a:ext cx="2486450" cy="369332"/>
          </a:xfrm>
          <a:prstGeom prst="rect">
            <a:avLst/>
          </a:prstGeom>
          <a:noFill/>
        </p:spPr>
        <p:txBody>
          <a:bodyPr wrap="none" rtlCol="0">
            <a:spAutoFit/>
          </a:bodyPr>
          <a:lstStyle/>
          <a:p>
            <a:r>
              <a:rPr lang="en-US" altLang="ko-KR" dirty="0"/>
              <a:t>Make out a quotation</a:t>
            </a:r>
            <a:endParaRPr lang="ko-KR" altLang="en-US" dirty="0"/>
          </a:p>
        </p:txBody>
      </p:sp>
      <p:sp>
        <p:nvSpPr>
          <p:cNvPr id="2" name="TextBox 1">
            <a:extLst>
              <a:ext uri="{FF2B5EF4-FFF2-40B4-BE49-F238E27FC236}">
                <a16:creationId xmlns:a16="http://schemas.microsoft.com/office/drawing/2014/main" id="{A0413B99-1605-4022-940B-4ADE07237324}"/>
              </a:ext>
            </a:extLst>
          </p:cNvPr>
          <p:cNvSpPr txBox="1"/>
          <p:nvPr/>
        </p:nvSpPr>
        <p:spPr>
          <a:xfrm>
            <a:off x="847288" y="815145"/>
            <a:ext cx="3573710" cy="369332"/>
          </a:xfrm>
          <a:prstGeom prst="rect">
            <a:avLst/>
          </a:prstGeom>
          <a:noFill/>
        </p:spPr>
        <p:txBody>
          <a:bodyPr wrap="square" rtlCol="0">
            <a:spAutoFit/>
          </a:bodyPr>
          <a:lstStyle/>
          <a:p>
            <a:r>
              <a:rPr lang="en-US" altLang="ko-KR" dirty="0"/>
              <a:t>Register the quotation</a:t>
            </a:r>
            <a:r>
              <a:rPr lang="ko-KR" altLang="en-US" dirty="0"/>
              <a:t> </a:t>
            </a:r>
            <a:r>
              <a:rPr lang="en-US" altLang="ko-KR" dirty="0"/>
              <a:t>: </a:t>
            </a:r>
            <a:endParaRPr lang="ko-KR" altLang="en-US" dirty="0"/>
          </a:p>
        </p:txBody>
      </p:sp>
      <p:sp>
        <p:nvSpPr>
          <p:cNvPr id="3" name="직사각형 2">
            <a:extLst>
              <a:ext uri="{FF2B5EF4-FFF2-40B4-BE49-F238E27FC236}">
                <a16:creationId xmlns:a16="http://schemas.microsoft.com/office/drawing/2014/main" id="{6650751C-363F-4EBA-AF92-23A5B630BFED}"/>
              </a:ext>
            </a:extLst>
          </p:cNvPr>
          <p:cNvSpPr/>
          <p:nvPr/>
        </p:nvSpPr>
        <p:spPr>
          <a:xfrm>
            <a:off x="3482236" y="815145"/>
            <a:ext cx="1991486" cy="3693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rPr>
              <a:t>+ Upload</a:t>
            </a:r>
            <a:endParaRPr lang="ko-KR" altLang="en-US" dirty="0">
              <a:solidFill>
                <a:schemeClr val="tx1"/>
              </a:solidFill>
            </a:endParaRPr>
          </a:p>
        </p:txBody>
      </p:sp>
      <p:cxnSp>
        <p:nvCxnSpPr>
          <p:cNvPr id="5" name="직선 화살표 연결선 4">
            <a:extLst>
              <a:ext uri="{FF2B5EF4-FFF2-40B4-BE49-F238E27FC236}">
                <a16:creationId xmlns:a16="http://schemas.microsoft.com/office/drawing/2014/main" id="{D3A942C6-4B5B-4DCB-AB18-EFB65B6E68FD}"/>
              </a:ext>
            </a:extLst>
          </p:cNvPr>
          <p:cNvCxnSpPr>
            <a:cxnSpLocks/>
            <a:endCxn id="3" idx="0"/>
          </p:cNvCxnSpPr>
          <p:nvPr/>
        </p:nvCxnSpPr>
        <p:spPr>
          <a:xfrm>
            <a:off x="4013009" y="534280"/>
            <a:ext cx="464970" cy="2808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B23C68B-4EDE-4844-A8A8-F06993ACD7AE}"/>
              </a:ext>
            </a:extLst>
          </p:cNvPr>
          <p:cNvSpPr txBox="1"/>
          <p:nvPr/>
        </p:nvSpPr>
        <p:spPr>
          <a:xfrm>
            <a:off x="2098701" y="236413"/>
            <a:ext cx="1609736" cy="369332"/>
          </a:xfrm>
          <a:prstGeom prst="rect">
            <a:avLst/>
          </a:prstGeom>
          <a:noFill/>
          <a:ln>
            <a:solidFill>
              <a:schemeClr val="tx1"/>
            </a:solidFill>
          </a:ln>
        </p:spPr>
        <p:txBody>
          <a:bodyPr wrap="none" rtlCol="0">
            <a:spAutoFit/>
          </a:bodyPr>
          <a:lstStyle/>
          <a:p>
            <a:r>
              <a:rPr lang="en-US" altLang="ko-KR" dirty="0"/>
              <a:t>PDF files only</a:t>
            </a:r>
            <a:endParaRPr lang="ko-KR" altLang="en-US" dirty="0"/>
          </a:p>
        </p:txBody>
      </p:sp>
      <p:sp>
        <p:nvSpPr>
          <p:cNvPr id="10" name="TextBox 9">
            <a:extLst>
              <a:ext uri="{FF2B5EF4-FFF2-40B4-BE49-F238E27FC236}">
                <a16:creationId xmlns:a16="http://schemas.microsoft.com/office/drawing/2014/main" id="{EFECAFF3-A515-4260-B0F0-A053E41DA415}"/>
              </a:ext>
            </a:extLst>
          </p:cNvPr>
          <p:cNvSpPr txBox="1"/>
          <p:nvPr/>
        </p:nvSpPr>
        <p:spPr>
          <a:xfrm>
            <a:off x="847288" y="1184477"/>
            <a:ext cx="3573710" cy="369332"/>
          </a:xfrm>
          <a:prstGeom prst="rect">
            <a:avLst/>
          </a:prstGeom>
          <a:noFill/>
        </p:spPr>
        <p:txBody>
          <a:bodyPr wrap="square" rtlCol="0">
            <a:spAutoFit/>
          </a:bodyPr>
          <a:lstStyle/>
          <a:p>
            <a:r>
              <a:rPr lang="en-US" altLang="ko-KR" dirty="0"/>
              <a:t>Quotation</a:t>
            </a:r>
            <a:r>
              <a:rPr lang="ko-KR" altLang="en-US" dirty="0"/>
              <a:t> </a:t>
            </a:r>
            <a:r>
              <a:rPr lang="en-US" altLang="ko-KR" dirty="0"/>
              <a:t>No.</a:t>
            </a:r>
            <a:r>
              <a:rPr lang="ko-KR" altLang="en-US" dirty="0"/>
              <a:t> </a:t>
            </a:r>
            <a:r>
              <a:rPr lang="en-US" altLang="ko-KR" dirty="0"/>
              <a:t>: </a:t>
            </a:r>
            <a:endParaRPr lang="ko-KR" altLang="en-US" dirty="0"/>
          </a:p>
        </p:txBody>
      </p:sp>
      <p:sp>
        <p:nvSpPr>
          <p:cNvPr id="12" name="직사각형 11">
            <a:extLst>
              <a:ext uri="{FF2B5EF4-FFF2-40B4-BE49-F238E27FC236}">
                <a16:creationId xmlns:a16="http://schemas.microsoft.com/office/drawing/2014/main" id="{F1FE1778-203E-432D-BD57-93519AE85B11}"/>
              </a:ext>
            </a:extLst>
          </p:cNvPr>
          <p:cNvSpPr/>
          <p:nvPr/>
        </p:nvSpPr>
        <p:spPr>
          <a:xfrm>
            <a:off x="2652675" y="1209211"/>
            <a:ext cx="147725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t>직접 입력</a:t>
            </a:r>
          </a:p>
        </p:txBody>
      </p:sp>
      <p:sp>
        <p:nvSpPr>
          <p:cNvPr id="14" name="직사각형 13">
            <a:extLst>
              <a:ext uri="{FF2B5EF4-FFF2-40B4-BE49-F238E27FC236}">
                <a16:creationId xmlns:a16="http://schemas.microsoft.com/office/drawing/2014/main" id="{7CBA6C21-D30A-48B1-95A3-0F252C31598B}"/>
              </a:ext>
            </a:extLst>
          </p:cNvPr>
          <p:cNvSpPr/>
          <p:nvPr/>
        </p:nvSpPr>
        <p:spPr>
          <a:xfrm>
            <a:off x="5887579" y="792437"/>
            <a:ext cx="5192786" cy="51172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TextBox 14">
            <a:extLst>
              <a:ext uri="{FF2B5EF4-FFF2-40B4-BE49-F238E27FC236}">
                <a16:creationId xmlns:a16="http://schemas.microsoft.com/office/drawing/2014/main" id="{1CCBC04A-FD4E-4271-AAC5-156CB0F50D98}"/>
              </a:ext>
            </a:extLst>
          </p:cNvPr>
          <p:cNvSpPr txBox="1"/>
          <p:nvPr/>
        </p:nvSpPr>
        <p:spPr>
          <a:xfrm>
            <a:off x="7344467" y="817171"/>
            <a:ext cx="2137951" cy="369332"/>
          </a:xfrm>
          <a:prstGeom prst="rect">
            <a:avLst/>
          </a:prstGeom>
          <a:noFill/>
        </p:spPr>
        <p:txBody>
          <a:bodyPr wrap="square" rtlCol="0">
            <a:spAutoFit/>
          </a:bodyPr>
          <a:lstStyle/>
          <a:p>
            <a:r>
              <a:rPr lang="en-US" altLang="ko-KR" dirty="0"/>
              <a:t>Issuing quotation</a:t>
            </a:r>
            <a:endParaRPr lang="ko-KR" altLang="en-US" dirty="0"/>
          </a:p>
        </p:txBody>
      </p:sp>
      <p:sp>
        <p:nvSpPr>
          <p:cNvPr id="16" name="TextBox 15">
            <a:extLst>
              <a:ext uri="{FF2B5EF4-FFF2-40B4-BE49-F238E27FC236}">
                <a16:creationId xmlns:a16="http://schemas.microsoft.com/office/drawing/2014/main" id="{114A4BF4-9506-4625-B227-CE0B91BDAF3E}"/>
              </a:ext>
            </a:extLst>
          </p:cNvPr>
          <p:cNvSpPr txBox="1"/>
          <p:nvPr/>
        </p:nvSpPr>
        <p:spPr>
          <a:xfrm>
            <a:off x="6010618" y="1426692"/>
            <a:ext cx="1714150" cy="369332"/>
          </a:xfrm>
          <a:prstGeom prst="rect">
            <a:avLst/>
          </a:prstGeom>
          <a:noFill/>
        </p:spPr>
        <p:txBody>
          <a:bodyPr wrap="square" rtlCol="0">
            <a:spAutoFit/>
          </a:bodyPr>
          <a:lstStyle/>
          <a:p>
            <a:r>
              <a:rPr lang="en-US" altLang="ko-KR" dirty="0"/>
              <a:t>Request</a:t>
            </a:r>
            <a:endParaRPr lang="ko-KR" altLang="en-US" dirty="0"/>
          </a:p>
        </p:txBody>
      </p:sp>
      <p:sp>
        <p:nvSpPr>
          <p:cNvPr id="17" name="직사각형 16">
            <a:extLst>
              <a:ext uri="{FF2B5EF4-FFF2-40B4-BE49-F238E27FC236}">
                <a16:creationId xmlns:a16="http://schemas.microsoft.com/office/drawing/2014/main" id="{B3BDFD9A-6B3B-40F2-AF70-832F14D6A674}"/>
              </a:ext>
            </a:extLst>
          </p:cNvPr>
          <p:cNvSpPr/>
          <p:nvPr/>
        </p:nvSpPr>
        <p:spPr>
          <a:xfrm>
            <a:off x="6005025" y="1736868"/>
            <a:ext cx="4966283" cy="1291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t>제품 </a:t>
            </a:r>
            <a:r>
              <a:rPr lang="en-US" altLang="ko-KR" dirty="0"/>
              <a:t>1.</a:t>
            </a:r>
            <a:endParaRPr lang="ko-KR" altLang="en-US" dirty="0"/>
          </a:p>
        </p:txBody>
      </p:sp>
      <p:sp>
        <p:nvSpPr>
          <p:cNvPr id="18" name="TextBox 17">
            <a:extLst>
              <a:ext uri="{FF2B5EF4-FFF2-40B4-BE49-F238E27FC236}">
                <a16:creationId xmlns:a16="http://schemas.microsoft.com/office/drawing/2014/main" id="{F55199CA-A9C1-4D9F-923C-9F2658A87067}"/>
              </a:ext>
            </a:extLst>
          </p:cNvPr>
          <p:cNvSpPr txBox="1"/>
          <p:nvPr/>
        </p:nvSpPr>
        <p:spPr>
          <a:xfrm>
            <a:off x="6013241" y="3179775"/>
            <a:ext cx="1343638" cy="369332"/>
          </a:xfrm>
          <a:prstGeom prst="rect">
            <a:avLst/>
          </a:prstGeom>
          <a:noFill/>
        </p:spPr>
        <p:txBody>
          <a:bodyPr wrap="none" rtlCol="0">
            <a:spAutoFit/>
          </a:bodyPr>
          <a:lstStyle/>
          <a:p>
            <a:r>
              <a:rPr lang="en-US" altLang="ko-KR" dirty="0"/>
              <a:t>-- Select</a:t>
            </a:r>
            <a:r>
              <a:rPr lang="ko-KR" altLang="en-US" dirty="0"/>
              <a:t> </a:t>
            </a:r>
            <a:r>
              <a:rPr lang="en-US" altLang="ko-KR" dirty="0"/>
              <a:t>--</a:t>
            </a:r>
            <a:endParaRPr lang="ko-KR" altLang="en-US" dirty="0"/>
          </a:p>
        </p:txBody>
      </p:sp>
      <p:sp>
        <p:nvSpPr>
          <p:cNvPr id="19" name="직사각형 18">
            <a:extLst>
              <a:ext uri="{FF2B5EF4-FFF2-40B4-BE49-F238E27FC236}">
                <a16:creationId xmlns:a16="http://schemas.microsoft.com/office/drawing/2014/main" id="{F286EE92-ACE1-41E9-A1AC-3E9DA0F5796F}"/>
              </a:ext>
            </a:extLst>
          </p:cNvPr>
          <p:cNvSpPr/>
          <p:nvPr/>
        </p:nvSpPr>
        <p:spPr>
          <a:xfrm>
            <a:off x="6013241" y="3565019"/>
            <a:ext cx="4966283" cy="1291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t>제품 </a:t>
            </a:r>
            <a:r>
              <a:rPr lang="en-US" altLang="ko-KR" dirty="0"/>
              <a:t>2.</a:t>
            </a:r>
            <a:endParaRPr lang="ko-KR" altLang="en-US" dirty="0"/>
          </a:p>
        </p:txBody>
      </p:sp>
      <p:sp>
        <p:nvSpPr>
          <p:cNvPr id="20" name="TextBox 19">
            <a:extLst>
              <a:ext uri="{FF2B5EF4-FFF2-40B4-BE49-F238E27FC236}">
                <a16:creationId xmlns:a16="http://schemas.microsoft.com/office/drawing/2014/main" id="{C2EB2D19-9909-4DF4-BC79-C027C103F71B}"/>
              </a:ext>
            </a:extLst>
          </p:cNvPr>
          <p:cNvSpPr txBox="1"/>
          <p:nvPr/>
        </p:nvSpPr>
        <p:spPr>
          <a:xfrm>
            <a:off x="6021457" y="5007926"/>
            <a:ext cx="1343638" cy="369332"/>
          </a:xfrm>
          <a:prstGeom prst="rect">
            <a:avLst/>
          </a:prstGeom>
          <a:noFill/>
        </p:spPr>
        <p:txBody>
          <a:bodyPr wrap="none" rtlCol="0">
            <a:spAutoFit/>
          </a:bodyPr>
          <a:lstStyle/>
          <a:p>
            <a:r>
              <a:rPr lang="en-US" altLang="ko-KR" dirty="0"/>
              <a:t>-- Select</a:t>
            </a:r>
            <a:r>
              <a:rPr lang="ko-KR" altLang="en-US" dirty="0"/>
              <a:t> </a:t>
            </a:r>
            <a:r>
              <a:rPr lang="en-US" altLang="ko-KR" dirty="0"/>
              <a:t>--</a:t>
            </a:r>
            <a:endParaRPr lang="ko-KR" altLang="en-US" dirty="0"/>
          </a:p>
        </p:txBody>
      </p:sp>
      <p:cxnSp>
        <p:nvCxnSpPr>
          <p:cNvPr id="21" name="직선 연결선 20">
            <a:extLst>
              <a:ext uri="{FF2B5EF4-FFF2-40B4-BE49-F238E27FC236}">
                <a16:creationId xmlns:a16="http://schemas.microsoft.com/office/drawing/2014/main" id="{87F615E7-FB18-4343-9A9D-D4CA44314BE3}"/>
              </a:ext>
            </a:extLst>
          </p:cNvPr>
          <p:cNvCxnSpPr>
            <a:cxnSpLocks/>
          </p:cNvCxnSpPr>
          <p:nvPr/>
        </p:nvCxnSpPr>
        <p:spPr>
          <a:xfrm>
            <a:off x="8406538" y="5305938"/>
            <a:ext cx="0" cy="587694"/>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3" name="직선 화살표 연결선 22">
            <a:extLst>
              <a:ext uri="{FF2B5EF4-FFF2-40B4-BE49-F238E27FC236}">
                <a16:creationId xmlns:a16="http://schemas.microsoft.com/office/drawing/2014/main" id="{870E070A-9441-4953-B841-B77FC76E947D}"/>
              </a:ext>
            </a:extLst>
          </p:cNvPr>
          <p:cNvCxnSpPr>
            <a:cxnSpLocks/>
            <a:stCxn id="24" idx="0"/>
          </p:cNvCxnSpPr>
          <p:nvPr/>
        </p:nvCxnSpPr>
        <p:spPr>
          <a:xfrm flipH="1" flipV="1">
            <a:off x="7052574" y="5303656"/>
            <a:ext cx="514038" cy="7183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6FDCF98-B84F-4150-B97B-DB46C70E231A}"/>
              </a:ext>
            </a:extLst>
          </p:cNvPr>
          <p:cNvSpPr txBox="1"/>
          <p:nvPr/>
        </p:nvSpPr>
        <p:spPr>
          <a:xfrm>
            <a:off x="5423236" y="6022008"/>
            <a:ext cx="4286751" cy="369332"/>
          </a:xfrm>
          <a:prstGeom prst="rect">
            <a:avLst/>
          </a:prstGeom>
          <a:noFill/>
          <a:ln>
            <a:solidFill>
              <a:schemeClr val="tx1"/>
            </a:solidFill>
          </a:ln>
        </p:spPr>
        <p:txBody>
          <a:bodyPr wrap="none" rtlCol="0">
            <a:spAutoFit/>
          </a:bodyPr>
          <a:lstStyle/>
          <a:p>
            <a:r>
              <a:rPr lang="ko-KR" altLang="en-US" dirty="0"/>
              <a:t>스크롤 </a:t>
            </a:r>
            <a:r>
              <a:rPr lang="ko-KR" altLang="en-US" dirty="0" err="1"/>
              <a:t>선택시</a:t>
            </a:r>
            <a:r>
              <a:rPr lang="ko-KR" altLang="en-US" dirty="0"/>
              <a:t> 하위 조건 선택창 활성화</a:t>
            </a:r>
            <a:endParaRPr lang="en-US" altLang="ko-KR" dirty="0"/>
          </a:p>
        </p:txBody>
      </p:sp>
      <p:sp>
        <p:nvSpPr>
          <p:cNvPr id="29" name="TextBox 28">
            <a:extLst>
              <a:ext uri="{FF2B5EF4-FFF2-40B4-BE49-F238E27FC236}">
                <a16:creationId xmlns:a16="http://schemas.microsoft.com/office/drawing/2014/main" id="{94D68094-98CB-4E88-A82F-7DB1279F935E}"/>
              </a:ext>
            </a:extLst>
          </p:cNvPr>
          <p:cNvSpPr txBox="1"/>
          <p:nvPr/>
        </p:nvSpPr>
        <p:spPr>
          <a:xfrm>
            <a:off x="733692" y="2056241"/>
            <a:ext cx="4131259" cy="600164"/>
          </a:xfrm>
          <a:prstGeom prst="rect">
            <a:avLst/>
          </a:prstGeom>
          <a:noFill/>
          <a:ln>
            <a:solidFill>
              <a:schemeClr val="accent1"/>
            </a:solidFill>
          </a:ln>
        </p:spPr>
        <p:txBody>
          <a:bodyPr wrap="none" rtlCol="0">
            <a:spAutoFit/>
          </a:bodyPr>
          <a:lstStyle/>
          <a:p>
            <a:r>
              <a:rPr lang="en-US" altLang="ko-KR" sz="1100" b="1" dirty="0"/>
              <a:t>Receipt Service </a:t>
            </a:r>
            <a:r>
              <a:rPr lang="en-US" altLang="ko-KR" sz="1100" dirty="0"/>
              <a:t>-  1 Product unloading – Enter cost directly</a:t>
            </a:r>
          </a:p>
          <a:p>
            <a:r>
              <a:rPr lang="en-US" altLang="ko-KR" sz="1100" dirty="0"/>
              <a:t>                     2 Appearance inspection - Enter cost directly</a:t>
            </a:r>
          </a:p>
          <a:p>
            <a:r>
              <a:rPr lang="en-US" altLang="ko-KR" sz="1100" dirty="0"/>
              <a:t>                     3 Other - Direct input - Enter cost directly</a:t>
            </a:r>
          </a:p>
        </p:txBody>
      </p:sp>
      <p:sp>
        <p:nvSpPr>
          <p:cNvPr id="30" name="TextBox 29">
            <a:extLst>
              <a:ext uri="{FF2B5EF4-FFF2-40B4-BE49-F238E27FC236}">
                <a16:creationId xmlns:a16="http://schemas.microsoft.com/office/drawing/2014/main" id="{78BAD537-A1A2-4548-9F38-681DC31EE408}"/>
              </a:ext>
            </a:extLst>
          </p:cNvPr>
          <p:cNvSpPr txBox="1"/>
          <p:nvPr/>
        </p:nvSpPr>
        <p:spPr>
          <a:xfrm>
            <a:off x="733692" y="2710668"/>
            <a:ext cx="3993401" cy="1277273"/>
          </a:xfrm>
          <a:prstGeom prst="rect">
            <a:avLst/>
          </a:prstGeom>
          <a:noFill/>
          <a:ln>
            <a:solidFill>
              <a:schemeClr val="accent1"/>
            </a:solidFill>
          </a:ln>
        </p:spPr>
        <p:txBody>
          <a:bodyPr wrap="none" rtlCol="0">
            <a:spAutoFit/>
          </a:bodyPr>
          <a:lstStyle/>
          <a:p>
            <a:r>
              <a:rPr lang="en-US" altLang="ko-KR" sz="1100" dirty="0"/>
              <a:t>Storage Cost -  1 General Cargo - Enter cost directly</a:t>
            </a:r>
          </a:p>
          <a:p>
            <a:r>
              <a:rPr lang="en-US" altLang="ko-KR" sz="1100" dirty="0"/>
              <a:t>                   2 Refrigerated cargo - Enter cost directly</a:t>
            </a:r>
          </a:p>
          <a:p>
            <a:r>
              <a:rPr lang="en-US" altLang="ko-KR" sz="1100" dirty="0"/>
              <a:t>                   3 Frozen cargo - Enter cost directly</a:t>
            </a:r>
          </a:p>
          <a:p>
            <a:r>
              <a:rPr lang="en-US" altLang="ko-KR" sz="1100" dirty="0"/>
              <a:t>                   4 Dangerous goods - Enter cost directly</a:t>
            </a:r>
          </a:p>
          <a:p>
            <a:r>
              <a:rPr lang="en-US" altLang="ko-KR" sz="1100" dirty="0"/>
              <a:t>                   5 clean cargo - Enter cost directly</a:t>
            </a:r>
          </a:p>
          <a:p>
            <a:r>
              <a:rPr lang="en-US" altLang="ko-KR" sz="1100" dirty="0"/>
              <a:t>                   6 Liquid Cargo - Enter cost directly</a:t>
            </a:r>
          </a:p>
          <a:p>
            <a:r>
              <a:rPr lang="en-US" altLang="ko-KR" sz="1100" dirty="0"/>
              <a:t>                   7 Other – Enter directly - Enter cost directly</a:t>
            </a:r>
            <a:endParaRPr lang="ko-KR" altLang="en-US" sz="1100" dirty="0"/>
          </a:p>
        </p:txBody>
      </p:sp>
      <p:sp>
        <p:nvSpPr>
          <p:cNvPr id="34" name="TextBox 33">
            <a:extLst>
              <a:ext uri="{FF2B5EF4-FFF2-40B4-BE49-F238E27FC236}">
                <a16:creationId xmlns:a16="http://schemas.microsoft.com/office/drawing/2014/main" id="{5061BAB8-C4F7-4A66-AA7A-C2C402E11247}"/>
              </a:ext>
            </a:extLst>
          </p:cNvPr>
          <p:cNvSpPr txBox="1"/>
          <p:nvPr/>
        </p:nvSpPr>
        <p:spPr>
          <a:xfrm>
            <a:off x="733692" y="4050753"/>
            <a:ext cx="5141151" cy="600164"/>
          </a:xfrm>
          <a:prstGeom prst="rect">
            <a:avLst/>
          </a:prstGeom>
          <a:noFill/>
          <a:ln>
            <a:solidFill>
              <a:schemeClr val="accent1"/>
            </a:solidFill>
          </a:ln>
        </p:spPr>
        <p:txBody>
          <a:bodyPr wrap="none" rtlCol="0">
            <a:spAutoFit/>
          </a:bodyPr>
          <a:lstStyle/>
          <a:p>
            <a:r>
              <a:rPr lang="en-US" altLang="ko-KR" sz="1100" dirty="0"/>
              <a:t>Repackaging - 1 box packing - Enter size directly- Enter cost directly</a:t>
            </a:r>
          </a:p>
          <a:p>
            <a:r>
              <a:rPr lang="en-US" altLang="ko-KR" sz="1100" dirty="0"/>
              <a:t>                  2 Poly bags Packaging - Enter size directly- Enter cost directly</a:t>
            </a:r>
          </a:p>
          <a:p>
            <a:r>
              <a:rPr lang="en-US" altLang="ko-KR" sz="1100" dirty="0"/>
              <a:t>                     3 Other - Enter size directly- Enter cost directly</a:t>
            </a:r>
            <a:endParaRPr lang="ko-KR" altLang="en-US" sz="1100" dirty="0"/>
          </a:p>
        </p:txBody>
      </p:sp>
      <p:sp>
        <p:nvSpPr>
          <p:cNvPr id="35" name="TextBox 34">
            <a:extLst>
              <a:ext uri="{FF2B5EF4-FFF2-40B4-BE49-F238E27FC236}">
                <a16:creationId xmlns:a16="http://schemas.microsoft.com/office/drawing/2014/main" id="{7A336466-6730-45CF-B090-21E205D87EEE}"/>
              </a:ext>
            </a:extLst>
          </p:cNvPr>
          <p:cNvSpPr txBox="1"/>
          <p:nvPr/>
        </p:nvSpPr>
        <p:spPr>
          <a:xfrm>
            <a:off x="733691" y="4715692"/>
            <a:ext cx="5849678" cy="769441"/>
          </a:xfrm>
          <a:prstGeom prst="rect">
            <a:avLst/>
          </a:prstGeom>
          <a:noFill/>
          <a:ln>
            <a:solidFill>
              <a:schemeClr val="accent1"/>
            </a:solidFill>
          </a:ln>
        </p:spPr>
        <p:txBody>
          <a:bodyPr wrap="none" rtlCol="0">
            <a:spAutoFit/>
          </a:bodyPr>
          <a:lstStyle/>
          <a:p>
            <a:r>
              <a:rPr lang="en-US" altLang="ko-KR" sz="1100" dirty="0"/>
              <a:t>Delivery cost– 1 General shipping – Enter delivery company directly - Enter cost directly</a:t>
            </a:r>
          </a:p>
          <a:p>
            <a:r>
              <a:rPr lang="en-US" altLang="ko-KR" sz="1100" dirty="0"/>
              <a:t>                 2 Fast Shipping - Enter delivery company directly - Enter cost directly </a:t>
            </a:r>
          </a:p>
          <a:p>
            <a:r>
              <a:rPr lang="en-US" altLang="ko-KR" sz="1100" dirty="0"/>
              <a:t>                 3 Express delivery - Enter delivery company directly - Enter cost directly</a:t>
            </a:r>
          </a:p>
          <a:p>
            <a:r>
              <a:rPr lang="en-US" altLang="ko-KR" sz="1100" dirty="0"/>
              <a:t>                 4 Other - Enter directly - Enter cost directly</a:t>
            </a:r>
            <a:endParaRPr lang="ko-KR" altLang="en-US" sz="1100" dirty="0"/>
          </a:p>
        </p:txBody>
      </p:sp>
      <p:sp>
        <p:nvSpPr>
          <p:cNvPr id="40" name="TextBox 39">
            <a:extLst>
              <a:ext uri="{FF2B5EF4-FFF2-40B4-BE49-F238E27FC236}">
                <a16:creationId xmlns:a16="http://schemas.microsoft.com/office/drawing/2014/main" id="{4FE7E751-3037-48D9-9BC8-6D01AEC54733}"/>
              </a:ext>
            </a:extLst>
          </p:cNvPr>
          <p:cNvSpPr txBox="1"/>
          <p:nvPr/>
        </p:nvSpPr>
        <p:spPr>
          <a:xfrm>
            <a:off x="733690" y="5555785"/>
            <a:ext cx="3940502" cy="769441"/>
          </a:xfrm>
          <a:prstGeom prst="rect">
            <a:avLst/>
          </a:prstGeom>
          <a:noFill/>
          <a:ln>
            <a:solidFill>
              <a:schemeClr val="accent1"/>
            </a:solidFill>
          </a:ln>
        </p:spPr>
        <p:txBody>
          <a:bodyPr wrap="none" rtlCol="0">
            <a:spAutoFit/>
          </a:bodyPr>
          <a:lstStyle/>
          <a:p>
            <a:r>
              <a:rPr lang="en-US" altLang="ko-KR" sz="1100" dirty="0"/>
              <a:t>Other services– 1 Return receipt - Enter cost directly </a:t>
            </a:r>
          </a:p>
          <a:p>
            <a:r>
              <a:rPr lang="en-US" altLang="ko-KR" sz="1100" dirty="0"/>
              <a:t>                   2 Labeling - Enter cost directly </a:t>
            </a:r>
          </a:p>
          <a:p>
            <a:r>
              <a:rPr lang="en-US" altLang="ko-KR" sz="1100" dirty="0"/>
              <a:t>                   3 Disposal - Enter cost directly </a:t>
            </a:r>
          </a:p>
          <a:p>
            <a:r>
              <a:rPr lang="en-US" altLang="ko-KR" sz="1100" dirty="0"/>
              <a:t>                   4 Other - Enter directly - Enter cost directly</a:t>
            </a:r>
            <a:endParaRPr lang="ko-KR" altLang="en-US" sz="1100" dirty="0"/>
          </a:p>
        </p:txBody>
      </p:sp>
      <p:cxnSp>
        <p:nvCxnSpPr>
          <p:cNvPr id="43" name="직선 화살표 연결선 42">
            <a:extLst>
              <a:ext uri="{FF2B5EF4-FFF2-40B4-BE49-F238E27FC236}">
                <a16:creationId xmlns:a16="http://schemas.microsoft.com/office/drawing/2014/main" id="{105A8E63-A83C-4AF3-ABA8-648F3A8B6D56}"/>
              </a:ext>
            </a:extLst>
          </p:cNvPr>
          <p:cNvCxnSpPr>
            <a:stCxn id="24" idx="1"/>
          </p:cNvCxnSpPr>
          <p:nvPr/>
        </p:nvCxnSpPr>
        <p:spPr>
          <a:xfrm flipH="1" flipV="1">
            <a:off x="4613280" y="6046167"/>
            <a:ext cx="809956" cy="1605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417D7216-D74F-4244-8E92-10B092C8FF72}"/>
              </a:ext>
            </a:extLst>
          </p:cNvPr>
          <p:cNvSpPr txBox="1"/>
          <p:nvPr/>
        </p:nvSpPr>
        <p:spPr>
          <a:xfrm>
            <a:off x="5948021" y="1108659"/>
            <a:ext cx="3573710" cy="369332"/>
          </a:xfrm>
          <a:prstGeom prst="rect">
            <a:avLst/>
          </a:prstGeom>
          <a:noFill/>
        </p:spPr>
        <p:txBody>
          <a:bodyPr wrap="square" rtlCol="0">
            <a:spAutoFit/>
          </a:bodyPr>
          <a:lstStyle/>
          <a:p>
            <a:r>
              <a:rPr lang="en-US" altLang="ko-KR" dirty="0"/>
              <a:t>Quotation</a:t>
            </a:r>
            <a:r>
              <a:rPr lang="ko-KR" altLang="en-US" dirty="0"/>
              <a:t> </a:t>
            </a:r>
            <a:r>
              <a:rPr lang="en-US" altLang="ko-KR" dirty="0"/>
              <a:t>No.</a:t>
            </a:r>
            <a:r>
              <a:rPr lang="ko-KR" altLang="en-US" dirty="0"/>
              <a:t> </a:t>
            </a:r>
            <a:r>
              <a:rPr lang="en-US" altLang="ko-KR" dirty="0"/>
              <a:t>: </a:t>
            </a:r>
            <a:endParaRPr lang="ko-KR" altLang="en-US" dirty="0"/>
          </a:p>
        </p:txBody>
      </p:sp>
      <p:sp>
        <p:nvSpPr>
          <p:cNvPr id="46" name="직사각형 45">
            <a:extLst>
              <a:ext uri="{FF2B5EF4-FFF2-40B4-BE49-F238E27FC236}">
                <a16:creationId xmlns:a16="http://schemas.microsoft.com/office/drawing/2014/main" id="{99C78386-B77F-4CAD-9AA4-8C0AF6BD6570}"/>
              </a:ext>
            </a:extLst>
          </p:cNvPr>
          <p:cNvSpPr/>
          <p:nvPr/>
        </p:nvSpPr>
        <p:spPr>
          <a:xfrm>
            <a:off x="7793914" y="1182476"/>
            <a:ext cx="1816059" cy="299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t>직접 입력</a:t>
            </a:r>
          </a:p>
        </p:txBody>
      </p:sp>
      <p:sp>
        <p:nvSpPr>
          <p:cNvPr id="47" name="직사각형 46">
            <a:extLst>
              <a:ext uri="{FF2B5EF4-FFF2-40B4-BE49-F238E27FC236}">
                <a16:creationId xmlns:a16="http://schemas.microsoft.com/office/drawing/2014/main" id="{66173BD8-D013-459E-8F22-99ECB8B530FE}"/>
              </a:ext>
            </a:extLst>
          </p:cNvPr>
          <p:cNvSpPr/>
          <p:nvPr/>
        </p:nvSpPr>
        <p:spPr>
          <a:xfrm>
            <a:off x="3724712" y="6476665"/>
            <a:ext cx="1210958"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Register</a:t>
            </a:r>
            <a:endParaRPr lang="ko-KR" altLang="en-US" dirty="0"/>
          </a:p>
        </p:txBody>
      </p:sp>
      <p:sp>
        <p:nvSpPr>
          <p:cNvPr id="48" name="직사각형 47">
            <a:extLst>
              <a:ext uri="{FF2B5EF4-FFF2-40B4-BE49-F238E27FC236}">
                <a16:creationId xmlns:a16="http://schemas.microsoft.com/office/drawing/2014/main" id="{706A82A9-34B6-4518-9E2B-64EA92279841}"/>
              </a:ext>
            </a:extLst>
          </p:cNvPr>
          <p:cNvSpPr/>
          <p:nvPr/>
        </p:nvSpPr>
        <p:spPr>
          <a:xfrm>
            <a:off x="6568580" y="6476665"/>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Cancel</a:t>
            </a:r>
            <a:endParaRPr lang="ko-KR" altLang="en-US" dirty="0"/>
          </a:p>
        </p:txBody>
      </p:sp>
      <p:cxnSp>
        <p:nvCxnSpPr>
          <p:cNvPr id="31" name="직선 화살표 연결선 30">
            <a:extLst>
              <a:ext uri="{FF2B5EF4-FFF2-40B4-BE49-F238E27FC236}">
                <a16:creationId xmlns:a16="http://schemas.microsoft.com/office/drawing/2014/main" id="{E8E10DF5-7966-4364-AE4A-67E1D4A3F474}"/>
              </a:ext>
            </a:extLst>
          </p:cNvPr>
          <p:cNvCxnSpPr>
            <a:cxnSpLocks/>
            <a:stCxn id="32" idx="2"/>
            <a:endCxn id="19" idx="1"/>
          </p:cNvCxnSpPr>
          <p:nvPr/>
        </p:nvCxnSpPr>
        <p:spPr>
          <a:xfrm>
            <a:off x="5259460" y="3252597"/>
            <a:ext cx="753781" cy="9583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1353A5F-E954-4BB9-99D6-F4F700E72439}"/>
              </a:ext>
            </a:extLst>
          </p:cNvPr>
          <p:cNvSpPr txBox="1"/>
          <p:nvPr/>
        </p:nvSpPr>
        <p:spPr>
          <a:xfrm>
            <a:off x="4631340" y="2790932"/>
            <a:ext cx="1256239" cy="461665"/>
          </a:xfrm>
          <a:prstGeom prst="rect">
            <a:avLst/>
          </a:prstGeom>
          <a:solidFill>
            <a:schemeClr val="accent2">
              <a:lumMod val="20000"/>
              <a:lumOff val="80000"/>
            </a:schemeClr>
          </a:solidFill>
        </p:spPr>
        <p:txBody>
          <a:bodyPr wrap="square" rtlCol="0">
            <a:spAutoFit/>
          </a:bodyPr>
          <a:lstStyle/>
          <a:p>
            <a:r>
              <a:rPr lang="en-US" altLang="ko-KR" sz="1200" dirty="0"/>
              <a:t>P30,</a:t>
            </a:r>
            <a:r>
              <a:rPr lang="ko-KR" altLang="en-US" sz="1200" dirty="0"/>
              <a:t> </a:t>
            </a:r>
            <a:r>
              <a:rPr lang="en-US" altLang="ko-KR" sz="1200" dirty="0"/>
              <a:t>31</a:t>
            </a:r>
            <a:r>
              <a:rPr lang="ko-KR" altLang="en-US" sz="1200" dirty="0"/>
              <a:t> 입력</a:t>
            </a:r>
            <a:endParaRPr lang="en-US" altLang="ko-KR" sz="1200" dirty="0"/>
          </a:p>
          <a:p>
            <a:r>
              <a:rPr lang="ko-KR" altLang="en-US" sz="1200" dirty="0"/>
              <a:t>정보 표시</a:t>
            </a:r>
            <a:endParaRPr lang="en-US" altLang="ko-KR" sz="1200" dirty="0"/>
          </a:p>
        </p:txBody>
      </p:sp>
      <p:cxnSp>
        <p:nvCxnSpPr>
          <p:cNvPr id="33" name="직선 화살표 연결선 32">
            <a:extLst>
              <a:ext uri="{FF2B5EF4-FFF2-40B4-BE49-F238E27FC236}">
                <a16:creationId xmlns:a16="http://schemas.microsoft.com/office/drawing/2014/main" id="{9BB50A0A-5C31-4AC3-BD40-4D7CE2B2FF31}"/>
              </a:ext>
            </a:extLst>
          </p:cNvPr>
          <p:cNvCxnSpPr>
            <a:cxnSpLocks/>
            <a:stCxn id="32" idx="0"/>
            <a:endCxn id="17" idx="1"/>
          </p:cNvCxnSpPr>
          <p:nvPr/>
        </p:nvCxnSpPr>
        <p:spPr>
          <a:xfrm flipV="1">
            <a:off x="5259460" y="2382821"/>
            <a:ext cx="745565" cy="4081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9654" y="3349304"/>
            <a:ext cx="1365009" cy="584775"/>
          </a:xfrm>
          <a:prstGeom prst="rect">
            <a:avLst/>
          </a:prstGeom>
          <a:solidFill>
            <a:schemeClr val="accent2">
              <a:lumMod val="20000"/>
              <a:lumOff val="80000"/>
            </a:schemeClr>
          </a:solidFill>
        </p:spPr>
        <p:txBody>
          <a:bodyPr wrap="square" rtlCol="0">
            <a:spAutoFit/>
          </a:bodyPr>
          <a:lstStyle/>
          <a:p>
            <a:r>
              <a:rPr lang="ko-KR" altLang="en-US" sz="1600" dirty="0"/>
              <a:t>선택해서</a:t>
            </a:r>
            <a:r>
              <a:rPr lang="en-US" altLang="ko-KR" sz="1600" dirty="0"/>
              <a:t>, </a:t>
            </a:r>
            <a:r>
              <a:rPr lang="ko-KR" altLang="en-US" sz="1600" dirty="0"/>
              <a:t>입력하기</a:t>
            </a:r>
          </a:p>
        </p:txBody>
      </p:sp>
    </p:spTree>
    <p:extLst>
      <p:ext uri="{BB962C8B-B14F-4D97-AF65-F5344CB8AC3E}">
        <p14:creationId xmlns:p14="http://schemas.microsoft.com/office/powerpoint/2010/main" val="1499268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75FA2C-EC86-4042-8F5C-C77451A58AA4}"/>
              </a:ext>
            </a:extLst>
          </p:cNvPr>
          <p:cNvSpPr txBox="1"/>
          <p:nvPr/>
        </p:nvSpPr>
        <p:spPr>
          <a:xfrm>
            <a:off x="5772834" y="117876"/>
            <a:ext cx="1241045" cy="369332"/>
          </a:xfrm>
          <a:prstGeom prst="rect">
            <a:avLst/>
          </a:prstGeom>
          <a:noFill/>
        </p:spPr>
        <p:txBody>
          <a:bodyPr wrap="none" rtlCol="0">
            <a:spAutoFit/>
          </a:bodyPr>
          <a:lstStyle/>
          <a:p>
            <a:r>
              <a:rPr lang="en-US" altLang="ko-KR" dirty="0"/>
              <a:t>Quotation</a:t>
            </a:r>
            <a:endParaRPr lang="ko-KR" altLang="en-US" dirty="0"/>
          </a:p>
        </p:txBody>
      </p:sp>
      <p:sp>
        <p:nvSpPr>
          <p:cNvPr id="5" name="TextBox 4">
            <a:extLst>
              <a:ext uri="{FF2B5EF4-FFF2-40B4-BE49-F238E27FC236}">
                <a16:creationId xmlns:a16="http://schemas.microsoft.com/office/drawing/2014/main" id="{68362EAA-86B2-4735-8A07-23EE2C3E040B}"/>
              </a:ext>
            </a:extLst>
          </p:cNvPr>
          <p:cNvSpPr txBox="1"/>
          <p:nvPr/>
        </p:nvSpPr>
        <p:spPr>
          <a:xfrm>
            <a:off x="721453" y="780176"/>
            <a:ext cx="2827090" cy="369332"/>
          </a:xfrm>
          <a:prstGeom prst="rect">
            <a:avLst/>
          </a:prstGeom>
          <a:noFill/>
        </p:spPr>
        <p:txBody>
          <a:bodyPr wrap="square" rtlCol="0">
            <a:spAutoFit/>
          </a:bodyPr>
          <a:lstStyle/>
          <a:p>
            <a:r>
              <a:rPr lang="en-US" altLang="ko-KR" dirty="0"/>
              <a:t>Quotation history</a:t>
            </a:r>
            <a:endParaRPr lang="ko-KR" altLang="en-US" dirty="0"/>
          </a:p>
        </p:txBody>
      </p:sp>
      <p:cxnSp>
        <p:nvCxnSpPr>
          <p:cNvPr id="7" name="직선 연결선 6">
            <a:extLst>
              <a:ext uri="{FF2B5EF4-FFF2-40B4-BE49-F238E27FC236}">
                <a16:creationId xmlns:a16="http://schemas.microsoft.com/office/drawing/2014/main" id="{437829CE-EECA-483A-AF0C-89CD9061D459}"/>
              </a:ext>
            </a:extLst>
          </p:cNvPr>
          <p:cNvCxnSpPr/>
          <p:nvPr/>
        </p:nvCxnSpPr>
        <p:spPr>
          <a:xfrm>
            <a:off x="587229" y="1233182"/>
            <a:ext cx="10939244"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D165738-3611-4C3B-9E82-0142AA077A79}"/>
              </a:ext>
            </a:extLst>
          </p:cNvPr>
          <p:cNvSpPr txBox="1"/>
          <p:nvPr/>
        </p:nvSpPr>
        <p:spPr>
          <a:xfrm>
            <a:off x="796954" y="1316857"/>
            <a:ext cx="428322" cy="276999"/>
          </a:xfrm>
          <a:prstGeom prst="rect">
            <a:avLst/>
          </a:prstGeom>
          <a:noFill/>
        </p:spPr>
        <p:txBody>
          <a:bodyPr wrap="none" rtlCol="0">
            <a:spAutoFit/>
          </a:bodyPr>
          <a:lstStyle/>
          <a:p>
            <a:r>
              <a:rPr lang="en-US" altLang="ko-KR" sz="1200" dirty="0"/>
              <a:t>No.</a:t>
            </a:r>
            <a:endParaRPr lang="ko-KR" altLang="en-US" sz="1200" dirty="0"/>
          </a:p>
        </p:txBody>
      </p:sp>
      <p:sp>
        <p:nvSpPr>
          <p:cNvPr id="9" name="TextBox 8">
            <a:extLst>
              <a:ext uri="{FF2B5EF4-FFF2-40B4-BE49-F238E27FC236}">
                <a16:creationId xmlns:a16="http://schemas.microsoft.com/office/drawing/2014/main" id="{06B60C2A-58C8-40EB-B852-D925D7C63904}"/>
              </a:ext>
            </a:extLst>
          </p:cNvPr>
          <p:cNvSpPr txBox="1"/>
          <p:nvPr/>
        </p:nvSpPr>
        <p:spPr>
          <a:xfrm>
            <a:off x="1272356" y="1316857"/>
            <a:ext cx="1102033" cy="276999"/>
          </a:xfrm>
          <a:prstGeom prst="rect">
            <a:avLst/>
          </a:prstGeom>
          <a:noFill/>
        </p:spPr>
        <p:txBody>
          <a:bodyPr wrap="none" rtlCol="0">
            <a:spAutoFit/>
          </a:bodyPr>
          <a:lstStyle/>
          <a:p>
            <a:r>
              <a:rPr lang="en-US" altLang="ko-KR" sz="1200" dirty="0"/>
              <a:t>Request date</a:t>
            </a:r>
            <a:endParaRPr lang="ko-KR" altLang="en-US" sz="1200" dirty="0"/>
          </a:p>
        </p:txBody>
      </p:sp>
      <p:sp>
        <p:nvSpPr>
          <p:cNvPr id="10" name="TextBox 9">
            <a:extLst>
              <a:ext uri="{FF2B5EF4-FFF2-40B4-BE49-F238E27FC236}">
                <a16:creationId xmlns:a16="http://schemas.microsoft.com/office/drawing/2014/main" id="{7CEBCBA9-6560-4A35-A82B-E347BB801F64}"/>
              </a:ext>
            </a:extLst>
          </p:cNvPr>
          <p:cNvSpPr txBox="1"/>
          <p:nvPr/>
        </p:nvSpPr>
        <p:spPr>
          <a:xfrm>
            <a:off x="2748188" y="1307113"/>
            <a:ext cx="855042" cy="276999"/>
          </a:xfrm>
          <a:prstGeom prst="rect">
            <a:avLst/>
          </a:prstGeom>
          <a:noFill/>
        </p:spPr>
        <p:txBody>
          <a:bodyPr wrap="none" rtlCol="0">
            <a:spAutoFit/>
          </a:bodyPr>
          <a:lstStyle/>
          <a:p>
            <a:r>
              <a:rPr lang="en-US" altLang="ko-KR" sz="1200" dirty="0"/>
              <a:t>Customer</a:t>
            </a:r>
            <a:endParaRPr lang="ko-KR" altLang="en-US" sz="1200" dirty="0"/>
          </a:p>
        </p:txBody>
      </p:sp>
      <p:sp>
        <p:nvSpPr>
          <p:cNvPr id="11" name="TextBox 10">
            <a:extLst>
              <a:ext uri="{FF2B5EF4-FFF2-40B4-BE49-F238E27FC236}">
                <a16:creationId xmlns:a16="http://schemas.microsoft.com/office/drawing/2014/main" id="{48BEA202-A71E-43D4-90FA-DC80EB613AED}"/>
              </a:ext>
            </a:extLst>
          </p:cNvPr>
          <p:cNvSpPr txBox="1"/>
          <p:nvPr/>
        </p:nvSpPr>
        <p:spPr>
          <a:xfrm>
            <a:off x="4579707" y="1316857"/>
            <a:ext cx="744371" cy="276999"/>
          </a:xfrm>
          <a:prstGeom prst="rect">
            <a:avLst/>
          </a:prstGeom>
          <a:noFill/>
        </p:spPr>
        <p:txBody>
          <a:bodyPr wrap="none" rtlCol="0">
            <a:spAutoFit/>
          </a:bodyPr>
          <a:lstStyle/>
          <a:p>
            <a:r>
              <a:rPr lang="en-US" altLang="ko-KR" sz="1200" dirty="0"/>
              <a:t>Country</a:t>
            </a:r>
            <a:endParaRPr lang="ko-KR" altLang="en-US" sz="1200" dirty="0"/>
          </a:p>
        </p:txBody>
      </p:sp>
      <p:sp>
        <p:nvSpPr>
          <p:cNvPr id="12" name="TextBox 11">
            <a:extLst>
              <a:ext uri="{FF2B5EF4-FFF2-40B4-BE49-F238E27FC236}">
                <a16:creationId xmlns:a16="http://schemas.microsoft.com/office/drawing/2014/main" id="{F0846FDF-7664-4D4F-90E5-43277ECD9261}"/>
              </a:ext>
            </a:extLst>
          </p:cNvPr>
          <p:cNvSpPr txBox="1"/>
          <p:nvPr/>
        </p:nvSpPr>
        <p:spPr>
          <a:xfrm>
            <a:off x="5614988" y="1316857"/>
            <a:ext cx="1815112" cy="276999"/>
          </a:xfrm>
          <a:prstGeom prst="rect">
            <a:avLst/>
          </a:prstGeom>
          <a:noFill/>
        </p:spPr>
        <p:txBody>
          <a:bodyPr wrap="none" rtlCol="0">
            <a:spAutoFit/>
          </a:bodyPr>
          <a:lstStyle/>
          <a:p>
            <a:r>
              <a:rPr lang="en-US" altLang="ko-KR" sz="1200" dirty="0"/>
              <a:t>Number of Commodity</a:t>
            </a:r>
            <a:endParaRPr lang="ko-KR" altLang="en-US" sz="1200" dirty="0"/>
          </a:p>
        </p:txBody>
      </p:sp>
      <p:sp>
        <p:nvSpPr>
          <p:cNvPr id="13" name="TextBox 12">
            <a:extLst>
              <a:ext uri="{FF2B5EF4-FFF2-40B4-BE49-F238E27FC236}">
                <a16:creationId xmlns:a16="http://schemas.microsoft.com/office/drawing/2014/main" id="{83442225-9559-4B9C-AE8A-C3FDED9403AA}"/>
              </a:ext>
            </a:extLst>
          </p:cNvPr>
          <p:cNvSpPr txBox="1"/>
          <p:nvPr/>
        </p:nvSpPr>
        <p:spPr>
          <a:xfrm>
            <a:off x="7373299" y="1300910"/>
            <a:ext cx="1653338" cy="276999"/>
          </a:xfrm>
          <a:prstGeom prst="rect">
            <a:avLst/>
          </a:prstGeom>
          <a:noFill/>
        </p:spPr>
        <p:txBody>
          <a:bodyPr wrap="none" rtlCol="0">
            <a:spAutoFit/>
          </a:bodyPr>
          <a:lstStyle/>
          <a:p>
            <a:r>
              <a:rPr lang="en-US" altLang="ko-KR" sz="1200" dirty="0"/>
              <a:t>Quotation issue date</a:t>
            </a:r>
            <a:endParaRPr lang="ko-KR" altLang="en-US" sz="1200" dirty="0"/>
          </a:p>
        </p:txBody>
      </p:sp>
      <p:sp>
        <p:nvSpPr>
          <p:cNvPr id="14" name="TextBox 13">
            <a:extLst>
              <a:ext uri="{FF2B5EF4-FFF2-40B4-BE49-F238E27FC236}">
                <a16:creationId xmlns:a16="http://schemas.microsoft.com/office/drawing/2014/main" id="{EC6D9C46-8336-4636-8834-00B385857AF4}"/>
              </a:ext>
            </a:extLst>
          </p:cNvPr>
          <p:cNvSpPr txBox="1"/>
          <p:nvPr/>
        </p:nvSpPr>
        <p:spPr>
          <a:xfrm>
            <a:off x="9406200" y="1318356"/>
            <a:ext cx="893193" cy="276999"/>
          </a:xfrm>
          <a:prstGeom prst="rect">
            <a:avLst/>
          </a:prstGeom>
          <a:noFill/>
        </p:spPr>
        <p:txBody>
          <a:bodyPr wrap="none" rtlCol="0">
            <a:spAutoFit/>
          </a:bodyPr>
          <a:lstStyle/>
          <a:p>
            <a:r>
              <a:rPr lang="en-US" altLang="ko-KR" sz="1200" dirty="0"/>
              <a:t>Quotation</a:t>
            </a:r>
            <a:endParaRPr lang="ko-KR" altLang="en-US" sz="1200" dirty="0"/>
          </a:p>
        </p:txBody>
      </p:sp>
      <p:sp>
        <p:nvSpPr>
          <p:cNvPr id="15" name="TextBox 14">
            <a:extLst>
              <a:ext uri="{FF2B5EF4-FFF2-40B4-BE49-F238E27FC236}">
                <a16:creationId xmlns:a16="http://schemas.microsoft.com/office/drawing/2014/main" id="{71DBB3CB-1171-4A93-9ECC-B8EC8268709C}"/>
              </a:ext>
            </a:extLst>
          </p:cNvPr>
          <p:cNvSpPr txBox="1"/>
          <p:nvPr/>
        </p:nvSpPr>
        <p:spPr>
          <a:xfrm>
            <a:off x="919192" y="2399150"/>
            <a:ext cx="290464" cy="323165"/>
          </a:xfrm>
          <a:prstGeom prst="rect">
            <a:avLst/>
          </a:prstGeom>
          <a:noFill/>
        </p:spPr>
        <p:txBody>
          <a:bodyPr wrap="none" rtlCol="0">
            <a:spAutoFit/>
          </a:bodyPr>
          <a:lstStyle/>
          <a:p>
            <a:r>
              <a:rPr lang="en-US" altLang="ko-KR" sz="1500" dirty="0"/>
              <a:t>1</a:t>
            </a:r>
            <a:endParaRPr lang="ko-KR" altLang="en-US" sz="1500" dirty="0"/>
          </a:p>
        </p:txBody>
      </p:sp>
      <p:sp>
        <p:nvSpPr>
          <p:cNvPr id="16" name="TextBox 15">
            <a:extLst>
              <a:ext uri="{FF2B5EF4-FFF2-40B4-BE49-F238E27FC236}">
                <a16:creationId xmlns:a16="http://schemas.microsoft.com/office/drawing/2014/main" id="{62F14CF8-C5D9-4B85-ADFC-1429801D8B2D}"/>
              </a:ext>
            </a:extLst>
          </p:cNvPr>
          <p:cNvSpPr txBox="1"/>
          <p:nvPr/>
        </p:nvSpPr>
        <p:spPr>
          <a:xfrm>
            <a:off x="1439421" y="2399150"/>
            <a:ext cx="1249060" cy="323165"/>
          </a:xfrm>
          <a:prstGeom prst="rect">
            <a:avLst/>
          </a:prstGeom>
          <a:noFill/>
        </p:spPr>
        <p:txBody>
          <a:bodyPr wrap="none" rtlCol="0">
            <a:spAutoFit/>
          </a:bodyPr>
          <a:lstStyle/>
          <a:p>
            <a:r>
              <a:rPr lang="en-US" altLang="ko-KR" sz="1500" dirty="0"/>
              <a:t>2019. 04. 30</a:t>
            </a:r>
            <a:endParaRPr lang="ko-KR" altLang="en-US" sz="1500" dirty="0"/>
          </a:p>
        </p:txBody>
      </p:sp>
      <p:sp>
        <p:nvSpPr>
          <p:cNvPr id="17" name="TextBox 16">
            <a:extLst>
              <a:ext uri="{FF2B5EF4-FFF2-40B4-BE49-F238E27FC236}">
                <a16:creationId xmlns:a16="http://schemas.microsoft.com/office/drawing/2014/main" id="{C857A787-782F-4355-B944-DA7E3F47BBA0}"/>
              </a:ext>
            </a:extLst>
          </p:cNvPr>
          <p:cNvSpPr txBox="1"/>
          <p:nvPr/>
        </p:nvSpPr>
        <p:spPr>
          <a:xfrm>
            <a:off x="2741242" y="2399150"/>
            <a:ext cx="1437125" cy="323165"/>
          </a:xfrm>
          <a:prstGeom prst="rect">
            <a:avLst/>
          </a:prstGeom>
          <a:noFill/>
        </p:spPr>
        <p:txBody>
          <a:bodyPr wrap="none" rtlCol="0">
            <a:spAutoFit/>
          </a:bodyPr>
          <a:lstStyle/>
          <a:p>
            <a:r>
              <a:rPr lang="en-US" altLang="ko-KR" sz="1500" dirty="0"/>
              <a:t>ABC Company</a:t>
            </a:r>
            <a:endParaRPr lang="ko-KR" altLang="en-US" sz="1500" dirty="0"/>
          </a:p>
        </p:txBody>
      </p:sp>
      <p:sp>
        <p:nvSpPr>
          <p:cNvPr id="18" name="TextBox 17">
            <a:extLst>
              <a:ext uri="{FF2B5EF4-FFF2-40B4-BE49-F238E27FC236}">
                <a16:creationId xmlns:a16="http://schemas.microsoft.com/office/drawing/2014/main" id="{E516A88F-9334-46FC-B5FC-E4FEF8A80AF8}"/>
              </a:ext>
            </a:extLst>
          </p:cNvPr>
          <p:cNvSpPr txBox="1"/>
          <p:nvPr/>
        </p:nvSpPr>
        <p:spPr>
          <a:xfrm>
            <a:off x="4160257" y="2399150"/>
            <a:ext cx="1727781" cy="323165"/>
          </a:xfrm>
          <a:prstGeom prst="rect">
            <a:avLst/>
          </a:prstGeom>
          <a:noFill/>
        </p:spPr>
        <p:txBody>
          <a:bodyPr wrap="none" rtlCol="0">
            <a:spAutoFit/>
          </a:bodyPr>
          <a:lstStyle/>
          <a:p>
            <a:r>
              <a:rPr lang="en-US" altLang="ko-KR" sz="1500" dirty="0"/>
              <a:t>Republic</a:t>
            </a:r>
            <a:r>
              <a:rPr lang="ko-KR" altLang="en-US" sz="1500" dirty="0"/>
              <a:t> </a:t>
            </a:r>
            <a:r>
              <a:rPr lang="en-US" altLang="ko-KR" sz="1500" dirty="0"/>
              <a:t>of Korea</a:t>
            </a:r>
            <a:endParaRPr lang="ko-KR" altLang="en-US" sz="1500" dirty="0"/>
          </a:p>
        </p:txBody>
      </p:sp>
      <p:sp>
        <p:nvSpPr>
          <p:cNvPr id="19" name="TextBox 18">
            <a:extLst>
              <a:ext uri="{FF2B5EF4-FFF2-40B4-BE49-F238E27FC236}">
                <a16:creationId xmlns:a16="http://schemas.microsoft.com/office/drawing/2014/main" id="{0D160061-4AF2-41E1-AF77-3E73886BED6F}"/>
              </a:ext>
            </a:extLst>
          </p:cNvPr>
          <p:cNvSpPr txBox="1"/>
          <p:nvPr/>
        </p:nvSpPr>
        <p:spPr>
          <a:xfrm>
            <a:off x="6454328" y="2399150"/>
            <a:ext cx="290464" cy="323165"/>
          </a:xfrm>
          <a:prstGeom prst="rect">
            <a:avLst/>
          </a:prstGeom>
          <a:noFill/>
        </p:spPr>
        <p:txBody>
          <a:bodyPr wrap="none" rtlCol="0">
            <a:spAutoFit/>
          </a:bodyPr>
          <a:lstStyle/>
          <a:p>
            <a:r>
              <a:rPr lang="en-US" altLang="ko-KR" sz="1500" dirty="0"/>
              <a:t>5</a:t>
            </a:r>
            <a:endParaRPr lang="ko-KR" altLang="en-US" sz="1500" dirty="0"/>
          </a:p>
        </p:txBody>
      </p:sp>
      <p:sp>
        <p:nvSpPr>
          <p:cNvPr id="22" name="TextBox 21">
            <a:extLst>
              <a:ext uri="{FF2B5EF4-FFF2-40B4-BE49-F238E27FC236}">
                <a16:creationId xmlns:a16="http://schemas.microsoft.com/office/drawing/2014/main" id="{8BA93065-8E73-494C-95C9-3E187F65E9A8}"/>
              </a:ext>
            </a:extLst>
          </p:cNvPr>
          <p:cNvSpPr txBox="1"/>
          <p:nvPr/>
        </p:nvSpPr>
        <p:spPr>
          <a:xfrm>
            <a:off x="9170619" y="2399371"/>
            <a:ext cx="1436612" cy="323165"/>
          </a:xfrm>
          <a:prstGeom prst="rect">
            <a:avLst/>
          </a:prstGeom>
          <a:noFill/>
        </p:spPr>
        <p:txBody>
          <a:bodyPr wrap="none" rtlCol="0">
            <a:spAutoFit/>
          </a:bodyPr>
          <a:lstStyle/>
          <a:p>
            <a:r>
              <a:rPr lang="en-US" altLang="ko-KR" sz="1500" dirty="0"/>
              <a:t>Quotation</a:t>
            </a:r>
            <a:r>
              <a:rPr lang="ko-KR" altLang="en-US" sz="1500" dirty="0"/>
              <a:t> </a:t>
            </a:r>
            <a:r>
              <a:rPr lang="en-US" altLang="ko-KR" sz="1500" dirty="0"/>
              <a:t>No.</a:t>
            </a:r>
            <a:endParaRPr lang="ko-KR" altLang="en-US" sz="1500" dirty="0"/>
          </a:p>
        </p:txBody>
      </p:sp>
      <p:cxnSp>
        <p:nvCxnSpPr>
          <p:cNvPr id="24" name="직선 화살표 연결선 23">
            <a:extLst>
              <a:ext uri="{FF2B5EF4-FFF2-40B4-BE49-F238E27FC236}">
                <a16:creationId xmlns:a16="http://schemas.microsoft.com/office/drawing/2014/main" id="{2BB1FA2D-4C40-4823-B811-77CAB917FEE6}"/>
              </a:ext>
            </a:extLst>
          </p:cNvPr>
          <p:cNvCxnSpPr>
            <a:cxnSpLocks/>
            <a:stCxn id="25" idx="0"/>
          </p:cNvCxnSpPr>
          <p:nvPr/>
        </p:nvCxnSpPr>
        <p:spPr>
          <a:xfrm flipV="1">
            <a:off x="9694322" y="2810313"/>
            <a:ext cx="53687" cy="453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A13800F-8162-4B08-9611-EC020FA1A314}"/>
              </a:ext>
            </a:extLst>
          </p:cNvPr>
          <p:cNvSpPr txBox="1"/>
          <p:nvPr/>
        </p:nvSpPr>
        <p:spPr>
          <a:xfrm>
            <a:off x="8868615" y="3263433"/>
            <a:ext cx="1651414" cy="923330"/>
          </a:xfrm>
          <a:prstGeom prst="rect">
            <a:avLst/>
          </a:prstGeom>
          <a:noFill/>
          <a:ln>
            <a:solidFill>
              <a:schemeClr val="tx1"/>
            </a:solidFill>
          </a:ln>
        </p:spPr>
        <p:txBody>
          <a:bodyPr wrap="none" rtlCol="0">
            <a:spAutoFit/>
          </a:bodyPr>
          <a:lstStyle/>
          <a:p>
            <a:r>
              <a:rPr lang="ko-KR" altLang="en-US" dirty="0"/>
              <a:t>활성화</a:t>
            </a:r>
            <a:endParaRPr lang="en-US" altLang="ko-KR" dirty="0"/>
          </a:p>
          <a:p>
            <a:r>
              <a:rPr lang="ko-KR" altLang="en-US" dirty="0"/>
              <a:t>견적서확인 </a:t>
            </a:r>
            <a:endParaRPr lang="en-US" altLang="ko-KR" dirty="0"/>
          </a:p>
          <a:p>
            <a:r>
              <a:rPr lang="ko-KR" altLang="en-US" dirty="0"/>
              <a:t>페이지로 이동</a:t>
            </a:r>
          </a:p>
        </p:txBody>
      </p:sp>
      <p:cxnSp>
        <p:nvCxnSpPr>
          <p:cNvPr id="28" name="직선 연결선 27">
            <a:extLst>
              <a:ext uri="{FF2B5EF4-FFF2-40B4-BE49-F238E27FC236}">
                <a16:creationId xmlns:a16="http://schemas.microsoft.com/office/drawing/2014/main" id="{2ABF7AF9-2FEB-4E2B-A570-6539E789DF5F}"/>
              </a:ext>
            </a:extLst>
          </p:cNvPr>
          <p:cNvCxnSpPr/>
          <p:nvPr/>
        </p:nvCxnSpPr>
        <p:spPr>
          <a:xfrm>
            <a:off x="6168745" y="2970226"/>
            <a:ext cx="0" cy="187907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3" name="직사각형 22">
            <a:extLst>
              <a:ext uri="{FF2B5EF4-FFF2-40B4-BE49-F238E27FC236}">
                <a16:creationId xmlns:a16="http://schemas.microsoft.com/office/drawing/2014/main" id="{5D4F6A56-D503-4102-A33B-EF2B3032B57E}"/>
              </a:ext>
            </a:extLst>
          </p:cNvPr>
          <p:cNvSpPr/>
          <p:nvPr/>
        </p:nvSpPr>
        <p:spPr>
          <a:xfrm>
            <a:off x="412199" y="1417526"/>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26" name="직사각형 25">
            <a:extLst>
              <a:ext uri="{FF2B5EF4-FFF2-40B4-BE49-F238E27FC236}">
                <a16:creationId xmlns:a16="http://schemas.microsoft.com/office/drawing/2014/main" id="{D1B23D5A-8E62-4667-AF9D-1B47FF3CD534}"/>
              </a:ext>
            </a:extLst>
          </p:cNvPr>
          <p:cNvSpPr/>
          <p:nvPr/>
        </p:nvSpPr>
        <p:spPr>
          <a:xfrm>
            <a:off x="412412" y="2476633"/>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TextBox 26">
            <a:extLst>
              <a:ext uri="{FF2B5EF4-FFF2-40B4-BE49-F238E27FC236}">
                <a16:creationId xmlns:a16="http://schemas.microsoft.com/office/drawing/2014/main" id="{950DC370-8CDB-4C16-8CFF-F42E8111F583}"/>
              </a:ext>
            </a:extLst>
          </p:cNvPr>
          <p:cNvSpPr txBox="1"/>
          <p:nvPr/>
        </p:nvSpPr>
        <p:spPr>
          <a:xfrm>
            <a:off x="7604298" y="2399150"/>
            <a:ext cx="1290738" cy="323165"/>
          </a:xfrm>
          <a:prstGeom prst="rect">
            <a:avLst/>
          </a:prstGeom>
          <a:noFill/>
        </p:spPr>
        <p:txBody>
          <a:bodyPr wrap="none" rtlCol="0">
            <a:spAutoFit/>
          </a:bodyPr>
          <a:lstStyle/>
          <a:p>
            <a:r>
              <a:rPr lang="en-US" altLang="ko-KR" sz="1500" dirty="0"/>
              <a:t>2019. 05. 02.</a:t>
            </a:r>
            <a:endParaRPr lang="ko-KR" altLang="en-US" sz="1500" dirty="0"/>
          </a:p>
        </p:txBody>
      </p:sp>
      <p:sp>
        <p:nvSpPr>
          <p:cNvPr id="29" name="TextBox 28">
            <a:extLst>
              <a:ext uri="{FF2B5EF4-FFF2-40B4-BE49-F238E27FC236}">
                <a16:creationId xmlns:a16="http://schemas.microsoft.com/office/drawing/2014/main" id="{5E5267AA-F967-49CB-9227-785E8F6695FB}"/>
              </a:ext>
            </a:extLst>
          </p:cNvPr>
          <p:cNvSpPr txBox="1"/>
          <p:nvPr/>
        </p:nvSpPr>
        <p:spPr>
          <a:xfrm>
            <a:off x="10769009" y="1316971"/>
            <a:ext cx="631904" cy="276999"/>
          </a:xfrm>
          <a:prstGeom prst="rect">
            <a:avLst/>
          </a:prstGeom>
          <a:noFill/>
        </p:spPr>
        <p:txBody>
          <a:bodyPr wrap="none" rtlCol="0">
            <a:spAutoFit/>
          </a:bodyPr>
          <a:lstStyle/>
          <a:p>
            <a:r>
              <a:rPr lang="en-US" altLang="ko-KR" sz="1200" dirty="0"/>
              <a:t>Action</a:t>
            </a:r>
            <a:endParaRPr lang="ko-KR" altLang="en-US" sz="1200" dirty="0"/>
          </a:p>
        </p:txBody>
      </p:sp>
      <p:sp>
        <p:nvSpPr>
          <p:cNvPr id="30" name="TextBox 29">
            <a:extLst>
              <a:ext uri="{FF2B5EF4-FFF2-40B4-BE49-F238E27FC236}">
                <a16:creationId xmlns:a16="http://schemas.microsoft.com/office/drawing/2014/main" id="{23933647-AD51-4FD3-818F-A90C59EB038C}"/>
              </a:ext>
            </a:extLst>
          </p:cNvPr>
          <p:cNvSpPr txBox="1"/>
          <p:nvPr/>
        </p:nvSpPr>
        <p:spPr>
          <a:xfrm>
            <a:off x="10738818" y="2407760"/>
            <a:ext cx="819455" cy="584775"/>
          </a:xfrm>
          <a:prstGeom prst="rect">
            <a:avLst/>
          </a:prstGeom>
          <a:noFill/>
        </p:spPr>
        <p:txBody>
          <a:bodyPr wrap="none" rtlCol="0">
            <a:spAutoFit/>
          </a:bodyPr>
          <a:lstStyle/>
          <a:p>
            <a:r>
              <a:rPr lang="en-US" altLang="ko-KR" sz="1600" dirty="0"/>
              <a:t>Accept</a:t>
            </a:r>
          </a:p>
          <a:p>
            <a:r>
              <a:rPr lang="en-US" altLang="ko-KR" sz="1600" dirty="0"/>
              <a:t>Reject</a:t>
            </a:r>
            <a:endParaRPr lang="ko-KR" altLang="en-US" sz="1500" dirty="0"/>
          </a:p>
        </p:txBody>
      </p:sp>
      <p:cxnSp>
        <p:nvCxnSpPr>
          <p:cNvPr id="31" name="직선 화살표 연결선 30">
            <a:extLst>
              <a:ext uri="{FF2B5EF4-FFF2-40B4-BE49-F238E27FC236}">
                <a16:creationId xmlns:a16="http://schemas.microsoft.com/office/drawing/2014/main" id="{8D8AC251-948A-4527-937B-00122CD9D3B6}"/>
              </a:ext>
            </a:extLst>
          </p:cNvPr>
          <p:cNvCxnSpPr>
            <a:cxnSpLocks/>
            <a:stCxn id="32" idx="0"/>
            <a:endCxn id="30" idx="2"/>
          </p:cNvCxnSpPr>
          <p:nvPr/>
        </p:nvCxnSpPr>
        <p:spPr>
          <a:xfrm flipH="1" flipV="1">
            <a:off x="11148546" y="2992535"/>
            <a:ext cx="119984" cy="1206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4884E61-873F-42DC-921E-0B93AA9011B1}"/>
              </a:ext>
            </a:extLst>
          </p:cNvPr>
          <p:cNvSpPr txBox="1"/>
          <p:nvPr/>
        </p:nvSpPr>
        <p:spPr>
          <a:xfrm>
            <a:off x="10286530" y="4199284"/>
            <a:ext cx="1963999" cy="1477328"/>
          </a:xfrm>
          <a:prstGeom prst="rect">
            <a:avLst/>
          </a:prstGeom>
          <a:noFill/>
          <a:ln>
            <a:solidFill>
              <a:schemeClr val="tx1"/>
            </a:solidFill>
          </a:ln>
        </p:spPr>
        <p:txBody>
          <a:bodyPr wrap="none" rtlCol="0">
            <a:spAutoFit/>
          </a:bodyPr>
          <a:lstStyle/>
          <a:p>
            <a:r>
              <a:rPr lang="en-US" altLang="ko-KR" dirty="0"/>
              <a:t>P. 37 </a:t>
            </a:r>
            <a:r>
              <a:rPr lang="ko-KR" altLang="en-US" dirty="0"/>
              <a:t>반려 시</a:t>
            </a:r>
            <a:endParaRPr lang="en-US" altLang="ko-KR" dirty="0"/>
          </a:p>
          <a:p>
            <a:r>
              <a:rPr lang="ko-KR" altLang="en-US" dirty="0"/>
              <a:t>수정 견적서 발송</a:t>
            </a:r>
            <a:endParaRPr lang="en-US" altLang="ko-KR" dirty="0"/>
          </a:p>
          <a:p>
            <a:r>
              <a:rPr lang="ko-KR" altLang="en-US" dirty="0"/>
              <a:t>활성화</a:t>
            </a:r>
            <a:endParaRPr lang="en-US" altLang="ko-KR" dirty="0"/>
          </a:p>
          <a:p>
            <a:r>
              <a:rPr lang="ko-KR" altLang="en-US" dirty="0"/>
              <a:t>견적서 작성 </a:t>
            </a:r>
            <a:endParaRPr lang="en-US" altLang="ko-KR" dirty="0"/>
          </a:p>
          <a:p>
            <a:r>
              <a:rPr lang="ko-KR" altLang="en-US" dirty="0"/>
              <a:t>페이지 이동</a:t>
            </a:r>
          </a:p>
        </p:txBody>
      </p:sp>
      <p:sp>
        <p:nvSpPr>
          <p:cNvPr id="33" name="TextBox 32">
            <a:extLst>
              <a:ext uri="{FF2B5EF4-FFF2-40B4-BE49-F238E27FC236}">
                <a16:creationId xmlns:a16="http://schemas.microsoft.com/office/drawing/2014/main" id="{D7A83240-C1DC-44FD-B5F4-902B315655B6}"/>
              </a:ext>
            </a:extLst>
          </p:cNvPr>
          <p:cNvSpPr txBox="1"/>
          <p:nvPr/>
        </p:nvSpPr>
        <p:spPr>
          <a:xfrm>
            <a:off x="919192" y="1797031"/>
            <a:ext cx="290464" cy="323165"/>
          </a:xfrm>
          <a:prstGeom prst="rect">
            <a:avLst/>
          </a:prstGeom>
          <a:noFill/>
        </p:spPr>
        <p:txBody>
          <a:bodyPr wrap="none" rtlCol="0">
            <a:spAutoFit/>
          </a:bodyPr>
          <a:lstStyle/>
          <a:p>
            <a:r>
              <a:rPr lang="en-US" altLang="ko-KR" sz="1500" dirty="0"/>
              <a:t>2</a:t>
            </a:r>
            <a:endParaRPr lang="ko-KR" altLang="en-US" sz="1500" dirty="0"/>
          </a:p>
        </p:txBody>
      </p:sp>
      <p:sp>
        <p:nvSpPr>
          <p:cNvPr id="34" name="TextBox 33">
            <a:extLst>
              <a:ext uri="{FF2B5EF4-FFF2-40B4-BE49-F238E27FC236}">
                <a16:creationId xmlns:a16="http://schemas.microsoft.com/office/drawing/2014/main" id="{42E7BD8F-60E7-44BD-A738-CA8951E44720}"/>
              </a:ext>
            </a:extLst>
          </p:cNvPr>
          <p:cNvSpPr txBox="1"/>
          <p:nvPr/>
        </p:nvSpPr>
        <p:spPr>
          <a:xfrm>
            <a:off x="1439421" y="1797031"/>
            <a:ext cx="1249060" cy="323165"/>
          </a:xfrm>
          <a:prstGeom prst="rect">
            <a:avLst/>
          </a:prstGeom>
          <a:noFill/>
        </p:spPr>
        <p:txBody>
          <a:bodyPr wrap="none" rtlCol="0">
            <a:spAutoFit/>
          </a:bodyPr>
          <a:lstStyle/>
          <a:p>
            <a:r>
              <a:rPr lang="en-US" altLang="ko-KR" sz="1500" dirty="0"/>
              <a:t>2019. 05. 02</a:t>
            </a:r>
            <a:endParaRPr lang="ko-KR" altLang="en-US" sz="1500" dirty="0"/>
          </a:p>
        </p:txBody>
      </p:sp>
      <p:sp>
        <p:nvSpPr>
          <p:cNvPr id="35" name="TextBox 34">
            <a:extLst>
              <a:ext uri="{FF2B5EF4-FFF2-40B4-BE49-F238E27FC236}">
                <a16:creationId xmlns:a16="http://schemas.microsoft.com/office/drawing/2014/main" id="{A1B9402B-0F44-44C7-8A63-37666E9021B4}"/>
              </a:ext>
            </a:extLst>
          </p:cNvPr>
          <p:cNvSpPr txBox="1"/>
          <p:nvPr/>
        </p:nvSpPr>
        <p:spPr>
          <a:xfrm>
            <a:off x="2741242" y="1797031"/>
            <a:ext cx="1029705" cy="323165"/>
          </a:xfrm>
          <a:prstGeom prst="rect">
            <a:avLst/>
          </a:prstGeom>
          <a:noFill/>
        </p:spPr>
        <p:txBody>
          <a:bodyPr wrap="none" rtlCol="0">
            <a:spAutoFit/>
          </a:bodyPr>
          <a:lstStyle/>
          <a:p>
            <a:r>
              <a:rPr lang="en-US" altLang="ko-KR" sz="1500" dirty="0"/>
              <a:t>DEF Store</a:t>
            </a:r>
            <a:endParaRPr lang="ko-KR" altLang="en-US" sz="1500" dirty="0"/>
          </a:p>
        </p:txBody>
      </p:sp>
      <p:sp>
        <p:nvSpPr>
          <p:cNvPr id="36" name="TextBox 35">
            <a:extLst>
              <a:ext uri="{FF2B5EF4-FFF2-40B4-BE49-F238E27FC236}">
                <a16:creationId xmlns:a16="http://schemas.microsoft.com/office/drawing/2014/main" id="{C4BF21D4-8EEB-4ABC-A09E-B49FA2F1E0F1}"/>
              </a:ext>
            </a:extLst>
          </p:cNvPr>
          <p:cNvSpPr txBox="1"/>
          <p:nvPr/>
        </p:nvSpPr>
        <p:spPr>
          <a:xfrm>
            <a:off x="4160257" y="1797031"/>
            <a:ext cx="1727781" cy="323165"/>
          </a:xfrm>
          <a:prstGeom prst="rect">
            <a:avLst/>
          </a:prstGeom>
          <a:noFill/>
        </p:spPr>
        <p:txBody>
          <a:bodyPr wrap="none" rtlCol="0">
            <a:spAutoFit/>
          </a:bodyPr>
          <a:lstStyle/>
          <a:p>
            <a:r>
              <a:rPr lang="en-US" altLang="ko-KR" sz="1500" dirty="0"/>
              <a:t>Republic</a:t>
            </a:r>
            <a:r>
              <a:rPr lang="ko-KR" altLang="en-US" sz="1500" dirty="0"/>
              <a:t> </a:t>
            </a:r>
            <a:r>
              <a:rPr lang="en-US" altLang="ko-KR" sz="1500" dirty="0"/>
              <a:t>of Korea</a:t>
            </a:r>
            <a:endParaRPr lang="ko-KR" altLang="en-US" sz="1500" dirty="0"/>
          </a:p>
        </p:txBody>
      </p:sp>
      <p:sp>
        <p:nvSpPr>
          <p:cNvPr id="37" name="TextBox 36">
            <a:extLst>
              <a:ext uri="{FF2B5EF4-FFF2-40B4-BE49-F238E27FC236}">
                <a16:creationId xmlns:a16="http://schemas.microsoft.com/office/drawing/2014/main" id="{4505567F-3207-44B6-B2E1-CF809A928267}"/>
              </a:ext>
            </a:extLst>
          </p:cNvPr>
          <p:cNvSpPr txBox="1"/>
          <p:nvPr/>
        </p:nvSpPr>
        <p:spPr>
          <a:xfrm>
            <a:off x="6454328" y="1797031"/>
            <a:ext cx="290464" cy="323165"/>
          </a:xfrm>
          <a:prstGeom prst="rect">
            <a:avLst/>
          </a:prstGeom>
          <a:noFill/>
        </p:spPr>
        <p:txBody>
          <a:bodyPr wrap="none" rtlCol="0">
            <a:spAutoFit/>
          </a:bodyPr>
          <a:lstStyle/>
          <a:p>
            <a:r>
              <a:rPr lang="en-US" altLang="ko-KR" sz="1500" dirty="0"/>
              <a:t>8</a:t>
            </a:r>
            <a:endParaRPr lang="ko-KR" altLang="en-US" sz="1500" dirty="0"/>
          </a:p>
        </p:txBody>
      </p:sp>
      <p:sp>
        <p:nvSpPr>
          <p:cNvPr id="38" name="TextBox 37">
            <a:extLst>
              <a:ext uri="{FF2B5EF4-FFF2-40B4-BE49-F238E27FC236}">
                <a16:creationId xmlns:a16="http://schemas.microsoft.com/office/drawing/2014/main" id="{D6392F1B-0F28-4864-BA11-350451D62D00}"/>
              </a:ext>
            </a:extLst>
          </p:cNvPr>
          <p:cNvSpPr txBox="1"/>
          <p:nvPr/>
        </p:nvSpPr>
        <p:spPr>
          <a:xfrm>
            <a:off x="9170619" y="1797252"/>
            <a:ext cx="1436612" cy="507831"/>
          </a:xfrm>
          <a:prstGeom prst="rect">
            <a:avLst/>
          </a:prstGeom>
          <a:noFill/>
        </p:spPr>
        <p:txBody>
          <a:bodyPr wrap="none" rtlCol="0">
            <a:spAutoFit/>
          </a:bodyPr>
          <a:lstStyle/>
          <a:p>
            <a:r>
              <a:rPr lang="en-US" altLang="ko-KR" sz="1500" dirty="0"/>
              <a:t>Quotation</a:t>
            </a:r>
            <a:r>
              <a:rPr lang="ko-KR" altLang="en-US" sz="1500" dirty="0"/>
              <a:t> </a:t>
            </a:r>
            <a:r>
              <a:rPr lang="en-US" altLang="ko-KR" sz="1500" dirty="0"/>
              <a:t>No.</a:t>
            </a:r>
          </a:p>
          <a:p>
            <a:pPr algn="ctr"/>
            <a:r>
              <a:rPr lang="en-US" altLang="ko-KR" sz="1200" b="1" u="sng" dirty="0"/>
              <a:t>Completed</a:t>
            </a:r>
            <a:endParaRPr lang="ko-KR" altLang="en-US" sz="1200" b="1" u="sng" dirty="0"/>
          </a:p>
        </p:txBody>
      </p:sp>
      <p:sp>
        <p:nvSpPr>
          <p:cNvPr id="39" name="직사각형 38">
            <a:extLst>
              <a:ext uri="{FF2B5EF4-FFF2-40B4-BE49-F238E27FC236}">
                <a16:creationId xmlns:a16="http://schemas.microsoft.com/office/drawing/2014/main" id="{CBC92A79-F937-4F8B-BB1C-6E86EABC4715}"/>
              </a:ext>
            </a:extLst>
          </p:cNvPr>
          <p:cNvSpPr/>
          <p:nvPr/>
        </p:nvSpPr>
        <p:spPr>
          <a:xfrm>
            <a:off x="412412" y="1874514"/>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0" name="TextBox 39">
            <a:extLst>
              <a:ext uri="{FF2B5EF4-FFF2-40B4-BE49-F238E27FC236}">
                <a16:creationId xmlns:a16="http://schemas.microsoft.com/office/drawing/2014/main" id="{8B016B73-0A47-4CD1-A441-D5D1E89E41F6}"/>
              </a:ext>
            </a:extLst>
          </p:cNvPr>
          <p:cNvSpPr txBox="1"/>
          <p:nvPr/>
        </p:nvSpPr>
        <p:spPr>
          <a:xfrm>
            <a:off x="7704966" y="1813809"/>
            <a:ext cx="942887" cy="323165"/>
          </a:xfrm>
          <a:prstGeom prst="rect">
            <a:avLst/>
          </a:prstGeom>
          <a:noFill/>
        </p:spPr>
        <p:txBody>
          <a:bodyPr wrap="none" rtlCol="0">
            <a:spAutoFit/>
          </a:bodyPr>
          <a:lstStyle/>
          <a:p>
            <a:r>
              <a:rPr lang="en-US" altLang="ko-KR" sz="1500" dirty="0"/>
              <a:t>Not sent</a:t>
            </a:r>
            <a:endParaRPr lang="ko-KR" altLang="en-US" sz="1500" dirty="0"/>
          </a:p>
        </p:txBody>
      </p:sp>
      <p:sp>
        <p:nvSpPr>
          <p:cNvPr id="2" name="직사각형 1">
            <a:extLst>
              <a:ext uri="{FF2B5EF4-FFF2-40B4-BE49-F238E27FC236}">
                <a16:creationId xmlns:a16="http://schemas.microsoft.com/office/drawing/2014/main" id="{5BE49806-893D-4392-BE8F-5D900FE93870}"/>
              </a:ext>
            </a:extLst>
          </p:cNvPr>
          <p:cNvSpPr/>
          <p:nvPr/>
        </p:nvSpPr>
        <p:spPr>
          <a:xfrm>
            <a:off x="855677" y="1694695"/>
            <a:ext cx="10668990" cy="6168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2" name="직선 화살표 연결선 41">
            <a:extLst>
              <a:ext uri="{FF2B5EF4-FFF2-40B4-BE49-F238E27FC236}">
                <a16:creationId xmlns:a16="http://schemas.microsoft.com/office/drawing/2014/main" id="{C7415F16-ECA0-47A4-B785-A68D1EE611CC}"/>
              </a:ext>
            </a:extLst>
          </p:cNvPr>
          <p:cNvCxnSpPr>
            <a:cxnSpLocks/>
          </p:cNvCxnSpPr>
          <p:nvPr/>
        </p:nvCxnSpPr>
        <p:spPr>
          <a:xfrm>
            <a:off x="8994171" y="1008345"/>
            <a:ext cx="176448" cy="7088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E55EF822-28EA-41A0-A882-E28A891B8DCF}"/>
              </a:ext>
            </a:extLst>
          </p:cNvPr>
          <p:cNvSpPr txBox="1"/>
          <p:nvPr/>
        </p:nvSpPr>
        <p:spPr>
          <a:xfrm>
            <a:off x="8195308" y="76623"/>
            <a:ext cx="1651414" cy="923330"/>
          </a:xfrm>
          <a:prstGeom prst="rect">
            <a:avLst/>
          </a:prstGeom>
          <a:noFill/>
          <a:ln>
            <a:solidFill>
              <a:schemeClr val="tx1"/>
            </a:solidFill>
          </a:ln>
        </p:spPr>
        <p:txBody>
          <a:bodyPr wrap="none" rtlCol="0">
            <a:spAutoFit/>
          </a:bodyPr>
          <a:lstStyle/>
          <a:p>
            <a:r>
              <a:rPr lang="ko-KR" altLang="en-US" dirty="0"/>
              <a:t>활성화</a:t>
            </a:r>
            <a:endParaRPr lang="en-US" altLang="ko-KR" dirty="0"/>
          </a:p>
          <a:p>
            <a:r>
              <a:rPr lang="ko-KR" altLang="en-US" dirty="0"/>
              <a:t>견적서확인 </a:t>
            </a:r>
            <a:endParaRPr lang="en-US" altLang="ko-KR" dirty="0"/>
          </a:p>
          <a:p>
            <a:r>
              <a:rPr lang="ko-KR" altLang="en-US" dirty="0"/>
              <a:t>페이지로 이동</a:t>
            </a:r>
          </a:p>
        </p:txBody>
      </p:sp>
      <p:cxnSp>
        <p:nvCxnSpPr>
          <p:cNvPr id="41" name="직선 화살표 연결선 40">
            <a:extLst>
              <a:ext uri="{FF2B5EF4-FFF2-40B4-BE49-F238E27FC236}">
                <a16:creationId xmlns:a16="http://schemas.microsoft.com/office/drawing/2014/main" id="{B08CD2CF-40A8-4B16-B69E-FC0BAD0ABDFE}"/>
              </a:ext>
            </a:extLst>
          </p:cNvPr>
          <p:cNvCxnSpPr>
            <a:cxnSpLocks/>
          </p:cNvCxnSpPr>
          <p:nvPr/>
        </p:nvCxnSpPr>
        <p:spPr>
          <a:xfrm flipH="1">
            <a:off x="9872935" y="1149372"/>
            <a:ext cx="1002128" cy="7045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1EDBB6AB-99FE-4D77-BA17-C39FD6A10CD7}"/>
              </a:ext>
            </a:extLst>
          </p:cNvPr>
          <p:cNvSpPr txBox="1"/>
          <p:nvPr/>
        </p:nvSpPr>
        <p:spPr>
          <a:xfrm>
            <a:off x="9868506" y="503041"/>
            <a:ext cx="1994979" cy="646331"/>
          </a:xfrm>
          <a:prstGeom prst="rect">
            <a:avLst/>
          </a:prstGeom>
          <a:solidFill>
            <a:schemeClr val="accent2">
              <a:lumMod val="20000"/>
              <a:lumOff val="80000"/>
            </a:schemeClr>
          </a:solidFill>
        </p:spPr>
        <p:txBody>
          <a:bodyPr wrap="square" rtlCol="0">
            <a:spAutoFit/>
          </a:bodyPr>
          <a:lstStyle/>
          <a:p>
            <a:r>
              <a:rPr lang="en-US" altLang="ko-KR" dirty="0"/>
              <a:t>P.69 </a:t>
            </a:r>
            <a:r>
              <a:rPr lang="ko-KR" altLang="en-US" dirty="0"/>
              <a:t>입력 </a:t>
            </a:r>
            <a:r>
              <a:rPr lang="en-US" altLang="ko-KR" dirty="0"/>
              <a:t>No. </a:t>
            </a:r>
          </a:p>
          <a:p>
            <a:r>
              <a:rPr lang="ko-KR" altLang="en-US" dirty="0"/>
              <a:t>표시</a:t>
            </a:r>
            <a:endParaRPr lang="en-US" altLang="ko-KR" dirty="0"/>
          </a:p>
        </p:txBody>
      </p:sp>
      <p:cxnSp>
        <p:nvCxnSpPr>
          <p:cNvPr id="45" name="직선 화살표 연결선 44">
            <a:extLst>
              <a:ext uri="{FF2B5EF4-FFF2-40B4-BE49-F238E27FC236}">
                <a16:creationId xmlns:a16="http://schemas.microsoft.com/office/drawing/2014/main" id="{FE818887-4F17-4EA8-9A11-541186F612E7}"/>
              </a:ext>
            </a:extLst>
          </p:cNvPr>
          <p:cNvCxnSpPr>
            <a:cxnSpLocks/>
            <a:stCxn id="46" idx="0"/>
          </p:cNvCxnSpPr>
          <p:nvPr/>
        </p:nvCxnSpPr>
        <p:spPr>
          <a:xfrm flipV="1">
            <a:off x="9030151" y="2256088"/>
            <a:ext cx="1708667" cy="25593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DE5A657-4971-4C3E-96BE-40D391349EE0}"/>
              </a:ext>
            </a:extLst>
          </p:cNvPr>
          <p:cNvSpPr txBox="1"/>
          <p:nvPr/>
        </p:nvSpPr>
        <p:spPr>
          <a:xfrm>
            <a:off x="8119348" y="4815444"/>
            <a:ext cx="1821606" cy="646331"/>
          </a:xfrm>
          <a:prstGeom prst="rect">
            <a:avLst/>
          </a:prstGeom>
          <a:solidFill>
            <a:schemeClr val="accent2">
              <a:lumMod val="20000"/>
              <a:lumOff val="80000"/>
            </a:schemeClr>
          </a:solidFill>
        </p:spPr>
        <p:txBody>
          <a:bodyPr wrap="square" rtlCol="0">
            <a:spAutoFit/>
          </a:bodyPr>
          <a:lstStyle/>
          <a:p>
            <a:r>
              <a:rPr lang="en-US" altLang="ko-KR" dirty="0"/>
              <a:t>P.37 </a:t>
            </a:r>
            <a:r>
              <a:rPr lang="ko-KR" altLang="en-US" dirty="0"/>
              <a:t>선택 조건 표시</a:t>
            </a:r>
            <a:endParaRPr lang="en-US" altLang="ko-KR" dirty="0"/>
          </a:p>
        </p:txBody>
      </p:sp>
    </p:spTree>
    <p:extLst>
      <p:ext uri="{BB962C8B-B14F-4D97-AF65-F5344CB8AC3E}">
        <p14:creationId xmlns:p14="http://schemas.microsoft.com/office/powerpoint/2010/main" val="16190076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55B0FF-CDC2-42E3-8D98-5D4153AAD3A2}"/>
              </a:ext>
            </a:extLst>
          </p:cNvPr>
          <p:cNvSpPr txBox="1"/>
          <p:nvPr/>
        </p:nvSpPr>
        <p:spPr>
          <a:xfrm>
            <a:off x="5772834" y="117876"/>
            <a:ext cx="1241045" cy="369332"/>
          </a:xfrm>
          <a:prstGeom prst="rect">
            <a:avLst/>
          </a:prstGeom>
          <a:noFill/>
        </p:spPr>
        <p:txBody>
          <a:bodyPr wrap="none" rtlCol="0">
            <a:spAutoFit/>
          </a:bodyPr>
          <a:lstStyle/>
          <a:p>
            <a:r>
              <a:rPr lang="en-US" altLang="ko-KR" dirty="0"/>
              <a:t>Quotation</a:t>
            </a:r>
            <a:endParaRPr lang="ko-KR" altLang="en-US" dirty="0"/>
          </a:p>
        </p:txBody>
      </p:sp>
      <p:sp>
        <p:nvSpPr>
          <p:cNvPr id="3" name="직사각형 2">
            <a:extLst>
              <a:ext uri="{FF2B5EF4-FFF2-40B4-BE49-F238E27FC236}">
                <a16:creationId xmlns:a16="http://schemas.microsoft.com/office/drawing/2014/main" id="{33C61594-13AC-4D46-8235-6C688704F47D}"/>
              </a:ext>
            </a:extLst>
          </p:cNvPr>
          <p:cNvSpPr/>
          <p:nvPr/>
        </p:nvSpPr>
        <p:spPr>
          <a:xfrm>
            <a:off x="903214" y="683380"/>
            <a:ext cx="5192786" cy="51172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a:extLst>
              <a:ext uri="{FF2B5EF4-FFF2-40B4-BE49-F238E27FC236}">
                <a16:creationId xmlns:a16="http://schemas.microsoft.com/office/drawing/2014/main" id="{4DF46976-F150-488E-80E5-06DA9F24D2C4}"/>
              </a:ext>
            </a:extLst>
          </p:cNvPr>
          <p:cNvSpPr txBox="1"/>
          <p:nvPr/>
        </p:nvSpPr>
        <p:spPr>
          <a:xfrm>
            <a:off x="1026253" y="1317635"/>
            <a:ext cx="2932010" cy="369332"/>
          </a:xfrm>
          <a:prstGeom prst="rect">
            <a:avLst/>
          </a:prstGeom>
          <a:noFill/>
        </p:spPr>
        <p:txBody>
          <a:bodyPr wrap="square" rtlCol="0">
            <a:spAutoFit/>
          </a:bodyPr>
          <a:lstStyle/>
          <a:p>
            <a:r>
              <a:rPr lang="en-US" altLang="ko-KR" dirty="0"/>
              <a:t>Customer information</a:t>
            </a:r>
            <a:endParaRPr lang="ko-KR" altLang="en-US" dirty="0"/>
          </a:p>
        </p:txBody>
      </p:sp>
      <p:sp>
        <p:nvSpPr>
          <p:cNvPr id="7" name="직사각형 6">
            <a:extLst>
              <a:ext uri="{FF2B5EF4-FFF2-40B4-BE49-F238E27FC236}">
                <a16:creationId xmlns:a16="http://schemas.microsoft.com/office/drawing/2014/main" id="{992E42B7-5C63-4E33-90F3-68B601566DEA}"/>
              </a:ext>
            </a:extLst>
          </p:cNvPr>
          <p:cNvSpPr/>
          <p:nvPr/>
        </p:nvSpPr>
        <p:spPr>
          <a:xfrm>
            <a:off x="1020660" y="1627811"/>
            <a:ext cx="4966283" cy="7753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t>Basic Information</a:t>
            </a:r>
          </a:p>
          <a:p>
            <a:pPr algn="ctr"/>
            <a:r>
              <a:rPr lang="en-US" altLang="ko-KR" sz="1600" dirty="0"/>
              <a:t>Company name, address, contact, person in charge</a:t>
            </a:r>
            <a:endParaRPr lang="ko-KR" altLang="en-US" sz="1600" dirty="0"/>
          </a:p>
          <a:p>
            <a:pPr algn="ctr"/>
            <a:endParaRPr lang="ko-KR" altLang="en-US" sz="1600" dirty="0"/>
          </a:p>
        </p:txBody>
      </p:sp>
      <p:sp>
        <p:nvSpPr>
          <p:cNvPr id="8" name="TextBox 7">
            <a:extLst>
              <a:ext uri="{FF2B5EF4-FFF2-40B4-BE49-F238E27FC236}">
                <a16:creationId xmlns:a16="http://schemas.microsoft.com/office/drawing/2014/main" id="{394DE91B-58C1-41CB-B81D-0A182994D19D}"/>
              </a:ext>
            </a:extLst>
          </p:cNvPr>
          <p:cNvSpPr txBox="1"/>
          <p:nvPr/>
        </p:nvSpPr>
        <p:spPr>
          <a:xfrm>
            <a:off x="1028876" y="2483488"/>
            <a:ext cx="3401380" cy="369332"/>
          </a:xfrm>
          <a:prstGeom prst="rect">
            <a:avLst/>
          </a:prstGeom>
          <a:noFill/>
        </p:spPr>
        <p:txBody>
          <a:bodyPr wrap="none" rtlCol="0">
            <a:spAutoFit/>
          </a:bodyPr>
          <a:lstStyle/>
          <a:p>
            <a:r>
              <a:rPr lang="en-US" altLang="ko-KR" dirty="0"/>
              <a:t>Logistics company information</a:t>
            </a:r>
            <a:endParaRPr lang="ko-KR" altLang="en-US" dirty="0"/>
          </a:p>
        </p:txBody>
      </p:sp>
      <p:sp>
        <p:nvSpPr>
          <p:cNvPr id="12" name="TextBox 11">
            <a:extLst>
              <a:ext uri="{FF2B5EF4-FFF2-40B4-BE49-F238E27FC236}">
                <a16:creationId xmlns:a16="http://schemas.microsoft.com/office/drawing/2014/main" id="{85990A52-970F-47F0-A67E-58F9B599EED9}"/>
              </a:ext>
            </a:extLst>
          </p:cNvPr>
          <p:cNvSpPr txBox="1"/>
          <p:nvPr/>
        </p:nvSpPr>
        <p:spPr>
          <a:xfrm>
            <a:off x="981250" y="762183"/>
            <a:ext cx="3573710" cy="369332"/>
          </a:xfrm>
          <a:prstGeom prst="rect">
            <a:avLst/>
          </a:prstGeom>
          <a:noFill/>
        </p:spPr>
        <p:txBody>
          <a:bodyPr wrap="square" rtlCol="0">
            <a:spAutoFit/>
          </a:bodyPr>
          <a:lstStyle/>
          <a:p>
            <a:r>
              <a:rPr lang="en-US" altLang="ko-KR" dirty="0"/>
              <a:t>Quotation</a:t>
            </a:r>
            <a:r>
              <a:rPr lang="ko-KR" altLang="en-US" dirty="0"/>
              <a:t> </a:t>
            </a:r>
            <a:r>
              <a:rPr lang="en-US" altLang="ko-KR" dirty="0"/>
              <a:t>No.</a:t>
            </a:r>
            <a:r>
              <a:rPr lang="ko-KR" altLang="en-US" dirty="0"/>
              <a:t> </a:t>
            </a:r>
            <a:r>
              <a:rPr lang="en-US" altLang="ko-KR" dirty="0"/>
              <a:t>: </a:t>
            </a:r>
            <a:endParaRPr lang="ko-KR" altLang="en-US" dirty="0"/>
          </a:p>
        </p:txBody>
      </p:sp>
      <p:sp>
        <p:nvSpPr>
          <p:cNvPr id="13" name="직사각형 12">
            <a:extLst>
              <a:ext uri="{FF2B5EF4-FFF2-40B4-BE49-F238E27FC236}">
                <a16:creationId xmlns:a16="http://schemas.microsoft.com/office/drawing/2014/main" id="{49F8923F-6DD4-4F68-828A-5AFC69E9CEC4}"/>
              </a:ext>
            </a:extLst>
          </p:cNvPr>
          <p:cNvSpPr/>
          <p:nvPr/>
        </p:nvSpPr>
        <p:spPr>
          <a:xfrm>
            <a:off x="2823365" y="774535"/>
            <a:ext cx="1816059" cy="299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t>직접 입력</a:t>
            </a:r>
          </a:p>
        </p:txBody>
      </p:sp>
      <p:sp>
        <p:nvSpPr>
          <p:cNvPr id="14" name="직사각형 13">
            <a:extLst>
              <a:ext uri="{FF2B5EF4-FFF2-40B4-BE49-F238E27FC236}">
                <a16:creationId xmlns:a16="http://schemas.microsoft.com/office/drawing/2014/main" id="{BB48ED24-CBCC-4A06-945C-8DDF4F5214F9}"/>
              </a:ext>
            </a:extLst>
          </p:cNvPr>
          <p:cNvSpPr/>
          <p:nvPr/>
        </p:nvSpPr>
        <p:spPr>
          <a:xfrm>
            <a:off x="6483197" y="667291"/>
            <a:ext cx="5192786" cy="53601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a:extLst>
              <a:ext uri="{FF2B5EF4-FFF2-40B4-BE49-F238E27FC236}">
                <a16:creationId xmlns:a16="http://schemas.microsoft.com/office/drawing/2014/main" id="{CDFC74F9-5C37-4229-91C9-D3DB29F1FBFC}"/>
              </a:ext>
            </a:extLst>
          </p:cNvPr>
          <p:cNvSpPr/>
          <p:nvPr/>
        </p:nvSpPr>
        <p:spPr>
          <a:xfrm>
            <a:off x="1016465" y="3753198"/>
            <a:ext cx="4966283" cy="1291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Product</a:t>
            </a:r>
            <a:r>
              <a:rPr lang="ko-KR" altLang="en-US" dirty="0"/>
              <a:t> </a:t>
            </a:r>
            <a:r>
              <a:rPr lang="en-US" altLang="ko-KR" dirty="0"/>
              <a:t>1.</a:t>
            </a:r>
            <a:endParaRPr lang="ko-KR" altLang="en-US" dirty="0"/>
          </a:p>
        </p:txBody>
      </p:sp>
      <p:sp>
        <p:nvSpPr>
          <p:cNvPr id="18" name="TextBox 17">
            <a:extLst>
              <a:ext uri="{FF2B5EF4-FFF2-40B4-BE49-F238E27FC236}">
                <a16:creationId xmlns:a16="http://schemas.microsoft.com/office/drawing/2014/main" id="{2F196111-8DB7-4567-8E7F-D44FBE618FB0}"/>
              </a:ext>
            </a:extLst>
          </p:cNvPr>
          <p:cNvSpPr txBox="1"/>
          <p:nvPr/>
        </p:nvSpPr>
        <p:spPr>
          <a:xfrm>
            <a:off x="843370" y="5145884"/>
            <a:ext cx="1067921" cy="246221"/>
          </a:xfrm>
          <a:prstGeom prst="rect">
            <a:avLst/>
          </a:prstGeom>
          <a:noFill/>
        </p:spPr>
        <p:txBody>
          <a:bodyPr wrap="none" rtlCol="0">
            <a:spAutoFit/>
          </a:bodyPr>
          <a:lstStyle/>
          <a:p>
            <a:r>
              <a:rPr lang="en-US" altLang="ko-KR" sz="1000" dirty="0"/>
              <a:t>Receipt Service</a:t>
            </a:r>
            <a:endParaRPr lang="ko-KR" altLang="en-US" sz="1000" dirty="0"/>
          </a:p>
        </p:txBody>
      </p:sp>
      <p:sp>
        <p:nvSpPr>
          <p:cNvPr id="19" name="직사각형 18">
            <a:extLst>
              <a:ext uri="{FF2B5EF4-FFF2-40B4-BE49-F238E27FC236}">
                <a16:creationId xmlns:a16="http://schemas.microsoft.com/office/drawing/2014/main" id="{B168F906-68A3-4221-BAFC-625CD8DB005D}"/>
              </a:ext>
            </a:extLst>
          </p:cNvPr>
          <p:cNvSpPr/>
          <p:nvPr/>
        </p:nvSpPr>
        <p:spPr>
          <a:xfrm>
            <a:off x="6608859" y="2902976"/>
            <a:ext cx="4966283" cy="1291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Product</a:t>
            </a:r>
            <a:r>
              <a:rPr lang="ko-KR" altLang="en-US" dirty="0"/>
              <a:t> </a:t>
            </a:r>
            <a:r>
              <a:rPr lang="en-US" altLang="ko-KR" dirty="0"/>
              <a:t>2.</a:t>
            </a:r>
            <a:endParaRPr lang="ko-KR" altLang="en-US" dirty="0"/>
          </a:p>
        </p:txBody>
      </p:sp>
      <p:cxnSp>
        <p:nvCxnSpPr>
          <p:cNvPr id="21" name="직선 연결선 20">
            <a:extLst>
              <a:ext uri="{FF2B5EF4-FFF2-40B4-BE49-F238E27FC236}">
                <a16:creationId xmlns:a16="http://schemas.microsoft.com/office/drawing/2014/main" id="{FCA04419-7956-4FD1-BF1E-2D23A5F21FCB}"/>
              </a:ext>
            </a:extLst>
          </p:cNvPr>
          <p:cNvCxnSpPr>
            <a:cxnSpLocks/>
          </p:cNvCxnSpPr>
          <p:nvPr/>
        </p:nvCxnSpPr>
        <p:spPr>
          <a:xfrm>
            <a:off x="8876321" y="2210217"/>
            <a:ext cx="0" cy="587694"/>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4" name="직사각형 23">
            <a:extLst>
              <a:ext uri="{FF2B5EF4-FFF2-40B4-BE49-F238E27FC236}">
                <a16:creationId xmlns:a16="http://schemas.microsoft.com/office/drawing/2014/main" id="{035CCAD0-8F27-4472-8179-A9B48772E8A6}"/>
              </a:ext>
            </a:extLst>
          </p:cNvPr>
          <p:cNvSpPr/>
          <p:nvPr/>
        </p:nvSpPr>
        <p:spPr>
          <a:xfrm>
            <a:off x="1028876" y="2875663"/>
            <a:ext cx="4966283" cy="7753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Basic Information</a:t>
            </a:r>
          </a:p>
          <a:p>
            <a:pPr algn="ctr"/>
            <a:r>
              <a:rPr lang="en-US" altLang="ko-KR" dirty="0"/>
              <a:t>Company name, address, contact, person in charge</a:t>
            </a:r>
            <a:endParaRPr lang="ko-KR" altLang="en-US" dirty="0"/>
          </a:p>
        </p:txBody>
      </p:sp>
      <p:sp>
        <p:nvSpPr>
          <p:cNvPr id="25" name="TextBox 24">
            <a:extLst>
              <a:ext uri="{FF2B5EF4-FFF2-40B4-BE49-F238E27FC236}">
                <a16:creationId xmlns:a16="http://schemas.microsoft.com/office/drawing/2014/main" id="{F6048A43-218E-4F6A-9399-6377C699E8EB}"/>
              </a:ext>
            </a:extLst>
          </p:cNvPr>
          <p:cNvSpPr txBox="1"/>
          <p:nvPr/>
        </p:nvSpPr>
        <p:spPr>
          <a:xfrm>
            <a:off x="1916079" y="5145884"/>
            <a:ext cx="905441" cy="276999"/>
          </a:xfrm>
          <a:prstGeom prst="rect">
            <a:avLst/>
          </a:prstGeom>
          <a:noFill/>
        </p:spPr>
        <p:txBody>
          <a:bodyPr wrap="none" rtlCol="0">
            <a:spAutoFit/>
          </a:bodyPr>
          <a:lstStyle/>
          <a:p>
            <a:r>
              <a:rPr lang="en-US" altLang="ko-KR" sz="1200" dirty="0"/>
              <a:t>Unloading</a:t>
            </a:r>
            <a:endParaRPr lang="ko-KR" altLang="en-US" sz="1200" dirty="0"/>
          </a:p>
        </p:txBody>
      </p:sp>
      <p:sp>
        <p:nvSpPr>
          <p:cNvPr id="26" name="TextBox 25">
            <a:extLst>
              <a:ext uri="{FF2B5EF4-FFF2-40B4-BE49-F238E27FC236}">
                <a16:creationId xmlns:a16="http://schemas.microsoft.com/office/drawing/2014/main" id="{CA729B4D-55D8-41DB-9A4C-C105CB09F680}"/>
              </a:ext>
            </a:extLst>
          </p:cNvPr>
          <p:cNvSpPr txBox="1"/>
          <p:nvPr/>
        </p:nvSpPr>
        <p:spPr>
          <a:xfrm>
            <a:off x="2855264" y="5145884"/>
            <a:ext cx="1446550" cy="276999"/>
          </a:xfrm>
          <a:prstGeom prst="rect">
            <a:avLst/>
          </a:prstGeom>
          <a:noFill/>
        </p:spPr>
        <p:txBody>
          <a:bodyPr wrap="none" rtlCol="0">
            <a:spAutoFit/>
          </a:bodyPr>
          <a:lstStyle/>
          <a:p>
            <a:r>
              <a:rPr lang="en-US" altLang="ko-KR" sz="1200" dirty="0"/>
              <a:t>U$ 12.00 / Carton</a:t>
            </a:r>
            <a:endParaRPr lang="ko-KR" altLang="en-US" sz="1200" dirty="0"/>
          </a:p>
        </p:txBody>
      </p:sp>
      <p:sp>
        <p:nvSpPr>
          <p:cNvPr id="27" name="TextBox 26">
            <a:extLst>
              <a:ext uri="{FF2B5EF4-FFF2-40B4-BE49-F238E27FC236}">
                <a16:creationId xmlns:a16="http://schemas.microsoft.com/office/drawing/2014/main" id="{0DDB635F-57B9-48C1-9B2B-B77CD33575A9}"/>
              </a:ext>
            </a:extLst>
          </p:cNvPr>
          <p:cNvSpPr txBox="1"/>
          <p:nvPr/>
        </p:nvSpPr>
        <p:spPr>
          <a:xfrm>
            <a:off x="1653954" y="5435425"/>
            <a:ext cx="1217000" cy="253916"/>
          </a:xfrm>
          <a:prstGeom prst="rect">
            <a:avLst/>
          </a:prstGeom>
          <a:noFill/>
        </p:spPr>
        <p:txBody>
          <a:bodyPr wrap="none" rtlCol="0">
            <a:spAutoFit/>
          </a:bodyPr>
          <a:lstStyle/>
          <a:p>
            <a:r>
              <a:rPr lang="en-US" altLang="ko-KR" sz="1050" dirty="0"/>
              <a:t>Visual inspection</a:t>
            </a:r>
            <a:endParaRPr lang="ko-KR" altLang="en-US" sz="1050" dirty="0"/>
          </a:p>
        </p:txBody>
      </p:sp>
      <p:sp>
        <p:nvSpPr>
          <p:cNvPr id="28" name="TextBox 27">
            <a:extLst>
              <a:ext uri="{FF2B5EF4-FFF2-40B4-BE49-F238E27FC236}">
                <a16:creationId xmlns:a16="http://schemas.microsoft.com/office/drawing/2014/main" id="{3993FAB2-AE5F-4932-9DBC-FAEC08B15B12}"/>
              </a:ext>
            </a:extLst>
          </p:cNvPr>
          <p:cNvSpPr txBox="1"/>
          <p:nvPr/>
        </p:nvSpPr>
        <p:spPr>
          <a:xfrm>
            <a:off x="2855264" y="5422883"/>
            <a:ext cx="1178528" cy="276999"/>
          </a:xfrm>
          <a:prstGeom prst="rect">
            <a:avLst/>
          </a:prstGeom>
          <a:noFill/>
        </p:spPr>
        <p:txBody>
          <a:bodyPr wrap="none" rtlCol="0">
            <a:spAutoFit/>
          </a:bodyPr>
          <a:lstStyle/>
          <a:p>
            <a:r>
              <a:rPr lang="en-US" altLang="ko-KR" sz="1200" dirty="0"/>
              <a:t>U$ 0.30 / Unit</a:t>
            </a:r>
            <a:endParaRPr lang="ko-KR" altLang="en-US" sz="1200" dirty="0"/>
          </a:p>
        </p:txBody>
      </p:sp>
      <p:cxnSp>
        <p:nvCxnSpPr>
          <p:cNvPr id="54" name="직선 연결선 53">
            <a:extLst>
              <a:ext uri="{FF2B5EF4-FFF2-40B4-BE49-F238E27FC236}">
                <a16:creationId xmlns:a16="http://schemas.microsoft.com/office/drawing/2014/main" id="{FF36E714-B433-4619-9201-85647DF3D8D0}"/>
              </a:ext>
            </a:extLst>
          </p:cNvPr>
          <p:cNvCxnSpPr>
            <a:cxnSpLocks/>
          </p:cNvCxnSpPr>
          <p:nvPr/>
        </p:nvCxnSpPr>
        <p:spPr>
          <a:xfrm>
            <a:off x="8961609" y="4300473"/>
            <a:ext cx="0" cy="587694"/>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127BA97-AC52-4723-864D-F2CE20772D59}"/>
              </a:ext>
            </a:extLst>
          </p:cNvPr>
          <p:cNvSpPr txBox="1"/>
          <p:nvPr/>
        </p:nvSpPr>
        <p:spPr>
          <a:xfrm>
            <a:off x="8313508" y="4993759"/>
            <a:ext cx="1515158" cy="369332"/>
          </a:xfrm>
          <a:prstGeom prst="rect">
            <a:avLst/>
          </a:prstGeom>
          <a:noFill/>
        </p:spPr>
        <p:txBody>
          <a:bodyPr wrap="none" rtlCol="0">
            <a:spAutoFit/>
          </a:bodyPr>
          <a:lstStyle/>
          <a:p>
            <a:r>
              <a:rPr lang="en-US" altLang="ko-KR" dirty="0"/>
              <a:t>2019. 05. 03.</a:t>
            </a:r>
            <a:endParaRPr lang="ko-KR" altLang="en-US" dirty="0"/>
          </a:p>
        </p:txBody>
      </p:sp>
      <p:cxnSp>
        <p:nvCxnSpPr>
          <p:cNvPr id="56" name="직선 연결선 55">
            <a:extLst>
              <a:ext uri="{FF2B5EF4-FFF2-40B4-BE49-F238E27FC236}">
                <a16:creationId xmlns:a16="http://schemas.microsoft.com/office/drawing/2014/main" id="{E8A67673-A0F4-4907-A75C-6396A76806C3}"/>
              </a:ext>
            </a:extLst>
          </p:cNvPr>
          <p:cNvCxnSpPr/>
          <p:nvPr/>
        </p:nvCxnSpPr>
        <p:spPr>
          <a:xfrm>
            <a:off x="6274965" y="786917"/>
            <a:ext cx="0" cy="4912965"/>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5CAD96C-D0C6-4758-B07E-6070B050D51E}"/>
              </a:ext>
            </a:extLst>
          </p:cNvPr>
          <p:cNvSpPr txBox="1"/>
          <p:nvPr/>
        </p:nvSpPr>
        <p:spPr>
          <a:xfrm>
            <a:off x="6621064" y="5381091"/>
            <a:ext cx="6131743" cy="646331"/>
          </a:xfrm>
          <a:prstGeom prst="rect">
            <a:avLst/>
          </a:prstGeom>
          <a:noFill/>
        </p:spPr>
        <p:txBody>
          <a:bodyPr wrap="none" rtlCol="0">
            <a:spAutoFit/>
          </a:bodyPr>
          <a:lstStyle/>
          <a:p>
            <a:r>
              <a:rPr lang="en-US" altLang="ko-KR" dirty="0"/>
              <a:t>The quotation above is able to change </a:t>
            </a:r>
          </a:p>
          <a:p>
            <a:r>
              <a:rPr lang="en-US" altLang="ko-KR" dirty="0"/>
              <a:t>depending on actual conditions and additional requests.</a:t>
            </a:r>
            <a:endParaRPr lang="ko-KR" altLang="en-US" dirty="0"/>
          </a:p>
        </p:txBody>
      </p:sp>
      <p:sp>
        <p:nvSpPr>
          <p:cNvPr id="58" name="직사각형 57">
            <a:extLst>
              <a:ext uri="{FF2B5EF4-FFF2-40B4-BE49-F238E27FC236}">
                <a16:creationId xmlns:a16="http://schemas.microsoft.com/office/drawing/2014/main" id="{F978D730-00DE-47DE-AB7A-D0EEBDFC7E7F}"/>
              </a:ext>
            </a:extLst>
          </p:cNvPr>
          <p:cNvSpPr/>
          <p:nvPr/>
        </p:nvSpPr>
        <p:spPr>
          <a:xfrm>
            <a:off x="4621129" y="6256640"/>
            <a:ext cx="1210958"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Send</a:t>
            </a:r>
            <a:endParaRPr lang="ko-KR" altLang="en-US" dirty="0"/>
          </a:p>
        </p:txBody>
      </p:sp>
      <p:sp>
        <p:nvSpPr>
          <p:cNvPr id="59" name="직사각형 58">
            <a:extLst>
              <a:ext uri="{FF2B5EF4-FFF2-40B4-BE49-F238E27FC236}">
                <a16:creationId xmlns:a16="http://schemas.microsoft.com/office/drawing/2014/main" id="{4DC1E6A3-6D17-45BD-8EB5-0E44A47F1CAC}"/>
              </a:ext>
            </a:extLst>
          </p:cNvPr>
          <p:cNvSpPr/>
          <p:nvPr/>
        </p:nvSpPr>
        <p:spPr>
          <a:xfrm>
            <a:off x="6819045" y="6256640"/>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Back</a:t>
            </a:r>
            <a:endParaRPr lang="ko-KR" altLang="en-US" dirty="0"/>
          </a:p>
        </p:txBody>
      </p:sp>
      <p:cxnSp>
        <p:nvCxnSpPr>
          <p:cNvPr id="61" name="직선 화살표 연결선 60">
            <a:extLst>
              <a:ext uri="{FF2B5EF4-FFF2-40B4-BE49-F238E27FC236}">
                <a16:creationId xmlns:a16="http://schemas.microsoft.com/office/drawing/2014/main" id="{3567BD24-2A21-4379-A130-356A1F2C7EB8}"/>
              </a:ext>
            </a:extLst>
          </p:cNvPr>
          <p:cNvCxnSpPr>
            <a:cxnSpLocks/>
            <a:stCxn id="62" idx="3"/>
            <a:endCxn id="58" idx="1"/>
          </p:cNvCxnSpPr>
          <p:nvPr/>
        </p:nvCxnSpPr>
        <p:spPr>
          <a:xfrm>
            <a:off x="3720014" y="6395137"/>
            <a:ext cx="901115" cy="461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08D0C702-B31C-4C24-BDBB-5A421CA118C2}"/>
              </a:ext>
            </a:extLst>
          </p:cNvPr>
          <p:cNvSpPr txBox="1"/>
          <p:nvPr/>
        </p:nvSpPr>
        <p:spPr>
          <a:xfrm>
            <a:off x="1175648" y="5933472"/>
            <a:ext cx="2544366" cy="923330"/>
          </a:xfrm>
          <a:prstGeom prst="rect">
            <a:avLst/>
          </a:prstGeom>
          <a:noFill/>
          <a:ln>
            <a:solidFill>
              <a:schemeClr val="tx1"/>
            </a:solidFill>
          </a:ln>
        </p:spPr>
        <p:txBody>
          <a:bodyPr wrap="square" rtlCol="0">
            <a:spAutoFit/>
          </a:bodyPr>
          <a:lstStyle/>
          <a:p>
            <a:r>
              <a:rPr lang="ko-KR" altLang="en-US" dirty="0"/>
              <a:t>발송 완료 시 </a:t>
            </a:r>
            <a:r>
              <a:rPr lang="ko-KR" altLang="en-US"/>
              <a:t>발송 완료 표시 및 버튼 비활성화</a:t>
            </a:r>
            <a:endParaRPr lang="ko-KR" altLang="en-US" dirty="0"/>
          </a:p>
        </p:txBody>
      </p:sp>
      <p:sp>
        <p:nvSpPr>
          <p:cNvPr id="65" name="직사각형 64">
            <a:extLst>
              <a:ext uri="{FF2B5EF4-FFF2-40B4-BE49-F238E27FC236}">
                <a16:creationId xmlns:a16="http://schemas.microsoft.com/office/drawing/2014/main" id="{49DC1603-6C4D-4FEB-9951-485A706A1268}"/>
              </a:ext>
            </a:extLst>
          </p:cNvPr>
          <p:cNvSpPr/>
          <p:nvPr/>
        </p:nvSpPr>
        <p:spPr>
          <a:xfrm>
            <a:off x="903214" y="70720"/>
            <a:ext cx="2016155" cy="5676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rPr>
              <a:t>Busk Fulfillment </a:t>
            </a:r>
            <a:r>
              <a:rPr lang="ko-KR" altLang="en-US" dirty="0">
                <a:solidFill>
                  <a:schemeClr val="tx1"/>
                </a:solidFill>
              </a:rPr>
              <a:t>로고</a:t>
            </a:r>
          </a:p>
        </p:txBody>
      </p:sp>
      <p:sp>
        <p:nvSpPr>
          <p:cNvPr id="66" name="직사각형 65">
            <a:extLst>
              <a:ext uri="{FF2B5EF4-FFF2-40B4-BE49-F238E27FC236}">
                <a16:creationId xmlns:a16="http://schemas.microsoft.com/office/drawing/2014/main" id="{F2D5C3B7-E2F4-4FBF-B47C-9D45C3927E9F}"/>
              </a:ext>
            </a:extLst>
          </p:cNvPr>
          <p:cNvSpPr/>
          <p:nvPr/>
        </p:nvSpPr>
        <p:spPr>
          <a:xfrm>
            <a:off x="9659828" y="4658449"/>
            <a:ext cx="2016155" cy="3866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solidFill>
                  <a:schemeClr val="tx1"/>
                </a:solidFill>
              </a:rPr>
              <a:t>물류업체 로고</a:t>
            </a:r>
          </a:p>
        </p:txBody>
      </p:sp>
      <p:sp>
        <p:nvSpPr>
          <p:cNvPr id="55" name="TextBox 54">
            <a:extLst>
              <a:ext uri="{FF2B5EF4-FFF2-40B4-BE49-F238E27FC236}">
                <a16:creationId xmlns:a16="http://schemas.microsoft.com/office/drawing/2014/main" id="{763D8ED0-63A7-418E-871C-2CB0AD28D41B}"/>
              </a:ext>
            </a:extLst>
          </p:cNvPr>
          <p:cNvSpPr txBox="1"/>
          <p:nvPr/>
        </p:nvSpPr>
        <p:spPr>
          <a:xfrm>
            <a:off x="6581357" y="765038"/>
            <a:ext cx="1082156" cy="276999"/>
          </a:xfrm>
          <a:prstGeom prst="rect">
            <a:avLst/>
          </a:prstGeom>
          <a:noFill/>
        </p:spPr>
        <p:txBody>
          <a:bodyPr wrap="none" rtlCol="0">
            <a:spAutoFit/>
          </a:bodyPr>
          <a:lstStyle/>
          <a:p>
            <a:r>
              <a:rPr lang="en-US" altLang="ko-KR" sz="1200" dirty="0"/>
              <a:t>Storage Cost</a:t>
            </a:r>
            <a:endParaRPr lang="ko-KR" altLang="en-US" sz="1200" dirty="0"/>
          </a:p>
        </p:txBody>
      </p:sp>
      <p:sp>
        <p:nvSpPr>
          <p:cNvPr id="60" name="TextBox 59">
            <a:extLst>
              <a:ext uri="{FF2B5EF4-FFF2-40B4-BE49-F238E27FC236}">
                <a16:creationId xmlns:a16="http://schemas.microsoft.com/office/drawing/2014/main" id="{FE6CB8E5-0742-40B9-8F9E-73CE10CAE816}"/>
              </a:ext>
            </a:extLst>
          </p:cNvPr>
          <p:cNvSpPr txBox="1"/>
          <p:nvPr/>
        </p:nvSpPr>
        <p:spPr>
          <a:xfrm>
            <a:off x="7516186" y="763637"/>
            <a:ext cx="1002197" cy="246221"/>
          </a:xfrm>
          <a:prstGeom prst="rect">
            <a:avLst/>
          </a:prstGeom>
          <a:noFill/>
        </p:spPr>
        <p:txBody>
          <a:bodyPr wrap="none" rtlCol="0">
            <a:spAutoFit/>
          </a:bodyPr>
          <a:lstStyle/>
          <a:p>
            <a:r>
              <a:rPr lang="en-US" altLang="ko-KR" sz="1000" dirty="0"/>
              <a:t>General cargo</a:t>
            </a:r>
            <a:endParaRPr lang="ko-KR" altLang="en-US" sz="1000" dirty="0"/>
          </a:p>
        </p:txBody>
      </p:sp>
      <p:sp>
        <p:nvSpPr>
          <p:cNvPr id="63" name="TextBox 62">
            <a:extLst>
              <a:ext uri="{FF2B5EF4-FFF2-40B4-BE49-F238E27FC236}">
                <a16:creationId xmlns:a16="http://schemas.microsoft.com/office/drawing/2014/main" id="{23149A28-418B-41A7-B8B4-AC62099B5B7E}"/>
              </a:ext>
            </a:extLst>
          </p:cNvPr>
          <p:cNvSpPr txBox="1"/>
          <p:nvPr/>
        </p:nvSpPr>
        <p:spPr>
          <a:xfrm>
            <a:off x="8455371" y="763637"/>
            <a:ext cx="1779974" cy="276999"/>
          </a:xfrm>
          <a:prstGeom prst="rect">
            <a:avLst/>
          </a:prstGeom>
          <a:noFill/>
        </p:spPr>
        <p:txBody>
          <a:bodyPr wrap="none" rtlCol="0">
            <a:spAutoFit/>
          </a:bodyPr>
          <a:lstStyle/>
          <a:p>
            <a:r>
              <a:rPr lang="en-US" altLang="ko-KR" sz="1200" dirty="0"/>
              <a:t>U$ 1.20 / Carton / day</a:t>
            </a:r>
            <a:endParaRPr lang="ko-KR" altLang="en-US" sz="1200" dirty="0"/>
          </a:p>
        </p:txBody>
      </p:sp>
      <p:sp>
        <p:nvSpPr>
          <p:cNvPr id="64" name="TextBox 63">
            <a:extLst>
              <a:ext uri="{FF2B5EF4-FFF2-40B4-BE49-F238E27FC236}">
                <a16:creationId xmlns:a16="http://schemas.microsoft.com/office/drawing/2014/main" id="{2CDA10D5-C609-48C0-90AC-355C08AE9AC5}"/>
              </a:ext>
            </a:extLst>
          </p:cNvPr>
          <p:cNvSpPr txBox="1"/>
          <p:nvPr/>
        </p:nvSpPr>
        <p:spPr>
          <a:xfrm>
            <a:off x="6581357" y="1042037"/>
            <a:ext cx="1250718" cy="400110"/>
          </a:xfrm>
          <a:prstGeom prst="rect">
            <a:avLst/>
          </a:prstGeom>
          <a:noFill/>
        </p:spPr>
        <p:txBody>
          <a:bodyPr wrap="square" rtlCol="0">
            <a:spAutoFit/>
          </a:bodyPr>
          <a:lstStyle/>
          <a:p>
            <a:r>
              <a:rPr lang="en-US" altLang="ko-KR" sz="1000" dirty="0"/>
              <a:t>Product repackaging</a:t>
            </a:r>
            <a:endParaRPr lang="ko-KR" altLang="en-US" sz="1000" dirty="0"/>
          </a:p>
        </p:txBody>
      </p:sp>
      <p:sp>
        <p:nvSpPr>
          <p:cNvPr id="67" name="TextBox 66">
            <a:extLst>
              <a:ext uri="{FF2B5EF4-FFF2-40B4-BE49-F238E27FC236}">
                <a16:creationId xmlns:a16="http://schemas.microsoft.com/office/drawing/2014/main" id="{967BF4A7-C322-472A-A2B0-B20B1B3405BA}"/>
              </a:ext>
            </a:extLst>
          </p:cNvPr>
          <p:cNvSpPr txBox="1"/>
          <p:nvPr/>
        </p:nvSpPr>
        <p:spPr>
          <a:xfrm>
            <a:off x="7516186" y="1040636"/>
            <a:ext cx="1039067" cy="246221"/>
          </a:xfrm>
          <a:prstGeom prst="rect">
            <a:avLst/>
          </a:prstGeom>
          <a:noFill/>
        </p:spPr>
        <p:txBody>
          <a:bodyPr wrap="none" rtlCol="0">
            <a:spAutoFit/>
          </a:bodyPr>
          <a:lstStyle/>
          <a:p>
            <a:r>
              <a:rPr lang="en-US" altLang="ko-KR" sz="1000" dirty="0"/>
              <a:t>box packaging</a:t>
            </a:r>
            <a:endParaRPr lang="ko-KR" altLang="en-US" sz="1000" dirty="0"/>
          </a:p>
        </p:txBody>
      </p:sp>
      <p:sp>
        <p:nvSpPr>
          <p:cNvPr id="68" name="TextBox 67">
            <a:extLst>
              <a:ext uri="{FF2B5EF4-FFF2-40B4-BE49-F238E27FC236}">
                <a16:creationId xmlns:a16="http://schemas.microsoft.com/office/drawing/2014/main" id="{E3910D8A-D298-413A-A286-E2CFE74EDD1F}"/>
              </a:ext>
            </a:extLst>
          </p:cNvPr>
          <p:cNvSpPr txBox="1"/>
          <p:nvPr/>
        </p:nvSpPr>
        <p:spPr>
          <a:xfrm>
            <a:off x="9906668" y="1040636"/>
            <a:ext cx="1146019" cy="276999"/>
          </a:xfrm>
          <a:prstGeom prst="rect">
            <a:avLst/>
          </a:prstGeom>
          <a:noFill/>
        </p:spPr>
        <p:txBody>
          <a:bodyPr wrap="none" rtlCol="0">
            <a:spAutoFit/>
          </a:bodyPr>
          <a:lstStyle/>
          <a:p>
            <a:r>
              <a:rPr lang="en-US" altLang="ko-KR" sz="1200" dirty="0"/>
              <a:t>U$ 0.90 / box</a:t>
            </a:r>
            <a:endParaRPr lang="ko-KR" altLang="en-US" sz="1200" dirty="0"/>
          </a:p>
        </p:txBody>
      </p:sp>
      <p:sp>
        <p:nvSpPr>
          <p:cNvPr id="69" name="TextBox 68">
            <a:extLst>
              <a:ext uri="{FF2B5EF4-FFF2-40B4-BE49-F238E27FC236}">
                <a16:creationId xmlns:a16="http://schemas.microsoft.com/office/drawing/2014/main" id="{BB6FDBA8-211F-4F35-A7E0-C17CEA44E6CF}"/>
              </a:ext>
            </a:extLst>
          </p:cNvPr>
          <p:cNvSpPr txBox="1"/>
          <p:nvPr/>
        </p:nvSpPr>
        <p:spPr>
          <a:xfrm>
            <a:off x="8463134" y="1040636"/>
            <a:ext cx="1266693" cy="276999"/>
          </a:xfrm>
          <a:prstGeom prst="rect">
            <a:avLst/>
          </a:prstGeom>
          <a:noFill/>
        </p:spPr>
        <p:txBody>
          <a:bodyPr wrap="none" rtlCol="0">
            <a:spAutoFit/>
          </a:bodyPr>
          <a:lstStyle/>
          <a:p>
            <a:r>
              <a:rPr lang="en-US" altLang="ko-KR" sz="1200" dirty="0"/>
              <a:t>12 x 7.5 x 8 cm</a:t>
            </a:r>
            <a:endParaRPr lang="ko-KR" altLang="en-US" sz="1200" dirty="0"/>
          </a:p>
        </p:txBody>
      </p:sp>
      <p:sp>
        <p:nvSpPr>
          <p:cNvPr id="70" name="TextBox 69">
            <a:extLst>
              <a:ext uri="{FF2B5EF4-FFF2-40B4-BE49-F238E27FC236}">
                <a16:creationId xmlns:a16="http://schemas.microsoft.com/office/drawing/2014/main" id="{DC056C40-1C9B-488C-8700-E2067E765B99}"/>
              </a:ext>
            </a:extLst>
          </p:cNvPr>
          <p:cNvSpPr txBox="1"/>
          <p:nvPr/>
        </p:nvSpPr>
        <p:spPr>
          <a:xfrm>
            <a:off x="6581357" y="1330137"/>
            <a:ext cx="1086451" cy="276999"/>
          </a:xfrm>
          <a:prstGeom prst="rect">
            <a:avLst/>
          </a:prstGeom>
          <a:noFill/>
        </p:spPr>
        <p:txBody>
          <a:bodyPr wrap="none" rtlCol="0">
            <a:spAutoFit/>
          </a:bodyPr>
          <a:lstStyle/>
          <a:p>
            <a:r>
              <a:rPr lang="en-US" altLang="ko-KR" sz="1200" dirty="0"/>
              <a:t>Delivery cost</a:t>
            </a:r>
            <a:endParaRPr lang="ko-KR" altLang="en-US" sz="1200" dirty="0"/>
          </a:p>
        </p:txBody>
      </p:sp>
      <p:sp>
        <p:nvSpPr>
          <p:cNvPr id="71" name="TextBox 70">
            <a:extLst>
              <a:ext uri="{FF2B5EF4-FFF2-40B4-BE49-F238E27FC236}">
                <a16:creationId xmlns:a16="http://schemas.microsoft.com/office/drawing/2014/main" id="{6B15F7EC-F99F-475C-9995-020CF640D7F7}"/>
              </a:ext>
            </a:extLst>
          </p:cNvPr>
          <p:cNvSpPr txBox="1"/>
          <p:nvPr/>
        </p:nvSpPr>
        <p:spPr>
          <a:xfrm>
            <a:off x="7516186" y="1328736"/>
            <a:ext cx="1239442" cy="246221"/>
          </a:xfrm>
          <a:prstGeom prst="rect">
            <a:avLst/>
          </a:prstGeom>
          <a:noFill/>
        </p:spPr>
        <p:txBody>
          <a:bodyPr wrap="none" rtlCol="0">
            <a:spAutoFit/>
          </a:bodyPr>
          <a:lstStyle/>
          <a:p>
            <a:r>
              <a:rPr lang="en-US" altLang="ko-KR" sz="1000" dirty="0"/>
              <a:t>Economy delivery</a:t>
            </a:r>
            <a:endParaRPr lang="ko-KR" altLang="en-US" sz="1000" dirty="0"/>
          </a:p>
        </p:txBody>
      </p:sp>
      <p:sp>
        <p:nvSpPr>
          <p:cNvPr id="72" name="TextBox 71">
            <a:extLst>
              <a:ext uri="{FF2B5EF4-FFF2-40B4-BE49-F238E27FC236}">
                <a16:creationId xmlns:a16="http://schemas.microsoft.com/office/drawing/2014/main" id="{01B820DA-39F5-41D4-B67E-23C551E9C9AA}"/>
              </a:ext>
            </a:extLst>
          </p:cNvPr>
          <p:cNvSpPr txBox="1"/>
          <p:nvPr/>
        </p:nvSpPr>
        <p:spPr>
          <a:xfrm>
            <a:off x="9940224" y="1328736"/>
            <a:ext cx="1160895" cy="276999"/>
          </a:xfrm>
          <a:prstGeom prst="rect">
            <a:avLst/>
          </a:prstGeom>
          <a:noFill/>
        </p:spPr>
        <p:txBody>
          <a:bodyPr wrap="none" rtlCol="0">
            <a:spAutoFit/>
          </a:bodyPr>
          <a:lstStyle/>
          <a:p>
            <a:r>
              <a:rPr lang="en-US" altLang="ko-KR" sz="1200" dirty="0"/>
              <a:t>U$ 2.10 / unit</a:t>
            </a:r>
            <a:endParaRPr lang="ko-KR" altLang="en-US" sz="1200" dirty="0"/>
          </a:p>
        </p:txBody>
      </p:sp>
      <p:sp>
        <p:nvSpPr>
          <p:cNvPr id="73" name="TextBox 72">
            <a:extLst>
              <a:ext uri="{FF2B5EF4-FFF2-40B4-BE49-F238E27FC236}">
                <a16:creationId xmlns:a16="http://schemas.microsoft.com/office/drawing/2014/main" id="{BF1ABB28-F59A-4157-A22B-FA1823CDA7AC}"/>
              </a:ext>
            </a:extLst>
          </p:cNvPr>
          <p:cNvSpPr txBox="1"/>
          <p:nvPr/>
        </p:nvSpPr>
        <p:spPr>
          <a:xfrm>
            <a:off x="7523949" y="1605735"/>
            <a:ext cx="1124026" cy="246221"/>
          </a:xfrm>
          <a:prstGeom prst="rect">
            <a:avLst/>
          </a:prstGeom>
          <a:noFill/>
        </p:spPr>
        <p:txBody>
          <a:bodyPr wrap="none" rtlCol="0">
            <a:spAutoFit/>
          </a:bodyPr>
          <a:lstStyle/>
          <a:p>
            <a:r>
              <a:rPr lang="en-US" altLang="ko-KR" sz="1000" dirty="0"/>
              <a:t>General delivery</a:t>
            </a:r>
            <a:endParaRPr lang="ko-KR" altLang="en-US" sz="1000" dirty="0"/>
          </a:p>
        </p:txBody>
      </p:sp>
      <p:sp>
        <p:nvSpPr>
          <p:cNvPr id="74" name="TextBox 73">
            <a:extLst>
              <a:ext uri="{FF2B5EF4-FFF2-40B4-BE49-F238E27FC236}">
                <a16:creationId xmlns:a16="http://schemas.microsoft.com/office/drawing/2014/main" id="{FDB1F836-664E-4455-B7B6-BB9EAA6956FD}"/>
              </a:ext>
            </a:extLst>
          </p:cNvPr>
          <p:cNvSpPr txBox="1"/>
          <p:nvPr/>
        </p:nvSpPr>
        <p:spPr>
          <a:xfrm>
            <a:off x="9947987" y="1605735"/>
            <a:ext cx="1160895" cy="276999"/>
          </a:xfrm>
          <a:prstGeom prst="rect">
            <a:avLst/>
          </a:prstGeom>
          <a:noFill/>
        </p:spPr>
        <p:txBody>
          <a:bodyPr wrap="none" rtlCol="0">
            <a:spAutoFit/>
          </a:bodyPr>
          <a:lstStyle/>
          <a:p>
            <a:r>
              <a:rPr lang="en-US" altLang="ko-KR" sz="1200" dirty="0"/>
              <a:t>U$ 4.10 / unit</a:t>
            </a:r>
            <a:endParaRPr lang="ko-KR" altLang="en-US" sz="1200" dirty="0"/>
          </a:p>
        </p:txBody>
      </p:sp>
      <p:sp>
        <p:nvSpPr>
          <p:cNvPr id="75" name="TextBox 74">
            <a:extLst>
              <a:ext uri="{FF2B5EF4-FFF2-40B4-BE49-F238E27FC236}">
                <a16:creationId xmlns:a16="http://schemas.microsoft.com/office/drawing/2014/main" id="{D8439439-EDEA-470F-8EFA-3A9BED8EFEFA}"/>
              </a:ext>
            </a:extLst>
          </p:cNvPr>
          <p:cNvSpPr txBox="1"/>
          <p:nvPr/>
        </p:nvSpPr>
        <p:spPr>
          <a:xfrm>
            <a:off x="7523949" y="1882734"/>
            <a:ext cx="1106393" cy="246221"/>
          </a:xfrm>
          <a:prstGeom prst="rect">
            <a:avLst/>
          </a:prstGeom>
          <a:noFill/>
        </p:spPr>
        <p:txBody>
          <a:bodyPr wrap="none" rtlCol="0">
            <a:spAutoFit/>
          </a:bodyPr>
          <a:lstStyle/>
          <a:p>
            <a:r>
              <a:rPr lang="en-US" altLang="ko-KR" sz="1000" dirty="0"/>
              <a:t>Express delivery</a:t>
            </a:r>
            <a:endParaRPr lang="ko-KR" altLang="en-US" sz="1000" dirty="0"/>
          </a:p>
        </p:txBody>
      </p:sp>
      <p:sp>
        <p:nvSpPr>
          <p:cNvPr id="76" name="TextBox 75">
            <a:extLst>
              <a:ext uri="{FF2B5EF4-FFF2-40B4-BE49-F238E27FC236}">
                <a16:creationId xmlns:a16="http://schemas.microsoft.com/office/drawing/2014/main" id="{1EEE1EA7-9048-422E-AD71-B259F5052D60}"/>
              </a:ext>
            </a:extLst>
          </p:cNvPr>
          <p:cNvSpPr txBox="1"/>
          <p:nvPr/>
        </p:nvSpPr>
        <p:spPr>
          <a:xfrm>
            <a:off x="9947987" y="1882734"/>
            <a:ext cx="1160895" cy="276999"/>
          </a:xfrm>
          <a:prstGeom prst="rect">
            <a:avLst/>
          </a:prstGeom>
          <a:noFill/>
        </p:spPr>
        <p:txBody>
          <a:bodyPr wrap="none" rtlCol="0">
            <a:spAutoFit/>
          </a:bodyPr>
          <a:lstStyle/>
          <a:p>
            <a:r>
              <a:rPr lang="en-US" altLang="ko-KR" sz="1200" dirty="0"/>
              <a:t>U$ 7.30 / unit</a:t>
            </a:r>
            <a:endParaRPr lang="ko-KR" altLang="en-US" sz="1200" dirty="0"/>
          </a:p>
        </p:txBody>
      </p:sp>
      <p:sp>
        <p:nvSpPr>
          <p:cNvPr id="77" name="TextBox 76">
            <a:extLst>
              <a:ext uri="{FF2B5EF4-FFF2-40B4-BE49-F238E27FC236}">
                <a16:creationId xmlns:a16="http://schemas.microsoft.com/office/drawing/2014/main" id="{13C877E0-01B5-4CBA-9ED9-6C704A6119EB}"/>
              </a:ext>
            </a:extLst>
          </p:cNvPr>
          <p:cNvSpPr txBox="1"/>
          <p:nvPr/>
        </p:nvSpPr>
        <p:spPr>
          <a:xfrm>
            <a:off x="8534653" y="1330555"/>
            <a:ext cx="1118896" cy="276999"/>
          </a:xfrm>
          <a:prstGeom prst="rect">
            <a:avLst/>
          </a:prstGeom>
          <a:noFill/>
        </p:spPr>
        <p:txBody>
          <a:bodyPr wrap="none" rtlCol="0">
            <a:spAutoFit/>
          </a:bodyPr>
          <a:lstStyle/>
          <a:p>
            <a:r>
              <a:rPr lang="en-US" altLang="ko-KR" sz="1200" dirty="0"/>
              <a:t>USPS Normal</a:t>
            </a:r>
            <a:endParaRPr lang="ko-KR" altLang="en-US" sz="1200" dirty="0"/>
          </a:p>
        </p:txBody>
      </p:sp>
      <p:sp>
        <p:nvSpPr>
          <p:cNvPr id="78" name="TextBox 77">
            <a:extLst>
              <a:ext uri="{FF2B5EF4-FFF2-40B4-BE49-F238E27FC236}">
                <a16:creationId xmlns:a16="http://schemas.microsoft.com/office/drawing/2014/main" id="{EE82E7CF-A37D-426B-8E3C-541CCED80636}"/>
              </a:ext>
            </a:extLst>
          </p:cNvPr>
          <p:cNvSpPr txBox="1"/>
          <p:nvPr/>
        </p:nvSpPr>
        <p:spPr>
          <a:xfrm>
            <a:off x="8542416" y="1607554"/>
            <a:ext cx="1286250" cy="276999"/>
          </a:xfrm>
          <a:prstGeom prst="rect">
            <a:avLst/>
          </a:prstGeom>
          <a:noFill/>
        </p:spPr>
        <p:txBody>
          <a:bodyPr wrap="none" rtlCol="0">
            <a:spAutoFit/>
          </a:bodyPr>
          <a:lstStyle/>
          <a:p>
            <a:r>
              <a:rPr lang="en-US" altLang="ko-KR" sz="1200" dirty="0"/>
              <a:t>USPS Expedited</a:t>
            </a:r>
            <a:endParaRPr lang="ko-KR" altLang="en-US" sz="1200" dirty="0"/>
          </a:p>
        </p:txBody>
      </p:sp>
      <p:sp>
        <p:nvSpPr>
          <p:cNvPr id="79" name="TextBox 78">
            <a:extLst>
              <a:ext uri="{FF2B5EF4-FFF2-40B4-BE49-F238E27FC236}">
                <a16:creationId xmlns:a16="http://schemas.microsoft.com/office/drawing/2014/main" id="{2E00C2B1-4229-40ED-82FA-22DFE5081DC0}"/>
              </a:ext>
            </a:extLst>
          </p:cNvPr>
          <p:cNvSpPr txBox="1"/>
          <p:nvPr/>
        </p:nvSpPr>
        <p:spPr>
          <a:xfrm>
            <a:off x="8542416" y="1884553"/>
            <a:ext cx="1329531" cy="276999"/>
          </a:xfrm>
          <a:prstGeom prst="rect">
            <a:avLst/>
          </a:prstGeom>
          <a:noFill/>
        </p:spPr>
        <p:txBody>
          <a:bodyPr wrap="none" rtlCol="0">
            <a:spAutoFit/>
          </a:bodyPr>
          <a:lstStyle/>
          <a:p>
            <a:r>
              <a:rPr lang="en-US" altLang="ko-KR" sz="1200" dirty="0" err="1"/>
              <a:t>Fedex</a:t>
            </a:r>
            <a:r>
              <a:rPr lang="en-US" altLang="ko-KR" sz="1200" dirty="0"/>
              <a:t> Expedited</a:t>
            </a:r>
            <a:endParaRPr lang="ko-KR" altLang="en-US" sz="1200" dirty="0"/>
          </a:p>
        </p:txBody>
      </p:sp>
    </p:spTree>
    <p:extLst>
      <p:ext uri="{BB962C8B-B14F-4D97-AF65-F5344CB8AC3E}">
        <p14:creationId xmlns:p14="http://schemas.microsoft.com/office/powerpoint/2010/main" val="38460915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75FA2C-EC86-4042-8F5C-C77451A58AA4}"/>
              </a:ext>
            </a:extLst>
          </p:cNvPr>
          <p:cNvSpPr txBox="1"/>
          <p:nvPr/>
        </p:nvSpPr>
        <p:spPr>
          <a:xfrm>
            <a:off x="5772834" y="117876"/>
            <a:ext cx="1072730" cy="369332"/>
          </a:xfrm>
          <a:prstGeom prst="rect">
            <a:avLst/>
          </a:prstGeom>
          <a:noFill/>
        </p:spPr>
        <p:txBody>
          <a:bodyPr wrap="none" rtlCol="0">
            <a:spAutoFit/>
          </a:bodyPr>
          <a:lstStyle/>
          <a:p>
            <a:r>
              <a:rPr lang="en-US" altLang="ko-KR" dirty="0"/>
              <a:t>Logistics</a:t>
            </a:r>
            <a:endParaRPr lang="ko-KR" altLang="en-US" dirty="0"/>
          </a:p>
        </p:txBody>
      </p:sp>
      <p:sp>
        <p:nvSpPr>
          <p:cNvPr id="5" name="TextBox 4">
            <a:extLst>
              <a:ext uri="{FF2B5EF4-FFF2-40B4-BE49-F238E27FC236}">
                <a16:creationId xmlns:a16="http://schemas.microsoft.com/office/drawing/2014/main" id="{68362EAA-86B2-4735-8A07-23EE2C3E040B}"/>
              </a:ext>
            </a:extLst>
          </p:cNvPr>
          <p:cNvSpPr txBox="1"/>
          <p:nvPr/>
        </p:nvSpPr>
        <p:spPr>
          <a:xfrm>
            <a:off x="721452" y="780176"/>
            <a:ext cx="3838015" cy="369332"/>
          </a:xfrm>
          <a:prstGeom prst="rect">
            <a:avLst/>
          </a:prstGeom>
          <a:noFill/>
        </p:spPr>
        <p:txBody>
          <a:bodyPr wrap="square" rtlCol="0">
            <a:spAutoFit/>
          </a:bodyPr>
          <a:lstStyle/>
          <a:p>
            <a:r>
              <a:rPr lang="en-US" altLang="ko-KR" dirty="0"/>
              <a:t>Logistics Status / Management</a:t>
            </a:r>
            <a:endParaRPr lang="ko-KR" altLang="en-US" dirty="0"/>
          </a:p>
        </p:txBody>
      </p:sp>
      <p:cxnSp>
        <p:nvCxnSpPr>
          <p:cNvPr id="7" name="직선 연결선 6">
            <a:extLst>
              <a:ext uri="{FF2B5EF4-FFF2-40B4-BE49-F238E27FC236}">
                <a16:creationId xmlns:a16="http://schemas.microsoft.com/office/drawing/2014/main" id="{437829CE-EECA-483A-AF0C-89CD9061D459}"/>
              </a:ext>
            </a:extLst>
          </p:cNvPr>
          <p:cNvCxnSpPr/>
          <p:nvPr/>
        </p:nvCxnSpPr>
        <p:spPr>
          <a:xfrm>
            <a:off x="587229" y="1233182"/>
            <a:ext cx="109392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직선 연결선 27">
            <a:extLst>
              <a:ext uri="{FF2B5EF4-FFF2-40B4-BE49-F238E27FC236}">
                <a16:creationId xmlns:a16="http://schemas.microsoft.com/office/drawing/2014/main" id="{2ABF7AF9-2FEB-4E2B-A570-6539E789DF5F}"/>
              </a:ext>
            </a:extLst>
          </p:cNvPr>
          <p:cNvCxnSpPr/>
          <p:nvPr/>
        </p:nvCxnSpPr>
        <p:spPr>
          <a:xfrm>
            <a:off x="6395248" y="3154784"/>
            <a:ext cx="0" cy="187907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6" name="직사각형 25">
            <a:extLst>
              <a:ext uri="{FF2B5EF4-FFF2-40B4-BE49-F238E27FC236}">
                <a16:creationId xmlns:a16="http://schemas.microsoft.com/office/drawing/2014/main" id="{8CA09EA6-EDAE-4BEE-AC90-12F1F214A591}"/>
              </a:ext>
            </a:extLst>
          </p:cNvPr>
          <p:cNvSpPr/>
          <p:nvPr/>
        </p:nvSpPr>
        <p:spPr>
          <a:xfrm>
            <a:off x="412199" y="1417526"/>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직사각형 26">
            <a:extLst>
              <a:ext uri="{FF2B5EF4-FFF2-40B4-BE49-F238E27FC236}">
                <a16:creationId xmlns:a16="http://schemas.microsoft.com/office/drawing/2014/main" id="{5C714D49-75EE-4F2A-AA80-AF52EF7C967D}"/>
              </a:ext>
            </a:extLst>
          </p:cNvPr>
          <p:cNvSpPr/>
          <p:nvPr/>
        </p:nvSpPr>
        <p:spPr>
          <a:xfrm>
            <a:off x="412412" y="1839069"/>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TextBox 28">
            <a:extLst>
              <a:ext uri="{FF2B5EF4-FFF2-40B4-BE49-F238E27FC236}">
                <a16:creationId xmlns:a16="http://schemas.microsoft.com/office/drawing/2014/main" id="{721BC52D-46B4-40BF-8058-E91BA17F3091}"/>
              </a:ext>
            </a:extLst>
          </p:cNvPr>
          <p:cNvSpPr txBox="1"/>
          <p:nvPr/>
        </p:nvSpPr>
        <p:spPr>
          <a:xfrm>
            <a:off x="713064" y="1316857"/>
            <a:ext cx="550151" cy="369332"/>
          </a:xfrm>
          <a:prstGeom prst="rect">
            <a:avLst/>
          </a:prstGeom>
          <a:noFill/>
        </p:spPr>
        <p:txBody>
          <a:bodyPr wrap="none" rtlCol="0">
            <a:spAutoFit/>
          </a:bodyPr>
          <a:lstStyle/>
          <a:p>
            <a:r>
              <a:rPr lang="en-US" altLang="ko-KR" dirty="0"/>
              <a:t>No.</a:t>
            </a:r>
            <a:endParaRPr lang="ko-KR" altLang="en-US" dirty="0"/>
          </a:p>
        </p:txBody>
      </p:sp>
      <p:sp>
        <p:nvSpPr>
          <p:cNvPr id="30" name="TextBox 29">
            <a:extLst>
              <a:ext uri="{FF2B5EF4-FFF2-40B4-BE49-F238E27FC236}">
                <a16:creationId xmlns:a16="http://schemas.microsoft.com/office/drawing/2014/main" id="{CDA8E92E-0273-46A1-9567-539A05A064BF}"/>
              </a:ext>
            </a:extLst>
          </p:cNvPr>
          <p:cNvSpPr txBox="1"/>
          <p:nvPr/>
        </p:nvSpPr>
        <p:spPr>
          <a:xfrm>
            <a:off x="2872976" y="1316857"/>
            <a:ext cx="1187826" cy="369332"/>
          </a:xfrm>
          <a:prstGeom prst="rect">
            <a:avLst/>
          </a:prstGeom>
          <a:noFill/>
        </p:spPr>
        <p:txBody>
          <a:bodyPr wrap="none" rtlCol="0">
            <a:spAutoFit/>
          </a:bodyPr>
          <a:lstStyle/>
          <a:p>
            <a:r>
              <a:rPr lang="en-US" altLang="ko-KR" dirty="0"/>
              <a:t>Customer</a:t>
            </a:r>
            <a:endParaRPr lang="ko-KR" altLang="en-US" dirty="0"/>
          </a:p>
        </p:txBody>
      </p:sp>
      <p:sp>
        <p:nvSpPr>
          <p:cNvPr id="31" name="TextBox 30">
            <a:extLst>
              <a:ext uri="{FF2B5EF4-FFF2-40B4-BE49-F238E27FC236}">
                <a16:creationId xmlns:a16="http://schemas.microsoft.com/office/drawing/2014/main" id="{4EED057D-9968-4490-990A-F7B78EE79DC9}"/>
              </a:ext>
            </a:extLst>
          </p:cNvPr>
          <p:cNvSpPr txBox="1"/>
          <p:nvPr/>
        </p:nvSpPr>
        <p:spPr>
          <a:xfrm>
            <a:off x="1505495" y="1316857"/>
            <a:ext cx="1020216" cy="369332"/>
          </a:xfrm>
          <a:prstGeom prst="rect">
            <a:avLst/>
          </a:prstGeom>
          <a:noFill/>
        </p:spPr>
        <p:txBody>
          <a:bodyPr wrap="none" rtlCol="0">
            <a:spAutoFit/>
          </a:bodyPr>
          <a:lstStyle/>
          <a:p>
            <a:r>
              <a:rPr lang="en-US" altLang="ko-KR" dirty="0"/>
              <a:t>Country</a:t>
            </a:r>
            <a:endParaRPr lang="ko-KR" altLang="en-US" dirty="0"/>
          </a:p>
        </p:txBody>
      </p:sp>
      <p:sp>
        <p:nvSpPr>
          <p:cNvPr id="32" name="TextBox 31">
            <a:extLst>
              <a:ext uri="{FF2B5EF4-FFF2-40B4-BE49-F238E27FC236}">
                <a16:creationId xmlns:a16="http://schemas.microsoft.com/office/drawing/2014/main" id="{F1F50968-BB0B-4FB3-B98F-553127E9082B}"/>
              </a:ext>
            </a:extLst>
          </p:cNvPr>
          <p:cNvSpPr txBox="1"/>
          <p:nvPr/>
        </p:nvSpPr>
        <p:spPr>
          <a:xfrm>
            <a:off x="4255467" y="1356411"/>
            <a:ext cx="1614545" cy="253916"/>
          </a:xfrm>
          <a:prstGeom prst="rect">
            <a:avLst/>
          </a:prstGeom>
          <a:noFill/>
        </p:spPr>
        <p:txBody>
          <a:bodyPr wrap="none" rtlCol="0">
            <a:spAutoFit/>
          </a:bodyPr>
          <a:lstStyle/>
          <a:p>
            <a:r>
              <a:rPr lang="en-US" altLang="ko-KR" sz="1050" dirty="0"/>
              <a:t>Number of Commodity</a:t>
            </a:r>
            <a:endParaRPr lang="ko-KR" altLang="en-US" sz="1050" dirty="0"/>
          </a:p>
        </p:txBody>
      </p:sp>
      <p:sp>
        <p:nvSpPr>
          <p:cNvPr id="33" name="TextBox 32">
            <a:extLst>
              <a:ext uri="{FF2B5EF4-FFF2-40B4-BE49-F238E27FC236}">
                <a16:creationId xmlns:a16="http://schemas.microsoft.com/office/drawing/2014/main" id="{B63ACCE1-A1C9-4A80-9C81-D2B8E03246FC}"/>
              </a:ext>
            </a:extLst>
          </p:cNvPr>
          <p:cNvSpPr txBox="1"/>
          <p:nvPr/>
        </p:nvSpPr>
        <p:spPr>
          <a:xfrm>
            <a:off x="7933925" y="1325439"/>
            <a:ext cx="1037143" cy="276999"/>
          </a:xfrm>
          <a:prstGeom prst="rect">
            <a:avLst/>
          </a:prstGeom>
          <a:noFill/>
        </p:spPr>
        <p:txBody>
          <a:bodyPr wrap="none" rtlCol="0">
            <a:spAutoFit/>
          </a:bodyPr>
          <a:lstStyle/>
          <a:p>
            <a:r>
              <a:rPr lang="en-US" altLang="ko-KR" sz="1200" dirty="0"/>
              <a:t>Total weight</a:t>
            </a:r>
            <a:endParaRPr lang="ko-KR" altLang="en-US" sz="1200" dirty="0"/>
          </a:p>
        </p:txBody>
      </p:sp>
      <p:sp>
        <p:nvSpPr>
          <p:cNvPr id="34" name="TextBox 33">
            <a:extLst>
              <a:ext uri="{FF2B5EF4-FFF2-40B4-BE49-F238E27FC236}">
                <a16:creationId xmlns:a16="http://schemas.microsoft.com/office/drawing/2014/main" id="{2CCEC8D2-CC17-4D25-95C8-FBD1911E4704}"/>
              </a:ext>
            </a:extLst>
          </p:cNvPr>
          <p:cNvSpPr txBox="1"/>
          <p:nvPr/>
        </p:nvSpPr>
        <p:spPr>
          <a:xfrm>
            <a:off x="835302" y="1761586"/>
            <a:ext cx="290464" cy="323165"/>
          </a:xfrm>
          <a:prstGeom prst="rect">
            <a:avLst/>
          </a:prstGeom>
          <a:noFill/>
        </p:spPr>
        <p:txBody>
          <a:bodyPr wrap="none" rtlCol="0">
            <a:spAutoFit/>
          </a:bodyPr>
          <a:lstStyle/>
          <a:p>
            <a:r>
              <a:rPr lang="en-US" altLang="ko-KR" sz="1500" dirty="0"/>
              <a:t>1</a:t>
            </a:r>
            <a:endParaRPr lang="ko-KR" altLang="en-US" sz="1500" dirty="0"/>
          </a:p>
        </p:txBody>
      </p:sp>
      <p:sp>
        <p:nvSpPr>
          <p:cNvPr id="35" name="TextBox 34">
            <a:extLst>
              <a:ext uri="{FF2B5EF4-FFF2-40B4-BE49-F238E27FC236}">
                <a16:creationId xmlns:a16="http://schemas.microsoft.com/office/drawing/2014/main" id="{77DCE554-A484-4818-AC01-7C22EBFED5D7}"/>
              </a:ext>
            </a:extLst>
          </p:cNvPr>
          <p:cNvSpPr txBox="1"/>
          <p:nvPr/>
        </p:nvSpPr>
        <p:spPr>
          <a:xfrm>
            <a:off x="3024041" y="1761586"/>
            <a:ext cx="1437125" cy="323165"/>
          </a:xfrm>
          <a:prstGeom prst="rect">
            <a:avLst/>
          </a:prstGeom>
          <a:noFill/>
        </p:spPr>
        <p:txBody>
          <a:bodyPr wrap="none" rtlCol="0">
            <a:spAutoFit/>
          </a:bodyPr>
          <a:lstStyle/>
          <a:p>
            <a:r>
              <a:rPr lang="en-US" altLang="ko-KR" sz="1500" dirty="0"/>
              <a:t>ABC Company</a:t>
            </a:r>
            <a:endParaRPr lang="ko-KR" altLang="en-US" sz="1500" dirty="0"/>
          </a:p>
        </p:txBody>
      </p:sp>
      <p:sp>
        <p:nvSpPr>
          <p:cNvPr id="36" name="TextBox 35">
            <a:extLst>
              <a:ext uri="{FF2B5EF4-FFF2-40B4-BE49-F238E27FC236}">
                <a16:creationId xmlns:a16="http://schemas.microsoft.com/office/drawing/2014/main" id="{273F7266-6DA5-4A0F-AD1A-8B141713F6BE}"/>
              </a:ext>
            </a:extLst>
          </p:cNvPr>
          <p:cNvSpPr txBox="1"/>
          <p:nvPr/>
        </p:nvSpPr>
        <p:spPr>
          <a:xfrm>
            <a:off x="1312548" y="1761586"/>
            <a:ext cx="1727781" cy="323165"/>
          </a:xfrm>
          <a:prstGeom prst="rect">
            <a:avLst/>
          </a:prstGeom>
          <a:noFill/>
        </p:spPr>
        <p:txBody>
          <a:bodyPr wrap="none" rtlCol="0">
            <a:spAutoFit/>
          </a:bodyPr>
          <a:lstStyle/>
          <a:p>
            <a:r>
              <a:rPr lang="en-US" altLang="ko-KR" sz="1500" dirty="0"/>
              <a:t>Republic of Korea</a:t>
            </a:r>
            <a:endParaRPr lang="ko-KR" altLang="en-US" sz="1500" dirty="0"/>
          </a:p>
        </p:txBody>
      </p:sp>
      <p:sp>
        <p:nvSpPr>
          <p:cNvPr id="37" name="TextBox 36">
            <a:extLst>
              <a:ext uri="{FF2B5EF4-FFF2-40B4-BE49-F238E27FC236}">
                <a16:creationId xmlns:a16="http://schemas.microsoft.com/office/drawing/2014/main" id="{AD54BF64-FE72-4379-94E2-328D7BC9DE8E}"/>
              </a:ext>
            </a:extLst>
          </p:cNvPr>
          <p:cNvSpPr txBox="1"/>
          <p:nvPr/>
        </p:nvSpPr>
        <p:spPr>
          <a:xfrm>
            <a:off x="4768220" y="1761586"/>
            <a:ext cx="290464" cy="323165"/>
          </a:xfrm>
          <a:prstGeom prst="rect">
            <a:avLst/>
          </a:prstGeom>
          <a:noFill/>
        </p:spPr>
        <p:txBody>
          <a:bodyPr wrap="none" rtlCol="0">
            <a:spAutoFit/>
          </a:bodyPr>
          <a:lstStyle/>
          <a:p>
            <a:r>
              <a:rPr lang="en-US" altLang="ko-KR" sz="1500" dirty="0"/>
              <a:t>5</a:t>
            </a:r>
            <a:endParaRPr lang="ko-KR" altLang="en-US" sz="1500" dirty="0"/>
          </a:p>
        </p:txBody>
      </p:sp>
      <p:sp>
        <p:nvSpPr>
          <p:cNvPr id="38" name="TextBox 37">
            <a:extLst>
              <a:ext uri="{FF2B5EF4-FFF2-40B4-BE49-F238E27FC236}">
                <a16:creationId xmlns:a16="http://schemas.microsoft.com/office/drawing/2014/main" id="{1400AD36-7A60-4C60-AE85-6EF73F592590}"/>
              </a:ext>
            </a:extLst>
          </p:cNvPr>
          <p:cNvSpPr txBox="1"/>
          <p:nvPr/>
        </p:nvSpPr>
        <p:spPr>
          <a:xfrm>
            <a:off x="7922341" y="1761586"/>
            <a:ext cx="1026756" cy="323165"/>
          </a:xfrm>
          <a:prstGeom prst="rect">
            <a:avLst/>
          </a:prstGeom>
          <a:noFill/>
        </p:spPr>
        <p:txBody>
          <a:bodyPr wrap="none" rtlCol="0">
            <a:spAutoFit/>
          </a:bodyPr>
          <a:lstStyle/>
          <a:p>
            <a:r>
              <a:rPr lang="en-US" altLang="ko-KR" sz="1500" dirty="0"/>
              <a:t>28.75 Kgs</a:t>
            </a:r>
            <a:endParaRPr lang="ko-KR" altLang="en-US" sz="1500" dirty="0"/>
          </a:p>
        </p:txBody>
      </p:sp>
      <p:sp>
        <p:nvSpPr>
          <p:cNvPr id="40" name="TextBox 39">
            <a:extLst>
              <a:ext uri="{FF2B5EF4-FFF2-40B4-BE49-F238E27FC236}">
                <a16:creationId xmlns:a16="http://schemas.microsoft.com/office/drawing/2014/main" id="{9F8E5ECE-932C-4BEC-86E6-D5222B7A5375}"/>
              </a:ext>
            </a:extLst>
          </p:cNvPr>
          <p:cNvSpPr txBox="1"/>
          <p:nvPr/>
        </p:nvSpPr>
        <p:spPr>
          <a:xfrm>
            <a:off x="5773909" y="1382575"/>
            <a:ext cx="1074333" cy="261610"/>
          </a:xfrm>
          <a:prstGeom prst="rect">
            <a:avLst/>
          </a:prstGeom>
          <a:noFill/>
        </p:spPr>
        <p:txBody>
          <a:bodyPr wrap="none" rtlCol="0">
            <a:spAutoFit/>
          </a:bodyPr>
          <a:lstStyle/>
          <a:p>
            <a:r>
              <a:rPr lang="en-US" altLang="ko-KR" sz="1100" dirty="0"/>
              <a:t>Total</a:t>
            </a:r>
            <a:r>
              <a:rPr lang="ko-KR" altLang="en-US" sz="1100" dirty="0"/>
              <a:t> </a:t>
            </a:r>
            <a:r>
              <a:rPr lang="en-US" altLang="ko-KR" sz="1100" dirty="0"/>
              <a:t>quantity</a:t>
            </a:r>
            <a:endParaRPr lang="ko-KR" altLang="en-US" sz="1100" dirty="0"/>
          </a:p>
        </p:txBody>
      </p:sp>
      <p:sp>
        <p:nvSpPr>
          <p:cNvPr id="41" name="TextBox 40">
            <a:extLst>
              <a:ext uri="{FF2B5EF4-FFF2-40B4-BE49-F238E27FC236}">
                <a16:creationId xmlns:a16="http://schemas.microsoft.com/office/drawing/2014/main" id="{26D64B8D-E5D4-46A9-9D23-FFF7DD86BA32}"/>
              </a:ext>
            </a:extLst>
          </p:cNvPr>
          <p:cNvSpPr txBox="1"/>
          <p:nvPr/>
        </p:nvSpPr>
        <p:spPr>
          <a:xfrm>
            <a:off x="6094937" y="1754595"/>
            <a:ext cx="502061" cy="323165"/>
          </a:xfrm>
          <a:prstGeom prst="rect">
            <a:avLst/>
          </a:prstGeom>
          <a:noFill/>
        </p:spPr>
        <p:txBody>
          <a:bodyPr wrap="none" rtlCol="0">
            <a:spAutoFit/>
          </a:bodyPr>
          <a:lstStyle/>
          <a:p>
            <a:r>
              <a:rPr lang="en-US" altLang="ko-KR" sz="1500" dirty="0"/>
              <a:t>825</a:t>
            </a:r>
            <a:endParaRPr lang="ko-KR" altLang="en-US" sz="1500" dirty="0"/>
          </a:p>
        </p:txBody>
      </p:sp>
      <p:sp>
        <p:nvSpPr>
          <p:cNvPr id="42" name="TextBox 41">
            <a:extLst>
              <a:ext uri="{FF2B5EF4-FFF2-40B4-BE49-F238E27FC236}">
                <a16:creationId xmlns:a16="http://schemas.microsoft.com/office/drawing/2014/main" id="{9DF5AC37-AB23-4E20-94B9-7BC06F3874E4}"/>
              </a:ext>
            </a:extLst>
          </p:cNvPr>
          <p:cNvSpPr txBox="1"/>
          <p:nvPr/>
        </p:nvSpPr>
        <p:spPr>
          <a:xfrm>
            <a:off x="835302" y="2344983"/>
            <a:ext cx="290464" cy="323165"/>
          </a:xfrm>
          <a:prstGeom prst="rect">
            <a:avLst/>
          </a:prstGeom>
          <a:noFill/>
        </p:spPr>
        <p:txBody>
          <a:bodyPr wrap="none" rtlCol="0">
            <a:spAutoFit/>
          </a:bodyPr>
          <a:lstStyle/>
          <a:p>
            <a:r>
              <a:rPr lang="en-US" altLang="ko-KR" sz="1500" dirty="0"/>
              <a:t>2</a:t>
            </a:r>
            <a:endParaRPr lang="ko-KR" altLang="en-US" sz="1500" dirty="0"/>
          </a:p>
        </p:txBody>
      </p:sp>
      <p:sp>
        <p:nvSpPr>
          <p:cNvPr id="43" name="TextBox 42">
            <a:extLst>
              <a:ext uri="{FF2B5EF4-FFF2-40B4-BE49-F238E27FC236}">
                <a16:creationId xmlns:a16="http://schemas.microsoft.com/office/drawing/2014/main" id="{82C4F307-E967-4F82-8961-BF649C19BF87}"/>
              </a:ext>
            </a:extLst>
          </p:cNvPr>
          <p:cNvSpPr txBox="1"/>
          <p:nvPr/>
        </p:nvSpPr>
        <p:spPr>
          <a:xfrm>
            <a:off x="3024041" y="2344983"/>
            <a:ext cx="1029705" cy="323165"/>
          </a:xfrm>
          <a:prstGeom prst="rect">
            <a:avLst/>
          </a:prstGeom>
          <a:noFill/>
        </p:spPr>
        <p:txBody>
          <a:bodyPr wrap="none" rtlCol="0">
            <a:spAutoFit/>
          </a:bodyPr>
          <a:lstStyle/>
          <a:p>
            <a:r>
              <a:rPr lang="en-US" altLang="ko-KR" sz="1500" dirty="0"/>
              <a:t>DEF Store</a:t>
            </a:r>
            <a:endParaRPr lang="ko-KR" altLang="en-US" sz="1500" dirty="0"/>
          </a:p>
        </p:txBody>
      </p:sp>
      <p:sp>
        <p:nvSpPr>
          <p:cNvPr id="45" name="TextBox 44">
            <a:extLst>
              <a:ext uri="{FF2B5EF4-FFF2-40B4-BE49-F238E27FC236}">
                <a16:creationId xmlns:a16="http://schemas.microsoft.com/office/drawing/2014/main" id="{0FCBB9D7-16CF-4203-B3A1-80A3019A030E}"/>
              </a:ext>
            </a:extLst>
          </p:cNvPr>
          <p:cNvSpPr txBox="1"/>
          <p:nvPr/>
        </p:nvSpPr>
        <p:spPr>
          <a:xfrm>
            <a:off x="4768220" y="2344983"/>
            <a:ext cx="290464" cy="323165"/>
          </a:xfrm>
          <a:prstGeom prst="rect">
            <a:avLst/>
          </a:prstGeom>
          <a:noFill/>
        </p:spPr>
        <p:txBody>
          <a:bodyPr wrap="none" rtlCol="0">
            <a:spAutoFit/>
          </a:bodyPr>
          <a:lstStyle/>
          <a:p>
            <a:r>
              <a:rPr lang="en-US" altLang="ko-KR" sz="1500" dirty="0"/>
              <a:t>3</a:t>
            </a:r>
            <a:endParaRPr lang="ko-KR" altLang="en-US" sz="1500" dirty="0"/>
          </a:p>
        </p:txBody>
      </p:sp>
      <p:sp>
        <p:nvSpPr>
          <p:cNvPr id="46" name="TextBox 45">
            <a:extLst>
              <a:ext uri="{FF2B5EF4-FFF2-40B4-BE49-F238E27FC236}">
                <a16:creationId xmlns:a16="http://schemas.microsoft.com/office/drawing/2014/main" id="{A6D63EF2-600F-40F3-93FF-8453FC580933}"/>
              </a:ext>
            </a:extLst>
          </p:cNvPr>
          <p:cNvSpPr txBox="1"/>
          <p:nvPr/>
        </p:nvSpPr>
        <p:spPr>
          <a:xfrm>
            <a:off x="7939119" y="2344983"/>
            <a:ext cx="1026756" cy="323165"/>
          </a:xfrm>
          <a:prstGeom prst="rect">
            <a:avLst/>
          </a:prstGeom>
          <a:noFill/>
        </p:spPr>
        <p:txBody>
          <a:bodyPr wrap="none" rtlCol="0">
            <a:spAutoFit/>
          </a:bodyPr>
          <a:lstStyle/>
          <a:p>
            <a:r>
              <a:rPr lang="en-US" altLang="ko-KR" sz="1500" dirty="0"/>
              <a:t>92.13 Kgs</a:t>
            </a:r>
            <a:endParaRPr lang="ko-KR" altLang="en-US" sz="1500" dirty="0"/>
          </a:p>
        </p:txBody>
      </p:sp>
      <p:sp>
        <p:nvSpPr>
          <p:cNvPr id="47" name="TextBox 46">
            <a:extLst>
              <a:ext uri="{FF2B5EF4-FFF2-40B4-BE49-F238E27FC236}">
                <a16:creationId xmlns:a16="http://schemas.microsoft.com/office/drawing/2014/main" id="{550FAF07-43B7-4B1B-B613-43A8A255814B}"/>
              </a:ext>
            </a:extLst>
          </p:cNvPr>
          <p:cNvSpPr txBox="1"/>
          <p:nvPr/>
        </p:nvSpPr>
        <p:spPr>
          <a:xfrm>
            <a:off x="6019436" y="2337992"/>
            <a:ext cx="649537" cy="323165"/>
          </a:xfrm>
          <a:prstGeom prst="rect">
            <a:avLst/>
          </a:prstGeom>
          <a:noFill/>
        </p:spPr>
        <p:txBody>
          <a:bodyPr wrap="none" rtlCol="0">
            <a:spAutoFit/>
          </a:bodyPr>
          <a:lstStyle/>
          <a:p>
            <a:r>
              <a:rPr lang="en-US" altLang="ko-KR" sz="1500" dirty="0"/>
              <a:t>1,002</a:t>
            </a:r>
            <a:endParaRPr lang="ko-KR" altLang="en-US" sz="1500" dirty="0"/>
          </a:p>
        </p:txBody>
      </p:sp>
      <p:sp>
        <p:nvSpPr>
          <p:cNvPr id="51" name="TextBox 50">
            <a:extLst>
              <a:ext uri="{FF2B5EF4-FFF2-40B4-BE49-F238E27FC236}">
                <a16:creationId xmlns:a16="http://schemas.microsoft.com/office/drawing/2014/main" id="{8A55DF21-7E1B-405E-9D4B-29D290E687E4}"/>
              </a:ext>
            </a:extLst>
          </p:cNvPr>
          <p:cNvSpPr txBox="1"/>
          <p:nvPr/>
        </p:nvSpPr>
        <p:spPr>
          <a:xfrm>
            <a:off x="6821633" y="1403752"/>
            <a:ext cx="1159292" cy="215444"/>
          </a:xfrm>
          <a:prstGeom prst="rect">
            <a:avLst/>
          </a:prstGeom>
          <a:noFill/>
        </p:spPr>
        <p:txBody>
          <a:bodyPr wrap="none" rtlCol="0">
            <a:spAutoFit/>
          </a:bodyPr>
          <a:lstStyle/>
          <a:p>
            <a:r>
              <a:rPr lang="en-US" altLang="ko-KR" sz="800" dirty="0"/>
              <a:t>Number of packages</a:t>
            </a:r>
            <a:endParaRPr lang="ko-KR" altLang="en-US" sz="800" dirty="0"/>
          </a:p>
        </p:txBody>
      </p:sp>
      <p:sp>
        <p:nvSpPr>
          <p:cNvPr id="52" name="TextBox 51">
            <a:extLst>
              <a:ext uri="{FF2B5EF4-FFF2-40B4-BE49-F238E27FC236}">
                <a16:creationId xmlns:a16="http://schemas.microsoft.com/office/drawing/2014/main" id="{DD5B11A6-7E4B-4938-8EA3-3D5F32C1D9C7}"/>
              </a:ext>
            </a:extLst>
          </p:cNvPr>
          <p:cNvSpPr txBox="1"/>
          <p:nvPr/>
        </p:nvSpPr>
        <p:spPr>
          <a:xfrm>
            <a:off x="6957299" y="1761586"/>
            <a:ext cx="942502" cy="323165"/>
          </a:xfrm>
          <a:prstGeom prst="rect">
            <a:avLst/>
          </a:prstGeom>
          <a:noFill/>
        </p:spPr>
        <p:txBody>
          <a:bodyPr wrap="none" rtlCol="0">
            <a:spAutoFit/>
          </a:bodyPr>
          <a:lstStyle/>
          <a:p>
            <a:r>
              <a:rPr lang="en-US" altLang="ko-KR" sz="1500" dirty="0"/>
              <a:t>8 Carton</a:t>
            </a:r>
            <a:endParaRPr lang="ko-KR" altLang="en-US" sz="1500" dirty="0"/>
          </a:p>
        </p:txBody>
      </p:sp>
      <p:sp>
        <p:nvSpPr>
          <p:cNvPr id="53" name="TextBox 52">
            <a:extLst>
              <a:ext uri="{FF2B5EF4-FFF2-40B4-BE49-F238E27FC236}">
                <a16:creationId xmlns:a16="http://schemas.microsoft.com/office/drawing/2014/main" id="{F8B8454F-1CC2-4ECF-B9CF-C76BE82D0FFF}"/>
              </a:ext>
            </a:extLst>
          </p:cNvPr>
          <p:cNvSpPr txBox="1"/>
          <p:nvPr/>
        </p:nvSpPr>
        <p:spPr>
          <a:xfrm>
            <a:off x="6873409" y="2344983"/>
            <a:ext cx="1048300" cy="323165"/>
          </a:xfrm>
          <a:prstGeom prst="rect">
            <a:avLst/>
          </a:prstGeom>
          <a:noFill/>
        </p:spPr>
        <p:txBody>
          <a:bodyPr wrap="none" rtlCol="0">
            <a:spAutoFit/>
          </a:bodyPr>
          <a:lstStyle/>
          <a:p>
            <a:r>
              <a:rPr lang="en-US" altLang="ko-KR" sz="1500" dirty="0"/>
              <a:t>13 Carton</a:t>
            </a:r>
            <a:endParaRPr lang="ko-KR" altLang="en-US" sz="1500" dirty="0"/>
          </a:p>
        </p:txBody>
      </p:sp>
      <p:sp>
        <p:nvSpPr>
          <p:cNvPr id="55" name="TextBox 54">
            <a:extLst>
              <a:ext uri="{FF2B5EF4-FFF2-40B4-BE49-F238E27FC236}">
                <a16:creationId xmlns:a16="http://schemas.microsoft.com/office/drawing/2014/main" id="{CA118C5A-8F61-4656-9EE5-1FF8D3550558}"/>
              </a:ext>
            </a:extLst>
          </p:cNvPr>
          <p:cNvSpPr txBox="1"/>
          <p:nvPr/>
        </p:nvSpPr>
        <p:spPr>
          <a:xfrm>
            <a:off x="10325076" y="1266782"/>
            <a:ext cx="1043042" cy="369332"/>
          </a:xfrm>
          <a:prstGeom prst="rect">
            <a:avLst/>
          </a:prstGeom>
          <a:noFill/>
        </p:spPr>
        <p:txBody>
          <a:bodyPr wrap="none" rtlCol="0">
            <a:spAutoFit/>
          </a:bodyPr>
          <a:lstStyle/>
          <a:p>
            <a:r>
              <a:rPr lang="en-US" altLang="ko-KR" dirty="0"/>
              <a:t>Tracking</a:t>
            </a:r>
            <a:endParaRPr lang="ko-KR" altLang="en-US" dirty="0"/>
          </a:p>
        </p:txBody>
      </p:sp>
      <p:sp>
        <p:nvSpPr>
          <p:cNvPr id="56" name="TextBox 55">
            <a:extLst>
              <a:ext uri="{FF2B5EF4-FFF2-40B4-BE49-F238E27FC236}">
                <a16:creationId xmlns:a16="http://schemas.microsoft.com/office/drawing/2014/main" id="{01226A8B-2AF6-46D5-BCAD-6719B9A5C388}"/>
              </a:ext>
            </a:extLst>
          </p:cNvPr>
          <p:cNvSpPr txBox="1"/>
          <p:nvPr/>
        </p:nvSpPr>
        <p:spPr>
          <a:xfrm>
            <a:off x="10022912" y="1719524"/>
            <a:ext cx="1713931" cy="323165"/>
          </a:xfrm>
          <a:prstGeom prst="rect">
            <a:avLst/>
          </a:prstGeom>
          <a:noFill/>
        </p:spPr>
        <p:txBody>
          <a:bodyPr wrap="none" rtlCol="0">
            <a:spAutoFit/>
          </a:bodyPr>
          <a:lstStyle/>
          <a:p>
            <a:r>
              <a:rPr lang="en-US" altLang="ko-KR" sz="1500" dirty="0"/>
              <a:t>EB123 123 123KR</a:t>
            </a:r>
            <a:endParaRPr lang="ko-KR" altLang="en-US" sz="1500" dirty="0"/>
          </a:p>
        </p:txBody>
      </p:sp>
      <p:sp>
        <p:nvSpPr>
          <p:cNvPr id="60" name="직사각형 59">
            <a:extLst>
              <a:ext uri="{FF2B5EF4-FFF2-40B4-BE49-F238E27FC236}">
                <a16:creationId xmlns:a16="http://schemas.microsoft.com/office/drawing/2014/main" id="{BD514262-1CC1-4871-AFC5-74D3A634BA2E}"/>
              </a:ext>
            </a:extLst>
          </p:cNvPr>
          <p:cNvSpPr/>
          <p:nvPr/>
        </p:nvSpPr>
        <p:spPr>
          <a:xfrm>
            <a:off x="412199" y="2422568"/>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8" name="TextBox 47">
            <a:extLst>
              <a:ext uri="{FF2B5EF4-FFF2-40B4-BE49-F238E27FC236}">
                <a16:creationId xmlns:a16="http://schemas.microsoft.com/office/drawing/2014/main" id="{5D220C8E-CC51-4564-8201-2D6BFFE9FBED}"/>
              </a:ext>
            </a:extLst>
          </p:cNvPr>
          <p:cNvSpPr txBox="1"/>
          <p:nvPr/>
        </p:nvSpPr>
        <p:spPr>
          <a:xfrm>
            <a:off x="1286650" y="2327929"/>
            <a:ext cx="1727781" cy="323165"/>
          </a:xfrm>
          <a:prstGeom prst="rect">
            <a:avLst/>
          </a:prstGeom>
          <a:noFill/>
        </p:spPr>
        <p:txBody>
          <a:bodyPr wrap="none" rtlCol="0">
            <a:spAutoFit/>
          </a:bodyPr>
          <a:lstStyle/>
          <a:p>
            <a:r>
              <a:rPr lang="en-US" altLang="ko-KR" sz="1500" dirty="0"/>
              <a:t>Republic of Korea</a:t>
            </a:r>
            <a:endParaRPr lang="ko-KR" altLang="en-US" sz="1500" dirty="0"/>
          </a:p>
        </p:txBody>
      </p:sp>
      <p:sp>
        <p:nvSpPr>
          <p:cNvPr id="61" name="직사각형 60">
            <a:extLst>
              <a:ext uri="{FF2B5EF4-FFF2-40B4-BE49-F238E27FC236}">
                <a16:creationId xmlns:a16="http://schemas.microsoft.com/office/drawing/2014/main" id="{4CF46746-0AAC-45E9-BC81-BCC655CBE2DD}"/>
              </a:ext>
            </a:extLst>
          </p:cNvPr>
          <p:cNvSpPr/>
          <p:nvPr/>
        </p:nvSpPr>
        <p:spPr>
          <a:xfrm>
            <a:off x="745411" y="1712983"/>
            <a:ext cx="10991432" cy="63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62" name="직선 화살표 연결선 61">
            <a:extLst>
              <a:ext uri="{FF2B5EF4-FFF2-40B4-BE49-F238E27FC236}">
                <a16:creationId xmlns:a16="http://schemas.microsoft.com/office/drawing/2014/main" id="{CA27A9CE-72B5-4267-BB0E-2D0BF0303831}"/>
              </a:ext>
            </a:extLst>
          </p:cNvPr>
          <p:cNvCxnSpPr>
            <a:cxnSpLocks/>
          </p:cNvCxnSpPr>
          <p:nvPr/>
        </p:nvCxnSpPr>
        <p:spPr>
          <a:xfrm>
            <a:off x="9538250" y="1220692"/>
            <a:ext cx="0" cy="4740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B01C14C3-1973-4DAA-B757-01A240B2DD8E}"/>
              </a:ext>
            </a:extLst>
          </p:cNvPr>
          <p:cNvSpPr txBox="1"/>
          <p:nvPr/>
        </p:nvSpPr>
        <p:spPr>
          <a:xfrm>
            <a:off x="8711646" y="16676"/>
            <a:ext cx="1651414" cy="1200329"/>
          </a:xfrm>
          <a:prstGeom prst="rect">
            <a:avLst/>
          </a:prstGeom>
          <a:noFill/>
          <a:ln>
            <a:solidFill>
              <a:schemeClr val="tx1"/>
            </a:solidFill>
          </a:ln>
        </p:spPr>
        <p:txBody>
          <a:bodyPr wrap="square" rtlCol="0">
            <a:spAutoFit/>
          </a:bodyPr>
          <a:lstStyle/>
          <a:p>
            <a:r>
              <a:rPr lang="ko-KR" altLang="en-US" dirty="0"/>
              <a:t>활성화</a:t>
            </a:r>
            <a:endParaRPr lang="en-US" altLang="ko-KR" dirty="0"/>
          </a:p>
          <a:p>
            <a:r>
              <a:rPr lang="ko-KR" altLang="en-US" dirty="0"/>
              <a:t>발송정보 확인 페이지 이동</a:t>
            </a:r>
            <a:endParaRPr lang="en-US" altLang="ko-KR" dirty="0"/>
          </a:p>
          <a:p>
            <a:r>
              <a:rPr lang="en-US" altLang="ko-KR" dirty="0"/>
              <a:t>73P</a:t>
            </a:r>
            <a:endParaRPr lang="ko-KR" altLang="en-US" dirty="0"/>
          </a:p>
        </p:txBody>
      </p:sp>
      <p:sp>
        <p:nvSpPr>
          <p:cNvPr id="64" name="TextBox 63">
            <a:extLst>
              <a:ext uri="{FF2B5EF4-FFF2-40B4-BE49-F238E27FC236}">
                <a16:creationId xmlns:a16="http://schemas.microsoft.com/office/drawing/2014/main" id="{21E496A6-8100-4DA2-B1D9-0B379E476883}"/>
              </a:ext>
            </a:extLst>
          </p:cNvPr>
          <p:cNvSpPr txBox="1"/>
          <p:nvPr/>
        </p:nvSpPr>
        <p:spPr>
          <a:xfrm>
            <a:off x="10235308" y="2327928"/>
            <a:ext cx="1271502" cy="323165"/>
          </a:xfrm>
          <a:prstGeom prst="rect">
            <a:avLst/>
          </a:prstGeom>
          <a:noFill/>
        </p:spPr>
        <p:txBody>
          <a:bodyPr wrap="none" rtlCol="0">
            <a:spAutoFit/>
          </a:bodyPr>
          <a:lstStyle/>
          <a:p>
            <a:r>
              <a:rPr lang="en-US" altLang="ko-KR" sz="1500" dirty="0"/>
              <a:t>978 786 459</a:t>
            </a:r>
            <a:endParaRPr lang="ko-KR" altLang="en-US" sz="1500" dirty="0"/>
          </a:p>
        </p:txBody>
      </p:sp>
      <p:sp>
        <p:nvSpPr>
          <p:cNvPr id="65" name="TextBox 64">
            <a:extLst>
              <a:ext uri="{FF2B5EF4-FFF2-40B4-BE49-F238E27FC236}">
                <a16:creationId xmlns:a16="http://schemas.microsoft.com/office/drawing/2014/main" id="{D38ABBF9-C919-4DEA-A3D4-610595B21C9E}"/>
              </a:ext>
            </a:extLst>
          </p:cNvPr>
          <p:cNvSpPr txBox="1"/>
          <p:nvPr/>
        </p:nvSpPr>
        <p:spPr>
          <a:xfrm>
            <a:off x="10281696" y="1991366"/>
            <a:ext cx="1110945" cy="323165"/>
          </a:xfrm>
          <a:prstGeom prst="rect">
            <a:avLst/>
          </a:prstGeom>
          <a:noFill/>
        </p:spPr>
        <p:txBody>
          <a:bodyPr wrap="none" rtlCol="0">
            <a:spAutoFit/>
          </a:bodyPr>
          <a:lstStyle/>
          <a:p>
            <a:r>
              <a:rPr lang="en-US" altLang="ko-KR" sz="1500" dirty="0"/>
              <a:t>Korea Post</a:t>
            </a:r>
            <a:endParaRPr lang="ko-KR" altLang="en-US" sz="1500" dirty="0"/>
          </a:p>
        </p:txBody>
      </p:sp>
      <p:sp>
        <p:nvSpPr>
          <p:cNvPr id="66" name="TextBox 65">
            <a:extLst>
              <a:ext uri="{FF2B5EF4-FFF2-40B4-BE49-F238E27FC236}">
                <a16:creationId xmlns:a16="http://schemas.microsoft.com/office/drawing/2014/main" id="{BC719D91-799A-436E-8E3A-48AA4D7F7E1F}"/>
              </a:ext>
            </a:extLst>
          </p:cNvPr>
          <p:cNvSpPr txBox="1"/>
          <p:nvPr/>
        </p:nvSpPr>
        <p:spPr>
          <a:xfrm>
            <a:off x="10609201" y="2586373"/>
            <a:ext cx="554960" cy="323165"/>
          </a:xfrm>
          <a:prstGeom prst="rect">
            <a:avLst/>
          </a:prstGeom>
          <a:noFill/>
        </p:spPr>
        <p:txBody>
          <a:bodyPr wrap="none" rtlCol="0">
            <a:spAutoFit/>
          </a:bodyPr>
          <a:lstStyle/>
          <a:p>
            <a:r>
              <a:rPr lang="en-US" altLang="ko-KR" sz="1500" dirty="0"/>
              <a:t>DHL</a:t>
            </a:r>
            <a:endParaRPr lang="ko-KR" altLang="en-US" sz="1500" dirty="0"/>
          </a:p>
        </p:txBody>
      </p:sp>
      <p:cxnSp>
        <p:nvCxnSpPr>
          <p:cNvPr id="44" name="직선 화살표 연결선 43">
            <a:extLst>
              <a:ext uri="{FF2B5EF4-FFF2-40B4-BE49-F238E27FC236}">
                <a16:creationId xmlns:a16="http://schemas.microsoft.com/office/drawing/2014/main" id="{4CCAEAD9-EF16-4CBB-B7F5-39911640FC62}"/>
              </a:ext>
            </a:extLst>
          </p:cNvPr>
          <p:cNvCxnSpPr>
            <a:cxnSpLocks/>
            <a:stCxn id="57" idx="0"/>
          </p:cNvCxnSpPr>
          <p:nvPr/>
        </p:nvCxnSpPr>
        <p:spPr>
          <a:xfrm flipV="1">
            <a:off x="2854510" y="2699697"/>
            <a:ext cx="127537" cy="8608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24122763-61AE-479B-AACB-D21DFFCB069B}"/>
              </a:ext>
            </a:extLst>
          </p:cNvPr>
          <p:cNvSpPr txBox="1"/>
          <p:nvPr/>
        </p:nvSpPr>
        <p:spPr>
          <a:xfrm>
            <a:off x="1857020" y="3560576"/>
            <a:ext cx="1994979" cy="646331"/>
          </a:xfrm>
          <a:prstGeom prst="rect">
            <a:avLst/>
          </a:prstGeom>
          <a:solidFill>
            <a:schemeClr val="accent2">
              <a:lumMod val="20000"/>
              <a:lumOff val="80000"/>
            </a:schemeClr>
          </a:solidFill>
        </p:spPr>
        <p:txBody>
          <a:bodyPr wrap="square" rtlCol="0">
            <a:spAutoFit/>
          </a:bodyPr>
          <a:lstStyle/>
          <a:p>
            <a:r>
              <a:rPr lang="en-US" altLang="ko-KR" dirty="0"/>
              <a:t>P.41 </a:t>
            </a:r>
            <a:r>
              <a:rPr lang="ko-KR" altLang="en-US" dirty="0"/>
              <a:t>입력 정보</a:t>
            </a:r>
            <a:endParaRPr lang="en-US" altLang="ko-KR" dirty="0"/>
          </a:p>
          <a:p>
            <a:r>
              <a:rPr lang="ko-KR" altLang="en-US" dirty="0"/>
              <a:t>표시</a:t>
            </a:r>
            <a:endParaRPr lang="en-US" altLang="ko-KR" dirty="0"/>
          </a:p>
        </p:txBody>
      </p:sp>
      <p:sp>
        <p:nvSpPr>
          <p:cNvPr id="58" name="TextBox 57">
            <a:extLst>
              <a:ext uri="{FF2B5EF4-FFF2-40B4-BE49-F238E27FC236}">
                <a16:creationId xmlns:a16="http://schemas.microsoft.com/office/drawing/2014/main" id="{D201FE8A-9A9E-46D5-B182-355FE0B867BC}"/>
              </a:ext>
            </a:extLst>
          </p:cNvPr>
          <p:cNvSpPr txBox="1"/>
          <p:nvPr/>
        </p:nvSpPr>
        <p:spPr>
          <a:xfrm>
            <a:off x="8009248" y="4059473"/>
            <a:ext cx="1994979" cy="646331"/>
          </a:xfrm>
          <a:prstGeom prst="rect">
            <a:avLst/>
          </a:prstGeom>
          <a:solidFill>
            <a:schemeClr val="accent2">
              <a:lumMod val="20000"/>
              <a:lumOff val="80000"/>
            </a:schemeClr>
          </a:solidFill>
        </p:spPr>
        <p:txBody>
          <a:bodyPr wrap="square" rtlCol="0">
            <a:spAutoFit/>
          </a:bodyPr>
          <a:lstStyle/>
          <a:p>
            <a:r>
              <a:rPr lang="en-US" altLang="ko-KR" dirty="0"/>
              <a:t>P.44 </a:t>
            </a:r>
            <a:r>
              <a:rPr lang="ko-KR" altLang="en-US" dirty="0"/>
              <a:t>입력 정보</a:t>
            </a:r>
            <a:endParaRPr lang="en-US" altLang="ko-KR" dirty="0"/>
          </a:p>
          <a:p>
            <a:r>
              <a:rPr lang="ko-KR" altLang="en-US" dirty="0"/>
              <a:t>표시</a:t>
            </a:r>
            <a:endParaRPr lang="en-US" altLang="ko-KR" dirty="0"/>
          </a:p>
        </p:txBody>
      </p:sp>
      <p:cxnSp>
        <p:nvCxnSpPr>
          <p:cNvPr id="59" name="직선 화살표 연결선 58">
            <a:extLst>
              <a:ext uri="{FF2B5EF4-FFF2-40B4-BE49-F238E27FC236}">
                <a16:creationId xmlns:a16="http://schemas.microsoft.com/office/drawing/2014/main" id="{7D4CFA90-0A2D-4AF3-84E3-18A8CFA2CA5B}"/>
              </a:ext>
            </a:extLst>
          </p:cNvPr>
          <p:cNvCxnSpPr>
            <a:cxnSpLocks/>
          </p:cNvCxnSpPr>
          <p:nvPr/>
        </p:nvCxnSpPr>
        <p:spPr>
          <a:xfrm flipV="1">
            <a:off x="9006738" y="2892483"/>
            <a:ext cx="1606656" cy="11669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6331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46761B-430F-45C3-98D8-1703FBD2D55F}"/>
              </a:ext>
            </a:extLst>
          </p:cNvPr>
          <p:cNvSpPr txBox="1"/>
          <p:nvPr/>
        </p:nvSpPr>
        <p:spPr>
          <a:xfrm>
            <a:off x="5256711" y="193377"/>
            <a:ext cx="3264099" cy="369332"/>
          </a:xfrm>
          <a:prstGeom prst="rect">
            <a:avLst/>
          </a:prstGeom>
          <a:noFill/>
        </p:spPr>
        <p:txBody>
          <a:bodyPr wrap="none" rtlCol="0">
            <a:spAutoFit/>
          </a:bodyPr>
          <a:lstStyle/>
          <a:p>
            <a:r>
              <a:rPr lang="en-US" altLang="ko-KR" dirty="0"/>
              <a:t>Logistics</a:t>
            </a:r>
            <a:r>
              <a:rPr lang="ko-KR" altLang="en-US" dirty="0"/>
              <a:t> </a:t>
            </a:r>
            <a:r>
              <a:rPr lang="en-US" altLang="ko-KR" dirty="0"/>
              <a:t>delivery</a:t>
            </a:r>
            <a:r>
              <a:rPr lang="ko-KR" altLang="en-US" dirty="0"/>
              <a:t> </a:t>
            </a:r>
            <a:r>
              <a:rPr lang="en-US" altLang="ko-KR" dirty="0"/>
              <a:t>information</a:t>
            </a:r>
            <a:endParaRPr lang="ko-KR" altLang="en-US" dirty="0"/>
          </a:p>
        </p:txBody>
      </p:sp>
      <p:sp>
        <p:nvSpPr>
          <p:cNvPr id="5" name="TextBox 4">
            <a:extLst>
              <a:ext uri="{FF2B5EF4-FFF2-40B4-BE49-F238E27FC236}">
                <a16:creationId xmlns:a16="http://schemas.microsoft.com/office/drawing/2014/main" id="{4E1198CA-C339-43AE-B1FB-9A271198F991}"/>
              </a:ext>
            </a:extLst>
          </p:cNvPr>
          <p:cNvSpPr txBox="1"/>
          <p:nvPr/>
        </p:nvSpPr>
        <p:spPr>
          <a:xfrm>
            <a:off x="2013358" y="813732"/>
            <a:ext cx="1187826" cy="369332"/>
          </a:xfrm>
          <a:prstGeom prst="rect">
            <a:avLst/>
          </a:prstGeom>
          <a:noFill/>
        </p:spPr>
        <p:txBody>
          <a:bodyPr wrap="none" rtlCol="0">
            <a:spAutoFit/>
          </a:bodyPr>
          <a:lstStyle/>
          <a:p>
            <a:r>
              <a:rPr lang="en-US" altLang="ko-KR" dirty="0"/>
              <a:t>Customer</a:t>
            </a:r>
            <a:endParaRPr lang="ko-KR" altLang="en-US" dirty="0"/>
          </a:p>
        </p:txBody>
      </p:sp>
      <p:sp>
        <p:nvSpPr>
          <p:cNvPr id="7" name="직사각형 6">
            <a:extLst>
              <a:ext uri="{FF2B5EF4-FFF2-40B4-BE49-F238E27FC236}">
                <a16:creationId xmlns:a16="http://schemas.microsoft.com/office/drawing/2014/main" id="{0CF258A3-041D-4A86-9B72-067EDAF1944C}"/>
              </a:ext>
            </a:extLst>
          </p:cNvPr>
          <p:cNvSpPr/>
          <p:nvPr/>
        </p:nvSpPr>
        <p:spPr>
          <a:xfrm>
            <a:off x="3565321" y="813733"/>
            <a:ext cx="567095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Basic information</a:t>
            </a:r>
            <a:endParaRPr lang="ko-KR" altLang="en-US" dirty="0"/>
          </a:p>
        </p:txBody>
      </p:sp>
      <p:sp>
        <p:nvSpPr>
          <p:cNvPr id="10" name="TextBox 9">
            <a:extLst>
              <a:ext uri="{FF2B5EF4-FFF2-40B4-BE49-F238E27FC236}">
                <a16:creationId xmlns:a16="http://schemas.microsoft.com/office/drawing/2014/main" id="{EC18E0D4-5F7F-4106-AAA1-0435E89839CE}"/>
              </a:ext>
            </a:extLst>
          </p:cNvPr>
          <p:cNvSpPr txBox="1"/>
          <p:nvPr/>
        </p:nvSpPr>
        <p:spPr>
          <a:xfrm>
            <a:off x="1909163" y="1560351"/>
            <a:ext cx="1544525" cy="369332"/>
          </a:xfrm>
          <a:prstGeom prst="rect">
            <a:avLst/>
          </a:prstGeom>
          <a:noFill/>
        </p:spPr>
        <p:txBody>
          <a:bodyPr wrap="none" rtlCol="0">
            <a:spAutoFit/>
          </a:bodyPr>
          <a:lstStyle/>
          <a:p>
            <a:r>
              <a:rPr lang="en-US" altLang="ko-KR" dirty="0"/>
              <a:t>Carton</a:t>
            </a:r>
            <a:r>
              <a:rPr lang="ko-KR" altLang="en-US" dirty="0"/>
              <a:t> </a:t>
            </a:r>
            <a:r>
              <a:rPr lang="en-US" altLang="ko-KR" dirty="0"/>
              <a:t>No. 1</a:t>
            </a:r>
            <a:endParaRPr lang="ko-KR" altLang="en-US" dirty="0"/>
          </a:p>
        </p:txBody>
      </p:sp>
      <p:sp>
        <p:nvSpPr>
          <p:cNvPr id="12" name="직사각형 11">
            <a:extLst>
              <a:ext uri="{FF2B5EF4-FFF2-40B4-BE49-F238E27FC236}">
                <a16:creationId xmlns:a16="http://schemas.microsoft.com/office/drawing/2014/main" id="{118E1C06-3C7F-461F-8E6F-84EB27B3AA9E}"/>
              </a:ext>
            </a:extLst>
          </p:cNvPr>
          <p:cNvSpPr/>
          <p:nvPr/>
        </p:nvSpPr>
        <p:spPr>
          <a:xfrm>
            <a:off x="6157521" y="1543573"/>
            <a:ext cx="350659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dirty="0"/>
          </a:p>
        </p:txBody>
      </p:sp>
      <p:sp>
        <p:nvSpPr>
          <p:cNvPr id="14" name="TextBox 13">
            <a:extLst>
              <a:ext uri="{FF2B5EF4-FFF2-40B4-BE49-F238E27FC236}">
                <a16:creationId xmlns:a16="http://schemas.microsoft.com/office/drawing/2014/main" id="{433CE964-6161-4D54-838A-CF6DF64D550E}"/>
              </a:ext>
            </a:extLst>
          </p:cNvPr>
          <p:cNvSpPr txBox="1"/>
          <p:nvPr/>
        </p:nvSpPr>
        <p:spPr>
          <a:xfrm>
            <a:off x="5067608" y="1543573"/>
            <a:ext cx="1166730" cy="276999"/>
          </a:xfrm>
          <a:prstGeom prst="rect">
            <a:avLst/>
          </a:prstGeom>
          <a:noFill/>
        </p:spPr>
        <p:txBody>
          <a:bodyPr wrap="none" rtlCol="0">
            <a:spAutoFit/>
          </a:bodyPr>
          <a:lstStyle/>
          <a:p>
            <a:r>
              <a:rPr lang="en-US" altLang="ko-KR" sz="1200" dirty="0"/>
              <a:t>Product</a:t>
            </a:r>
            <a:r>
              <a:rPr lang="ko-KR" altLang="en-US" sz="1200" dirty="0"/>
              <a:t> </a:t>
            </a:r>
            <a:r>
              <a:rPr lang="en-US" altLang="ko-KR" sz="1200" dirty="0"/>
              <a:t>name</a:t>
            </a:r>
            <a:endParaRPr lang="ko-KR" altLang="en-US" sz="1200" dirty="0"/>
          </a:p>
        </p:txBody>
      </p:sp>
      <p:sp>
        <p:nvSpPr>
          <p:cNvPr id="24" name="TextBox 23">
            <a:extLst>
              <a:ext uri="{FF2B5EF4-FFF2-40B4-BE49-F238E27FC236}">
                <a16:creationId xmlns:a16="http://schemas.microsoft.com/office/drawing/2014/main" id="{48033AB4-3A26-49B1-9178-BCAEC426EB62}"/>
              </a:ext>
            </a:extLst>
          </p:cNvPr>
          <p:cNvSpPr txBox="1"/>
          <p:nvPr/>
        </p:nvSpPr>
        <p:spPr>
          <a:xfrm>
            <a:off x="5107091" y="2047234"/>
            <a:ext cx="1079142" cy="369332"/>
          </a:xfrm>
          <a:prstGeom prst="rect">
            <a:avLst/>
          </a:prstGeom>
          <a:noFill/>
        </p:spPr>
        <p:txBody>
          <a:bodyPr wrap="none" rtlCol="0">
            <a:spAutoFit/>
          </a:bodyPr>
          <a:lstStyle/>
          <a:p>
            <a:r>
              <a:rPr lang="en-US" altLang="ko-KR" dirty="0"/>
              <a:t>Quantity</a:t>
            </a:r>
            <a:endParaRPr lang="ko-KR" altLang="en-US" dirty="0"/>
          </a:p>
        </p:txBody>
      </p:sp>
      <p:sp>
        <p:nvSpPr>
          <p:cNvPr id="25" name="직사각형 24">
            <a:extLst>
              <a:ext uri="{FF2B5EF4-FFF2-40B4-BE49-F238E27FC236}">
                <a16:creationId xmlns:a16="http://schemas.microsoft.com/office/drawing/2014/main" id="{DCE498E1-301C-43BD-8BA4-6109EBEDE77E}"/>
              </a:ext>
            </a:extLst>
          </p:cNvPr>
          <p:cNvSpPr/>
          <p:nvPr/>
        </p:nvSpPr>
        <p:spPr>
          <a:xfrm>
            <a:off x="6173454" y="2047234"/>
            <a:ext cx="350659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dirty="0"/>
          </a:p>
        </p:txBody>
      </p:sp>
      <p:sp>
        <p:nvSpPr>
          <p:cNvPr id="32" name="TextBox 31">
            <a:extLst>
              <a:ext uri="{FF2B5EF4-FFF2-40B4-BE49-F238E27FC236}">
                <a16:creationId xmlns:a16="http://schemas.microsoft.com/office/drawing/2014/main" id="{761424CD-03CD-4D80-B997-81A8954192BE}"/>
              </a:ext>
            </a:extLst>
          </p:cNvPr>
          <p:cNvSpPr txBox="1"/>
          <p:nvPr/>
        </p:nvSpPr>
        <p:spPr>
          <a:xfrm>
            <a:off x="3184704" y="2870163"/>
            <a:ext cx="1882247" cy="369332"/>
          </a:xfrm>
          <a:prstGeom prst="rect">
            <a:avLst/>
          </a:prstGeom>
          <a:noFill/>
        </p:spPr>
        <p:txBody>
          <a:bodyPr wrap="none" rtlCol="0">
            <a:spAutoFit/>
          </a:bodyPr>
          <a:lstStyle/>
          <a:p>
            <a:r>
              <a:rPr lang="ko-KR" altLang="en-US" dirty="0"/>
              <a:t>상품 </a:t>
            </a:r>
            <a:r>
              <a:rPr lang="ko-KR" altLang="en-US" dirty="0" err="1"/>
              <a:t>대표이미지</a:t>
            </a:r>
            <a:endParaRPr lang="ko-KR" altLang="en-US" dirty="0"/>
          </a:p>
        </p:txBody>
      </p:sp>
      <p:sp>
        <p:nvSpPr>
          <p:cNvPr id="33" name="직사각형 32">
            <a:extLst>
              <a:ext uri="{FF2B5EF4-FFF2-40B4-BE49-F238E27FC236}">
                <a16:creationId xmlns:a16="http://schemas.microsoft.com/office/drawing/2014/main" id="{BF8E0EEE-1129-4019-A128-290AD8F5E840}"/>
              </a:ext>
            </a:extLst>
          </p:cNvPr>
          <p:cNvSpPr/>
          <p:nvPr/>
        </p:nvSpPr>
        <p:spPr>
          <a:xfrm>
            <a:off x="3453837" y="1476998"/>
            <a:ext cx="1273756" cy="1292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Add</a:t>
            </a:r>
            <a:endParaRPr lang="ko-KR" altLang="en-US" dirty="0"/>
          </a:p>
        </p:txBody>
      </p:sp>
      <p:cxnSp>
        <p:nvCxnSpPr>
          <p:cNvPr id="35" name="직선 연결선 34">
            <a:extLst>
              <a:ext uri="{FF2B5EF4-FFF2-40B4-BE49-F238E27FC236}">
                <a16:creationId xmlns:a16="http://schemas.microsoft.com/office/drawing/2014/main" id="{07ADD65D-216F-4AAB-BED6-47F153D358FC}"/>
              </a:ext>
            </a:extLst>
          </p:cNvPr>
          <p:cNvCxnSpPr>
            <a:cxnSpLocks/>
            <a:stCxn id="33" idx="0"/>
            <a:endCxn id="33" idx="2"/>
          </p:cNvCxnSpPr>
          <p:nvPr/>
        </p:nvCxnSpPr>
        <p:spPr>
          <a:xfrm>
            <a:off x="4090715" y="1476998"/>
            <a:ext cx="0" cy="1292055"/>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7" name="직선 연결선 36">
            <a:extLst>
              <a:ext uri="{FF2B5EF4-FFF2-40B4-BE49-F238E27FC236}">
                <a16:creationId xmlns:a16="http://schemas.microsoft.com/office/drawing/2014/main" id="{3276C936-8D5D-4C02-89AA-2D6D64A7CCAE}"/>
              </a:ext>
            </a:extLst>
          </p:cNvPr>
          <p:cNvCxnSpPr>
            <a:cxnSpLocks/>
            <a:stCxn id="33" idx="1"/>
            <a:endCxn id="33" idx="3"/>
          </p:cNvCxnSpPr>
          <p:nvPr/>
        </p:nvCxnSpPr>
        <p:spPr>
          <a:xfrm>
            <a:off x="3453837" y="2123026"/>
            <a:ext cx="1273756" cy="0"/>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9" name="직선 화살표 연결선 28">
            <a:extLst>
              <a:ext uri="{FF2B5EF4-FFF2-40B4-BE49-F238E27FC236}">
                <a16:creationId xmlns:a16="http://schemas.microsoft.com/office/drawing/2014/main" id="{A711621C-E8EB-42FC-AE8D-9E8DB0FD9FAB}"/>
              </a:ext>
            </a:extLst>
          </p:cNvPr>
          <p:cNvCxnSpPr>
            <a:cxnSpLocks/>
            <a:stCxn id="34" idx="1"/>
            <a:endCxn id="7" idx="3"/>
          </p:cNvCxnSpPr>
          <p:nvPr/>
        </p:nvCxnSpPr>
        <p:spPr>
          <a:xfrm flipH="1">
            <a:off x="9236279" y="571227"/>
            <a:ext cx="465111" cy="4271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3938A73-C279-426A-81C9-438999635794}"/>
              </a:ext>
            </a:extLst>
          </p:cNvPr>
          <p:cNvSpPr txBox="1"/>
          <p:nvPr/>
        </p:nvSpPr>
        <p:spPr>
          <a:xfrm>
            <a:off x="9701390" y="248061"/>
            <a:ext cx="2417372" cy="646331"/>
          </a:xfrm>
          <a:prstGeom prst="rect">
            <a:avLst/>
          </a:prstGeom>
          <a:noFill/>
          <a:ln>
            <a:solidFill>
              <a:schemeClr val="tx1"/>
            </a:solidFill>
          </a:ln>
        </p:spPr>
        <p:txBody>
          <a:bodyPr wrap="square" rtlCol="0">
            <a:spAutoFit/>
          </a:bodyPr>
          <a:lstStyle/>
          <a:p>
            <a:pPr algn="ctr"/>
            <a:r>
              <a:rPr lang="ko-KR" altLang="en-US" dirty="0"/>
              <a:t>물류 발송업체  </a:t>
            </a:r>
            <a:endParaRPr lang="en-US" altLang="ko-KR" dirty="0"/>
          </a:p>
          <a:p>
            <a:pPr algn="ctr"/>
            <a:r>
              <a:rPr lang="ko-KR" altLang="en-US" dirty="0"/>
              <a:t>회사명</a:t>
            </a:r>
            <a:r>
              <a:rPr lang="en-US" altLang="ko-KR" dirty="0"/>
              <a:t>, </a:t>
            </a:r>
            <a:r>
              <a:rPr lang="ko-KR" altLang="en-US" dirty="0"/>
              <a:t>국가</a:t>
            </a:r>
            <a:r>
              <a:rPr lang="en-US" altLang="ko-KR" dirty="0"/>
              <a:t>, </a:t>
            </a:r>
            <a:r>
              <a:rPr lang="ko-KR" altLang="en-US" dirty="0"/>
              <a:t>주소</a:t>
            </a:r>
          </a:p>
        </p:txBody>
      </p:sp>
      <p:sp>
        <p:nvSpPr>
          <p:cNvPr id="36" name="TextBox 35">
            <a:extLst>
              <a:ext uri="{FF2B5EF4-FFF2-40B4-BE49-F238E27FC236}">
                <a16:creationId xmlns:a16="http://schemas.microsoft.com/office/drawing/2014/main" id="{7C643AA9-799F-4A99-ABA9-000E86FCB350}"/>
              </a:ext>
            </a:extLst>
          </p:cNvPr>
          <p:cNvSpPr txBox="1"/>
          <p:nvPr/>
        </p:nvSpPr>
        <p:spPr>
          <a:xfrm>
            <a:off x="5128429" y="2551001"/>
            <a:ext cx="607859" cy="369332"/>
          </a:xfrm>
          <a:prstGeom prst="rect">
            <a:avLst/>
          </a:prstGeom>
          <a:noFill/>
        </p:spPr>
        <p:txBody>
          <a:bodyPr wrap="none" rtlCol="0">
            <a:spAutoFit/>
          </a:bodyPr>
          <a:lstStyle/>
          <a:p>
            <a:r>
              <a:rPr lang="en-US" altLang="ko-KR" dirty="0"/>
              <a:t>SKU</a:t>
            </a:r>
            <a:endParaRPr lang="ko-KR" altLang="en-US" dirty="0"/>
          </a:p>
        </p:txBody>
      </p:sp>
      <p:sp>
        <p:nvSpPr>
          <p:cNvPr id="38" name="직사각형 37">
            <a:extLst>
              <a:ext uri="{FF2B5EF4-FFF2-40B4-BE49-F238E27FC236}">
                <a16:creationId xmlns:a16="http://schemas.microsoft.com/office/drawing/2014/main" id="{BF42967B-2653-4767-84C1-3CDCA79B6264}"/>
              </a:ext>
            </a:extLst>
          </p:cNvPr>
          <p:cNvSpPr/>
          <p:nvPr/>
        </p:nvSpPr>
        <p:spPr>
          <a:xfrm>
            <a:off x="6194792" y="2551001"/>
            <a:ext cx="350659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dirty="0"/>
          </a:p>
        </p:txBody>
      </p:sp>
      <p:sp>
        <p:nvSpPr>
          <p:cNvPr id="40" name="TextBox 39">
            <a:extLst>
              <a:ext uri="{FF2B5EF4-FFF2-40B4-BE49-F238E27FC236}">
                <a16:creationId xmlns:a16="http://schemas.microsoft.com/office/drawing/2014/main" id="{86C95BFC-BB7D-4B5E-A37B-519A1EAE39DE}"/>
              </a:ext>
            </a:extLst>
          </p:cNvPr>
          <p:cNvSpPr txBox="1"/>
          <p:nvPr/>
        </p:nvSpPr>
        <p:spPr>
          <a:xfrm>
            <a:off x="2800118" y="4648610"/>
            <a:ext cx="2040943" cy="369332"/>
          </a:xfrm>
          <a:prstGeom prst="rect">
            <a:avLst/>
          </a:prstGeom>
          <a:noFill/>
        </p:spPr>
        <p:txBody>
          <a:bodyPr wrap="none" rtlCol="0">
            <a:spAutoFit/>
          </a:bodyPr>
          <a:lstStyle/>
          <a:p>
            <a:r>
              <a:rPr lang="en-US" altLang="ko-KR" dirty="0"/>
              <a:t>Package size(cm) </a:t>
            </a:r>
            <a:endParaRPr lang="ko-KR" altLang="en-US" dirty="0"/>
          </a:p>
        </p:txBody>
      </p:sp>
      <p:sp>
        <p:nvSpPr>
          <p:cNvPr id="42" name="직사각형 41">
            <a:extLst>
              <a:ext uri="{FF2B5EF4-FFF2-40B4-BE49-F238E27FC236}">
                <a16:creationId xmlns:a16="http://schemas.microsoft.com/office/drawing/2014/main" id="{C3C9A8AE-40EC-4812-8D6C-0FFC10BAD75B}"/>
              </a:ext>
            </a:extLst>
          </p:cNvPr>
          <p:cNvSpPr/>
          <p:nvPr/>
        </p:nvSpPr>
        <p:spPr>
          <a:xfrm>
            <a:off x="5323988" y="4660505"/>
            <a:ext cx="111220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dirty="0"/>
          </a:p>
        </p:txBody>
      </p:sp>
      <p:sp>
        <p:nvSpPr>
          <p:cNvPr id="44" name="직사각형 43">
            <a:extLst>
              <a:ext uri="{FF2B5EF4-FFF2-40B4-BE49-F238E27FC236}">
                <a16:creationId xmlns:a16="http://schemas.microsoft.com/office/drawing/2014/main" id="{CBAB9958-EDFD-4051-AE74-F58E57073F3B}"/>
              </a:ext>
            </a:extLst>
          </p:cNvPr>
          <p:cNvSpPr/>
          <p:nvPr/>
        </p:nvSpPr>
        <p:spPr>
          <a:xfrm>
            <a:off x="7230677" y="4660505"/>
            <a:ext cx="111220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dirty="0"/>
          </a:p>
        </p:txBody>
      </p:sp>
      <p:sp>
        <p:nvSpPr>
          <p:cNvPr id="46" name="직사각형 45">
            <a:extLst>
              <a:ext uri="{FF2B5EF4-FFF2-40B4-BE49-F238E27FC236}">
                <a16:creationId xmlns:a16="http://schemas.microsoft.com/office/drawing/2014/main" id="{80CA007E-7437-43CD-8B6F-654C60786A7E}"/>
              </a:ext>
            </a:extLst>
          </p:cNvPr>
          <p:cNvSpPr/>
          <p:nvPr/>
        </p:nvSpPr>
        <p:spPr>
          <a:xfrm>
            <a:off x="9137366" y="4650612"/>
            <a:ext cx="111220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dirty="0"/>
          </a:p>
        </p:txBody>
      </p:sp>
      <p:sp>
        <p:nvSpPr>
          <p:cNvPr id="49" name="직사각형 48">
            <a:extLst>
              <a:ext uri="{FF2B5EF4-FFF2-40B4-BE49-F238E27FC236}">
                <a16:creationId xmlns:a16="http://schemas.microsoft.com/office/drawing/2014/main" id="{8BC262F5-838E-43C4-B9C5-A46181E3066E}"/>
              </a:ext>
            </a:extLst>
          </p:cNvPr>
          <p:cNvSpPr/>
          <p:nvPr/>
        </p:nvSpPr>
        <p:spPr>
          <a:xfrm>
            <a:off x="4854204" y="5165286"/>
            <a:ext cx="159225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o-KR" altLang="en-US" dirty="0"/>
          </a:p>
        </p:txBody>
      </p:sp>
      <p:cxnSp>
        <p:nvCxnSpPr>
          <p:cNvPr id="52" name="직선 화살표 연결선 51">
            <a:extLst>
              <a:ext uri="{FF2B5EF4-FFF2-40B4-BE49-F238E27FC236}">
                <a16:creationId xmlns:a16="http://schemas.microsoft.com/office/drawing/2014/main" id="{03F2918C-B6AD-4473-B76C-C719CC168199}"/>
              </a:ext>
            </a:extLst>
          </p:cNvPr>
          <p:cNvCxnSpPr>
            <a:cxnSpLocks/>
            <a:endCxn id="54" idx="1"/>
          </p:cNvCxnSpPr>
          <p:nvPr/>
        </p:nvCxnSpPr>
        <p:spPr>
          <a:xfrm>
            <a:off x="3482754" y="6132662"/>
            <a:ext cx="518794" cy="276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4051B289-1491-45D9-BDE3-2E1EBB308291}"/>
              </a:ext>
            </a:extLst>
          </p:cNvPr>
          <p:cNvSpPr txBox="1"/>
          <p:nvPr/>
        </p:nvSpPr>
        <p:spPr>
          <a:xfrm>
            <a:off x="1065381" y="5670997"/>
            <a:ext cx="2417372" cy="646331"/>
          </a:xfrm>
          <a:prstGeom prst="rect">
            <a:avLst/>
          </a:prstGeom>
          <a:noFill/>
          <a:ln>
            <a:solidFill>
              <a:schemeClr val="tx1"/>
            </a:solidFill>
          </a:ln>
        </p:spPr>
        <p:txBody>
          <a:bodyPr wrap="square" rtlCol="0">
            <a:spAutoFit/>
          </a:bodyPr>
          <a:lstStyle/>
          <a:p>
            <a:pPr algn="ctr"/>
            <a:r>
              <a:rPr lang="ko-KR" altLang="en-US" dirty="0" err="1"/>
              <a:t>실수량</a:t>
            </a:r>
            <a:r>
              <a:rPr lang="ko-KR" altLang="en-US" dirty="0"/>
              <a:t> 확인 페이지 이동 </a:t>
            </a:r>
            <a:r>
              <a:rPr lang="en-US" altLang="ko-KR" dirty="0"/>
              <a:t>P74</a:t>
            </a:r>
          </a:p>
        </p:txBody>
      </p:sp>
      <p:sp>
        <p:nvSpPr>
          <p:cNvPr id="54" name="직사각형 53">
            <a:extLst>
              <a:ext uri="{FF2B5EF4-FFF2-40B4-BE49-F238E27FC236}">
                <a16:creationId xmlns:a16="http://schemas.microsoft.com/office/drawing/2014/main" id="{F29C4FC1-CF4B-456B-8EDC-357037D476D1}"/>
              </a:ext>
            </a:extLst>
          </p:cNvPr>
          <p:cNvSpPr/>
          <p:nvPr/>
        </p:nvSpPr>
        <p:spPr>
          <a:xfrm>
            <a:off x="4001548" y="6224995"/>
            <a:ext cx="1705909"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Arrival confirm</a:t>
            </a:r>
            <a:endParaRPr lang="ko-KR" altLang="en-US" dirty="0"/>
          </a:p>
        </p:txBody>
      </p:sp>
      <p:sp>
        <p:nvSpPr>
          <p:cNvPr id="55" name="직사각형 54">
            <a:extLst>
              <a:ext uri="{FF2B5EF4-FFF2-40B4-BE49-F238E27FC236}">
                <a16:creationId xmlns:a16="http://schemas.microsoft.com/office/drawing/2014/main" id="{22BB7754-EB1F-4479-9E01-19079A08BC9E}"/>
              </a:ext>
            </a:extLst>
          </p:cNvPr>
          <p:cNvSpPr/>
          <p:nvPr/>
        </p:nvSpPr>
        <p:spPr>
          <a:xfrm>
            <a:off x="6568580" y="6224995"/>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Back</a:t>
            </a:r>
            <a:endParaRPr lang="ko-KR" altLang="en-US" dirty="0"/>
          </a:p>
        </p:txBody>
      </p:sp>
      <p:sp>
        <p:nvSpPr>
          <p:cNvPr id="57" name="TextBox 56">
            <a:extLst>
              <a:ext uri="{FF2B5EF4-FFF2-40B4-BE49-F238E27FC236}">
                <a16:creationId xmlns:a16="http://schemas.microsoft.com/office/drawing/2014/main" id="{230DA0AF-769E-4920-97CB-27C5EA3F1695}"/>
              </a:ext>
            </a:extLst>
          </p:cNvPr>
          <p:cNvSpPr txBox="1"/>
          <p:nvPr/>
        </p:nvSpPr>
        <p:spPr>
          <a:xfrm>
            <a:off x="5105457" y="3053310"/>
            <a:ext cx="1137363" cy="338554"/>
          </a:xfrm>
          <a:prstGeom prst="rect">
            <a:avLst/>
          </a:prstGeom>
          <a:noFill/>
        </p:spPr>
        <p:txBody>
          <a:bodyPr wrap="none" rtlCol="0">
            <a:spAutoFit/>
          </a:bodyPr>
          <a:lstStyle/>
          <a:p>
            <a:r>
              <a:rPr lang="en-US" altLang="ko-KR" sz="1600" dirty="0"/>
              <a:t>Repacking</a:t>
            </a:r>
            <a:endParaRPr lang="ko-KR" altLang="en-US" sz="1600" dirty="0"/>
          </a:p>
        </p:txBody>
      </p:sp>
      <p:sp>
        <p:nvSpPr>
          <p:cNvPr id="58" name="직사각형 57">
            <a:extLst>
              <a:ext uri="{FF2B5EF4-FFF2-40B4-BE49-F238E27FC236}">
                <a16:creationId xmlns:a16="http://schemas.microsoft.com/office/drawing/2014/main" id="{DA3E489A-710D-4D54-B168-470B6A1F2A00}"/>
              </a:ext>
            </a:extLst>
          </p:cNvPr>
          <p:cNvSpPr/>
          <p:nvPr/>
        </p:nvSpPr>
        <p:spPr>
          <a:xfrm>
            <a:off x="6171820" y="3053310"/>
            <a:ext cx="350659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2" name="TextBox 61">
            <a:extLst>
              <a:ext uri="{FF2B5EF4-FFF2-40B4-BE49-F238E27FC236}">
                <a16:creationId xmlns:a16="http://schemas.microsoft.com/office/drawing/2014/main" id="{F7192417-E6E9-4992-9DED-173F77694EDF}"/>
              </a:ext>
            </a:extLst>
          </p:cNvPr>
          <p:cNvSpPr txBox="1"/>
          <p:nvPr/>
        </p:nvSpPr>
        <p:spPr>
          <a:xfrm>
            <a:off x="4959240" y="3585754"/>
            <a:ext cx="1247777" cy="276999"/>
          </a:xfrm>
          <a:prstGeom prst="rect">
            <a:avLst/>
          </a:prstGeom>
          <a:noFill/>
        </p:spPr>
        <p:txBody>
          <a:bodyPr wrap="none" rtlCol="0">
            <a:spAutoFit/>
          </a:bodyPr>
          <a:lstStyle/>
          <a:p>
            <a:r>
              <a:rPr lang="en-US" altLang="ko-KR" sz="1200" dirty="0"/>
              <a:t>Special storage</a:t>
            </a:r>
            <a:endParaRPr lang="ko-KR" altLang="en-US" sz="1200" dirty="0"/>
          </a:p>
        </p:txBody>
      </p:sp>
      <p:sp>
        <p:nvSpPr>
          <p:cNvPr id="63" name="직사각형 62">
            <a:extLst>
              <a:ext uri="{FF2B5EF4-FFF2-40B4-BE49-F238E27FC236}">
                <a16:creationId xmlns:a16="http://schemas.microsoft.com/office/drawing/2014/main" id="{F9B62967-937F-4B12-AE50-6F966A0DEB89}"/>
              </a:ext>
            </a:extLst>
          </p:cNvPr>
          <p:cNvSpPr/>
          <p:nvPr/>
        </p:nvSpPr>
        <p:spPr>
          <a:xfrm>
            <a:off x="6194792" y="3558023"/>
            <a:ext cx="350659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50" name="직선 연결선 49">
            <a:extLst>
              <a:ext uri="{FF2B5EF4-FFF2-40B4-BE49-F238E27FC236}">
                <a16:creationId xmlns:a16="http://schemas.microsoft.com/office/drawing/2014/main" id="{4E0CD5AC-2AF1-4C8A-A80F-CB5D6CB0B496}"/>
              </a:ext>
            </a:extLst>
          </p:cNvPr>
          <p:cNvCxnSpPr>
            <a:cxnSpLocks/>
          </p:cNvCxnSpPr>
          <p:nvPr/>
        </p:nvCxnSpPr>
        <p:spPr>
          <a:xfrm>
            <a:off x="6247651" y="4043493"/>
            <a:ext cx="0" cy="520583"/>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1" name="직선 연결선 50">
            <a:extLst>
              <a:ext uri="{FF2B5EF4-FFF2-40B4-BE49-F238E27FC236}">
                <a16:creationId xmlns:a16="http://schemas.microsoft.com/office/drawing/2014/main" id="{D9EFD4D0-3B34-41CB-BB31-98118C7417BC}"/>
              </a:ext>
            </a:extLst>
          </p:cNvPr>
          <p:cNvCxnSpPr>
            <a:cxnSpLocks/>
          </p:cNvCxnSpPr>
          <p:nvPr/>
        </p:nvCxnSpPr>
        <p:spPr>
          <a:xfrm>
            <a:off x="6269232" y="5612079"/>
            <a:ext cx="0" cy="520583"/>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D81B1EF-F830-4F17-9342-9D6DCC6EBDF9}"/>
              </a:ext>
            </a:extLst>
          </p:cNvPr>
          <p:cNvSpPr txBox="1"/>
          <p:nvPr/>
        </p:nvSpPr>
        <p:spPr>
          <a:xfrm>
            <a:off x="150459" y="193377"/>
            <a:ext cx="1994979" cy="646331"/>
          </a:xfrm>
          <a:prstGeom prst="rect">
            <a:avLst/>
          </a:prstGeom>
          <a:solidFill>
            <a:schemeClr val="accent2">
              <a:lumMod val="20000"/>
              <a:lumOff val="80000"/>
            </a:schemeClr>
          </a:solidFill>
        </p:spPr>
        <p:txBody>
          <a:bodyPr wrap="square" rtlCol="0">
            <a:spAutoFit/>
          </a:bodyPr>
          <a:lstStyle/>
          <a:p>
            <a:r>
              <a:rPr lang="en-US" altLang="ko-KR" dirty="0"/>
              <a:t>P.41 </a:t>
            </a:r>
            <a:r>
              <a:rPr lang="ko-KR" altLang="en-US" dirty="0"/>
              <a:t>입력 정보</a:t>
            </a:r>
            <a:endParaRPr lang="en-US" altLang="ko-KR" dirty="0"/>
          </a:p>
          <a:p>
            <a:r>
              <a:rPr lang="ko-KR" altLang="en-US" dirty="0"/>
              <a:t>표시</a:t>
            </a:r>
            <a:endParaRPr lang="en-US" altLang="ko-KR" dirty="0"/>
          </a:p>
        </p:txBody>
      </p:sp>
      <p:sp>
        <p:nvSpPr>
          <p:cNvPr id="39" name="TextBox 38">
            <a:extLst>
              <a:ext uri="{FF2B5EF4-FFF2-40B4-BE49-F238E27FC236}">
                <a16:creationId xmlns:a16="http://schemas.microsoft.com/office/drawing/2014/main" id="{C9A7AC71-E3DB-4243-B5D8-6E273142965D}"/>
              </a:ext>
            </a:extLst>
          </p:cNvPr>
          <p:cNvSpPr txBox="1"/>
          <p:nvPr/>
        </p:nvSpPr>
        <p:spPr>
          <a:xfrm>
            <a:off x="4937824" y="4732783"/>
            <a:ext cx="251992" cy="261610"/>
          </a:xfrm>
          <a:prstGeom prst="rect">
            <a:avLst/>
          </a:prstGeom>
          <a:noFill/>
        </p:spPr>
        <p:txBody>
          <a:bodyPr wrap="none" rtlCol="0">
            <a:spAutoFit/>
          </a:bodyPr>
          <a:lstStyle/>
          <a:p>
            <a:r>
              <a:rPr lang="en-US" altLang="ko-KR" sz="1100" dirty="0"/>
              <a:t>L</a:t>
            </a:r>
            <a:endParaRPr lang="ko-KR" altLang="en-US" sz="1100" dirty="0"/>
          </a:p>
        </p:txBody>
      </p:sp>
      <p:sp>
        <p:nvSpPr>
          <p:cNvPr id="41" name="TextBox 40">
            <a:extLst>
              <a:ext uri="{FF2B5EF4-FFF2-40B4-BE49-F238E27FC236}">
                <a16:creationId xmlns:a16="http://schemas.microsoft.com/office/drawing/2014/main" id="{5ACBFC4C-3831-4DFC-87EE-084713503687}"/>
              </a:ext>
            </a:extLst>
          </p:cNvPr>
          <p:cNvSpPr txBox="1"/>
          <p:nvPr/>
        </p:nvSpPr>
        <p:spPr>
          <a:xfrm>
            <a:off x="6810957" y="4682449"/>
            <a:ext cx="332142" cy="276999"/>
          </a:xfrm>
          <a:prstGeom prst="rect">
            <a:avLst/>
          </a:prstGeom>
          <a:noFill/>
        </p:spPr>
        <p:txBody>
          <a:bodyPr wrap="none" rtlCol="0">
            <a:spAutoFit/>
          </a:bodyPr>
          <a:lstStyle/>
          <a:p>
            <a:r>
              <a:rPr lang="en-US" altLang="ko-KR" sz="1200" dirty="0"/>
              <a:t>W</a:t>
            </a:r>
            <a:endParaRPr lang="ko-KR" altLang="en-US" sz="1200" dirty="0"/>
          </a:p>
        </p:txBody>
      </p:sp>
      <p:sp>
        <p:nvSpPr>
          <p:cNvPr id="59" name="TextBox 58">
            <a:extLst>
              <a:ext uri="{FF2B5EF4-FFF2-40B4-BE49-F238E27FC236}">
                <a16:creationId xmlns:a16="http://schemas.microsoft.com/office/drawing/2014/main" id="{F7306F87-D887-4CB3-97E9-028A0993FAE0}"/>
              </a:ext>
            </a:extLst>
          </p:cNvPr>
          <p:cNvSpPr txBox="1"/>
          <p:nvPr/>
        </p:nvSpPr>
        <p:spPr>
          <a:xfrm>
            <a:off x="8767980" y="4664167"/>
            <a:ext cx="314510" cy="307777"/>
          </a:xfrm>
          <a:prstGeom prst="rect">
            <a:avLst/>
          </a:prstGeom>
          <a:noFill/>
        </p:spPr>
        <p:txBody>
          <a:bodyPr wrap="none" rtlCol="0">
            <a:spAutoFit/>
          </a:bodyPr>
          <a:lstStyle/>
          <a:p>
            <a:r>
              <a:rPr lang="en-US" altLang="ko-KR" sz="1400" dirty="0"/>
              <a:t>H</a:t>
            </a:r>
            <a:endParaRPr lang="ko-KR" altLang="en-US" sz="1400" dirty="0"/>
          </a:p>
        </p:txBody>
      </p:sp>
      <p:sp>
        <p:nvSpPr>
          <p:cNvPr id="60" name="TextBox 59">
            <a:extLst>
              <a:ext uri="{FF2B5EF4-FFF2-40B4-BE49-F238E27FC236}">
                <a16:creationId xmlns:a16="http://schemas.microsoft.com/office/drawing/2014/main" id="{EBCD3821-F736-4741-9142-12803AD27F18}"/>
              </a:ext>
            </a:extLst>
          </p:cNvPr>
          <p:cNvSpPr txBox="1"/>
          <p:nvPr/>
        </p:nvSpPr>
        <p:spPr>
          <a:xfrm>
            <a:off x="2613207" y="5150256"/>
            <a:ext cx="2414764" cy="369332"/>
          </a:xfrm>
          <a:prstGeom prst="rect">
            <a:avLst/>
          </a:prstGeom>
          <a:noFill/>
        </p:spPr>
        <p:txBody>
          <a:bodyPr wrap="none" rtlCol="0">
            <a:spAutoFit/>
          </a:bodyPr>
          <a:lstStyle/>
          <a:p>
            <a:r>
              <a:rPr lang="en-US" altLang="ko-KR" dirty="0"/>
              <a:t>Package weight(Kgs) </a:t>
            </a:r>
            <a:endParaRPr lang="ko-KR" altLang="en-US" dirty="0"/>
          </a:p>
        </p:txBody>
      </p:sp>
    </p:spTree>
    <p:extLst>
      <p:ext uri="{BB962C8B-B14F-4D97-AF65-F5344CB8AC3E}">
        <p14:creationId xmlns:p14="http://schemas.microsoft.com/office/powerpoint/2010/main" val="33320143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46761B-430F-45C3-98D8-1703FBD2D55F}"/>
              </a:ext>
            </a:extLst>
          </p:cNvPr>
          <p:cNvSpPr txBox="1"/>
          <p:nvPr/>
        </p:nvSpPr>
        <p:spPr>
          <a:xfrm>
            <a:off x="5122487" y="193377"/>
            <a:ext cx="1420582" cy="369332"/>
          </a:xfrm>
          <a:prstGeom prst="rect">
            <a:avLst/>
          </a:prstGeom>
          <a:noFill/>
        </p:spPr>
        <p:txBody>
          <a:bodyPr wrap="none" rtlCol="0">
            <a:spAutoFit/>
          </a:bodyPr>
          <a:lstStyle/>
          <a:p>
            <a:r>
              <a:rPr lang="ko-KR" altLang="en-US" dirty="0" err="1"/>
              <a:t>실수량</a:t>
            </a:r>
            <a:r>
              <a:rPr lang="ko-KR" altLang="en-US" dirty="0"/>
              <a:t> 확인</a:t>
            </a:r>
          </a:p>
        </p:txBody>
      </p:sp>
      <p:sp>
        <p:nvSpPr>
          <p:cNvPr id="5" name="TextBox 4">
            <a:extLst>
              <a:ext uri="{FF2B5EF4-FFF2-40B4-BE49-F238E27FC236}">
                <a16:creationId xmlns:a16="http://schemas.microsoft.com/office/drawing/2014/main" id="{4E1198CA-C339-43AE-B1FB-9A271198F991}"/>
              </a:ext>
            </a:extLst>
          </p:cNvPr>
          <p:cNvSpPr txBox="1"/>
          <p:nvPr/>
        </p:nvSpPr>
        <p:spPr>
          <a:xfrm>
            <a:off x="2013358" y="562062"/>
            <a:ext cx="1187826" cy="369332"/>
          </a:xfrm>
          <a:prstGeom prst="rect">
            <a:avLst/>
          </a:prstGeom>
          <a:noFill/>
        </p:spPr>
        <p:txBody>
          <a:bodyPr wrap="none" rtlCol="0">
            <a:spAutoFit/>
          </a:bodyPr>
          <a:lstStyle/>
          <a:p>
            <a:r>
              <a:rPr lang="en-US" altLang="ko-KR" dirty="0"/>
              <a:t>Customer</a:t>
            </a:r>
            <a:endParaRPr lang="ko-KR" altLang="en-US" dirty="0"/>
          </a:p>
        </p:txBody>
      </p:sp>
      <p:sp>
        <p:nvSpPr>
          <p:cNvPr id="7" name="직사각형 6">
            <a:extLst>
              <a:ext uri="{FF2B5EF4-FFF2-40B4-BE49-F238E27FC236}">
                <a16:creationId xmlns:a16="http://schemas.microsoft.com/office/drawing/2014/main" id="{0CF258A3-041D-4A86-9B72-067EDAF1944C}"/>
              </a:ext>
            </a:extLst>
          </p:cNvPr>
          <p:cNvSpPr/>
          <p:nvPr/>
        </p:nvSpPr>
        <p:spPr>
          <a:xfrm>
            <a:off x="3521822" y="531440"/>
            <a:ext cx="6932969"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Basic Information : Company name, address, contact,</a:t>
            </a:r>
            <a:endParaRPr lang="ko-KR" altLang="en-US" dirty="0"/>
          </a:p>
        </p:txBody>
      </p:sp>
      <p:sp>
        <p:nvSpPr>
          <p:cNvPr id="10" name="TextBox 9">
            <a:extLst>
              <a:ext uri="{FF2B5EF4-FFF2-40B4-BE49-F238E27FC236}">
                <a16:creationId xmlns:a16="http://schemas.microsoft.com/office/drawing/2014/main" id="{EC18E0D4-5F7F-4106-AAA1-0435E89839CE}"/>
              </a:ext>
            </a:extLst>
          </p:cNvPr>
          <p:cNvSpPr txBox="1"/>
          <p:nvPr/>
        </p:nvSpPr>
        <p:spPr>
          <a:xfrm>
            <a:off x="1909163" y="1140901"/>
            <a:ext cx="1544525" cy="369332"/>
          </a:xfrm>
          <a:prstGeom prst="rect">
            <a:avLst/>
          </a:prstGeom>
          <a:noFill/>
        </p:spPr>
        <p:txBody>
          <a:bodyPr wrap="none" rtlCol="0">
            <a:spAutoFit/>
          </a:bodyPr>
          <a:lstStyle/>
          <a:p>
            <a:r>
              <a:rPr lang="en-US" altLang="ko-KR" dirty="0"/>
              <a:t>Carton</a:t>
            </a:r>
            <a:r>
              <a:rPr lang="ko-KR" altLang="en-US" dirty="0"/>
              <a:t> </a:t>
            </a:r>
            <a:r>
              <a:rPr lang="en-US" altLang="ko-KR" dirty="0"/>
              <a:t>No. 1</a:t>
            </a:r>
            <a:endParaRPr lang="ko-KR" altLang="en-US" dirty="0"/>
          </a:p>
        </p:txBody>
      </p:sp>
      <p:sp>
        <p:nvSpPr>
          <p:cNvPr id="12" name="직사각형 11">
            <a:extLst>
              <a:ext uri="{FF2B5EF4-FFF2-40B4-BE49-F238E27FC236}">
                <a16:creationId xmlns:a16="http://schemas.microsoft.com/office/drawing/2014/main" id="{118E1C06-3C7F-461F-8E6F-84EB27B3AA9E}"/>
              </a:ext>
            </a:extLst>
          </p:cNvPr>
          <p:cNvSpPr/>
          <p:nvPr/>
        </p:nvSpPr>
        <p:spPr>
          <a:xfrm>
            <a:off x="6157521" y="1124123"/>
            <a:ext cx="350659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dirty="0"/>
              <a:t>발송 정보 표기 </a:t>
            </a:r>
            <a:r>
              <a:rPr lang="en-US" altLang="ko-KR" dirty="0"/>
              <a:t>view</a:t>
            </a:r>
            <a:endParaRPr lang="ko-KR" altLang="en-US" dirty="0"/>
          </a:p>
        </p:txBody>
      </p:sp>
      <p:sp>
        <p:nvSpPr>
          <p:cNvPr id="25" name="직사각형 24">
            <a:extLst>
              <a:ext uri="{FF2B5EF4-FFF2-40B4-BE49-F238E27FC236}">
                <a16:creationId xmlns:a16="http://schemas.microsoft.com/office/drawing/2014/main" id="{DCE498E1-301C-43BD-8BA4-6109EBEDE77E}"/>
              </a:ext>
            </a:extLst>
          </p:cNvPr>
          <p:cNvSpPr/>
          <p:nvPr/>
        </p:nvSpPr>
        <p:spPr>
          <a:xfrm>
            <a:off x="6173454" y="1627784"/>
            <a:ext cx="350659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dirty="0"/>
              <a:t>발송 정보 표기 </a:t>
            </a:r>
            <a:r>
              <a:rPr lang="en-US" altLang="ko-KR" dirty="0"/>
              <a:t>view</a:t>
            </a:r>
            <a:endParaRPr lang="ko-KR" altLang="en-US" dirty="0"/>
          </a:p>
        </p:txBody>
      </p:sp>
      <p:cxnSp>
        <p:nvCxnSpPr>
          <p:cNvPr id="27" name="직선 연결선 26">
            <a:extLst>
              <a:ext uri="{FF2B5EF4-FFF2-40B4-BE49-F238E27FC236}">
                <a16:creationId xmlns:a16="http://schemas.microsoft.com/office/drawing/2014/main" id="{7F8A849D-FE2F-4CA3-8620-B553ABB20898}"/>
              </a:ext>
            </a:extLst>
          </p:cNvPr>
          <p:cNvCxnSpPr>
            <a:cxnSpLocks/>
          </p:cNvCxnSpPr>
          <p:nvPr/>
        </p:nvCxnSpPr>
        <p:spPr>
          <a:xfrm>
            <a:off x="1417739" y="6400802"/>
            <a:ext cx="9672507"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61424CD-03CD-4D80-B997-81A8954192BE}"/>
              </a:ext>
            </a:extLst>
          </p:cNvPr>
          <p:cNvSpPr txBox="1"/>
          <p:nvPr/>
        </p:nvSpPr>
        <p:spPr>
          <a:xfrm>
            <a:off x="3184704" y="2450713"/>
            <a:ext cx="1882247" cy="369332"/>
          </a:xfrm>
          <a:prstGeom prst="rect">
            <a:avLst/>
          </a:prstGeom>
          <a:noFill/>
        </p:spPr>
        <p:txBody>
          <a:bodyPr wrap="none" rtlCol="0">
            <a:spAutoFit/>
          </a:bodyPr>
          <a:lstStyle/>
          <a:p>
            <a:r>
              <a:rPr lang="ko-KR" altLang="en-US" dirty="0"/>
              <a:t>상품 </a:t>
            </a:r>
            <a:r>
              <a:rPr lang="ko-KR" altLang="en-US" dirty="0" err="1"/>
              <a:t>대표이미지</a:t>
            </a:r>
            <a:endParaRPr lang="ko-KR" altLang="en-US" dirty="0"/>
          </a:p>
        </p:txBody>
      </p:sp>
      <p:sp>
        <p:nvSpPr>
          <p:cNvPr id="33" name="직사각형 32">
            <a:extLst>
              <a:ext uri="{FF2B5EF4-FFF2-40B4-BE49-F238E27FC236}">
                <a16:creationId xmlns:a16="http://schemas.microsoft.com/office/drawing/2014/main" id="{BF8E0EEE-1129-4019-A128-290AD8F5E840}"/>
              </a:ext>
            </a:extLst>
          </p:cNvPr>
          <p:cNvSpPr/>
          <p:nvPr/>
        </p:nvSpPr>
        <p:spPr>
          <a:xfrm>
            <a:off x="3453837" y="1057548"/>
            <a:ext cx="1273756" cy="1292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a:t>추가</a:t>
            </a:r>
          </a:p>
        </p:txBody>
      </p:sp>
      <p:cxnSp>
        <p:nvCxnSpPr>
          <p:cNvPr id="35" name="직선 연결선 34">
            <a:extLst>
              <a:ext uri="{FF2B5EF4-FFF2-40B4-BE49-F238E27FC236}">
                <a16:creationId xmlns:a16="http://schemas.microsoft.com/office/drawing/2014/main" id="{07ADD65D-216F-4AAB-BED6-47F153D358FC}"/>
              </a:ext>
            </a:extLst>
          </p:cNvPr>
          <p:cNvCxnSpPr>
            <a:cxnSpLocks/>
            <a:stCxn id="33" idx="0"/>
            <a:endCxn id="33" idx="2"/>
          </p:cNvCxnSpPr>
          <p:nvPr/>
        </p:nvCxnSpPr>
        <p:spPr>
          <a:xfrm>
            <a:off x="4090715" y="1057548"/>
            <a:ext cx="0" cy="1292055"/>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7" name="직선 연결선 36">
            <a:extLst>
              <a:ext uri="{FF2B5EF4-FFF2-40B4-BE49-F238E27FC236}">
                <a16:creationId xmlns:a16="http://schemas.microsoft.com/office/drawing/2014/main" id="{3276C936-8D5D-4C02-89AA-2D6D64A7CCAE}"/>
              </a:ext>
            </a:extLst>
          </p:cNvPr>
          <p:cNvCxnSpPr>
            <a:cxnSpLocks/>
            <a:stCxn id="33" idx="1"/>
            <a:endCxn id="33" idx="3"/>
          </p:cNvCxnSpPr>
          <p:nvPr/>
        </p:nvCxnSpPr>
        <p:spPr>
          <a:xfrm>
            <a:off x="3453837" y="1703576"/>
            <a:ext cx="1273756" cy="0"/>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C643AA9-799F-4A99-ABA9-000E86FCB350}"/>
              </a:ext>
            </a:extLst>
          </p:cNvPr>
          <p:cNvSpPr txBox="1"/>
          <p:nvPr/>
        </p:nvSpPr>
        <p:spPr>
          <a:xfrm>
            <a:off x="5128429" y="2131551"/>
            <a:ext cx="607859" cy="369332"/>
          </a:xfrm>
          <a:prstGeom prst="rect">
            <a:avLst/>
          </a:prstGeom>
          <a:noFill/>
        </p:spPr>
        <p:txBody>
          <a:bodyPr wrap="none" rtlCol="0">
            <a:spAutoFit/>
          </a:bodyPr>
          <a:lstStyle/>
          <a:p>
            <a:r>
              <a:rPr lang="en-US" altLang="ko-KR" dirty="0"/>
              <a:t>SKU</a:t>
            </a:r>
            <a:endParaRPr lang="ko-KR" altLang="en-US" dirty="0"/>
          </a:p>
        </p:txBody>
      </p:sp>
      <p:sp>
        <p:nvSpPr>
          <p:cNvPr id="38" name="직사각형 37">
            <a:extLst>
              <a:ext uri="{FF2B5EF4-FFF2-40B4-BE49-F238E27FC236}">
                <a16:creationId xmlns:a16="http://schemas.microsoft.com/office/drawing/2014/main" id="{BF42967B-2653-4767-84C1-3CDCA79B6264}"/>
              </a:ext>
            </a:extLst>
          </p:cNvPr>
          <p:cNvSpPr/>
          <p:nvPr/>
        </p:nvSpPr>
        <p:spPr>
          <a:xfrm>
            <a:off x="6194792" y="2131551"/>
            <a:ext cx="350659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dirty="0"/>
              <a:t>발송 정보 표기 </a:t>
            </a:r>
            <a:r>
              <a:rPr lang="en-US" altLang="ko-KR" dirty="0"/>
              <a:t>view</a:t>
            </a:r>
            <a:endParaRPr lang="ko-KR" altLang="en-US" dirty="0"/>
          </a:p>
        </p:txBody>
      </p:sp>
      <p:sp>
        <p:nvSpPr>
          <p:cNvPr id="40" name="TextBox 39">
            <a:extLst>
              <a:ext uri="{FF2B5EF4-FFF2-40B4-BE49-F238E27FC236}">
                <a16:creationId xmlns:a16="http://schemas.microsoft.com/office/drawing/2014/main" id="{86C95BFC-BB7D-4B5E-A37B-519A1EAE39DE}"/>
              </a:ext>
            </a:extLst>
          </p:cNvPr>
          <p:cNvSpPr txBox="1"/>
          <p:nvPr/>
        </p:nvSpPr>
        <p:spPr>
          <a:xfrm>
            <a:off x="2671687" y="5462343"/>
            <a:ext cx="1886966" cy="369332"/>
          </a:xfrm>
          <a:prstGeom prst="rect">
            <a:avLst/>
          </a:prstGeom>
          <a:noFill/>
        </p:spPr>
        <p:txBody>
          <a:bodyPr wrap="square" rtlCol="0">
            <a:spAutoFit/>
          </a:bodyPr>
          <a:lstStyle/>
          <a:p>
            <a:r>
              <a:rPr lang="en-US" altLang="ko-KR" dirty="0"/>
              <a:t>Package size(cm) </a:t>
            </a:r>
            <a:endParaRPr lang="ko-KR" altLang="en-US" dirty="0"/>
          </a:p>
        </p:txBody>
      </p:sp>
      <p:sp>
        <p:nvSpPr>
          <p:cNvPr id="42" name="직사각형 41">
            <a:extLst>
              <a:ext uri="{FF2B5EF4-FFF2-40B4-BE49-F238E27FC236}">
                <a16:creationId xmlns:a16="http://schemas.microsoft.com/office/drawing/2014/main" id="{C3C9A8AE-40EC-4812-8D6C-0FFC10BAD75B}"/>
              </a:ext>
            </a:extLst>
          </p:cNvPr>
          <p:cNvSpPr/>
          <p:nvPr/>
        </p:nvSpPr>
        <p:spPr>
          <a:xfrm>
            <a:off x="5275617" y="5474238"/>
            <a:ext cx="111220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t>view</a:t>
            </a:r>
            <a:endParaRPr lang="ko-KR" altLang="en-US" dirty="0"/>
          </a:p>
        </p:txBody>
      </p:sp>
      <p:sp>
        <p:nvSpPr>
          <p:cNvPr id="43" name="TextBox 42">
            <a:extLst>
              <a:ext uri="{FF2B5EF4-FFF2-40B4-BE49-F238E27FC236}">
                <a16:creationId xmlns:a16="http://schemas.microsoft.com/office/drawing/2014/main" id="{47D7688E-F991-404D-B348-630B1BE82917}"/>
              </a:ext>
            </a:extLst>
          </p:cNvPr>
          <p:cNvSpPr txBox="1"/>
          <p:nvPr/>
        </p:nvSpPr>
        <p:spPr>
          <a:xfrm>
            <a:off x="4844354" y="5481337"/>
            <a:ext cx="404278" cy="369332"/>
          </a:xfrm>
          <a:prstGeom prst="rect">
            <a:avLst/>
          </a:prstGeom>
          <a:noFill/>
        </p:spPr>
        <p:txBody>
          <a:bodyPr wrap="none" rtlCol="0">
            <a:spAutoFit/>
          </a:bodyPr>
          <a:lstStyle/>
          <a:p>
            <a:r>
              <a:rPr lang="en-US" altLang="ko-KR" dirty="0"/>
              <a:t>W</a:t>
            </a:r>
            <a:endParaRPr lang="ko-KR" altLang="en-US" dirty="0"/>
          </a:p>
        </p:txBody>
      </p:sp>
      <p:sp>
        <p:nvSpPr>
          <p:cNvPr id="44" name="직사각형 43">
            <a:extLst>
              <a:ext uri="{FF2B5EF4-FFF2-40B4-BE49-F238E27FC236}">
                <a16:creationId xmlns:a16="http://schemas.microsoft.com/office/drawing/2014/main" id="{CBAB9958-EDFD-4051-AE74-F58E57073F3B}"/>
              </a:ext>
            </a:extLst>
          </p:cNvPr>
          <p:cNvSpPr/>
          <p:nvPr/>
        </p:nvSpPr>
        <p:spPr>
          <a:xfrm>
            <a:off x="7182306" y="5474238"/>
            <a:ext cx="111220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t>view</a:t>
            </a:r>
            <a:endParaRPr lang="ko-KR" altLang="en-US" dirty="0"/>
          </a:p>
        </p:txBody>
      </p:sp>
      <p:sp>
        <p:nvSpPr>
          <p:cNvPr id="45" name="TextBox 44">
            <a:extLst>
              <a:ext uri="{FF2B5EF4-FFF2-40B4-BE49-F238E27FC236}">
                <a16:creationId xmlns:a16="http://schemas.microsoft.com/office/drawing/2014/main" id="{B0897C26-EF15-4D7B-AF61-6CD170FCAE30}"/>
              </a:ext>
            </a:extLst>
          </p:cNvPr>
          <p:cNvSpPr txBox="1"/>
          <p:nvPr/>
        </p:nvSpPr>
        <p:spPr>
          <a:xfrm>
            <a:off x="6893657" y="5481337"/>
            <a:ext cx="295274" cy="369332"/>
          </a:xfrm>
          <a:prstGeom prst="rect">
            <a:avLst/>
          </a:prstGeom>
          <a:noFill/>
        </p:spPr>
        <p:txBody>
          <a:bodyPr wrap="none" rtlCol="0">
            <a:spAutoFit/>
          </a:bodyPr>
          <a:lstStyle/>
          <a:p>
            <a:r>
              <a:rPr lang="en-US" altLang="ko-KR" dirty="0"/>
              <a:t>L</a:t>
            </a:r>
            <a:endParaRPr lang="ko-KR" altLang="en-US" dirty="0"/>
          </a:p>
        </p:txBody>
      </p:sp>
      <p:sp>
        <p:nvSpPr>
          <p:cNvPr id="46" name="직사각형 45">
            <a:extLst>
              <a:ext uri="{FF2B5EF4-FFF2-40B4-BE49-F238E27FC236}">
                <a16:creationId xmlns:a16="http://schemas.microsoft.com/office/drawing/2014/main" id="{80CA007E-7437-43CD-8B6F-654C60786A7E}"/>
              </a:ext>
            </a:extLst>
          </p:cNvPr>
          <p:cNvSpPr/>
          <p:nvPr/>
        </p:nvSpPr>
        <p:spPr>
          <a:xfrm>
            <a:off x="9088995" y="5464345"/>
            <a:ext cx="111220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t>view</a:t>
            </a:r>
            <a:endParaRPr lang="ko-KR" altLang="en-US" dirty="0"/>
          </a:p>
        </p:txBody>
      </p:sp>
      <p:sp>
        <p:nvSpPr>
          <p:cNvPr id="47" name="TextBox 46">
            <a:extLst>
              <a:ext uri="{FF2B5EF4-FFF2-40B4-BE49-F238E27FC236}">
                <a16:creationId xmlns:a16="http://schemas.microsoft.com/office/drawing/2014/main" id="{5C82A4B8-182F-4C6A-8655-20D955EDB571}"/>
              </a:ext>
            </a:extLst>
          </p:cNvPr>
          <p:cNvSpPr txBox="1"/>
          <p:nvPr/>
        </p:nvSpPr>
        <p:spPr>
          <a:xfrm>
            <a:off x="8726012" y="5471537"/>
            <a:ext cx="351378" cy="369332"/>
          </a:xfrm>
          <a:prstGeom prst="rect">
            <a:avLst/>
          </a:prstGeom>
          <a:noFill/>
        </p:spPr>
        <p:txBody>
          <a:bodyPr wrap="none" rtlCol="0">
            <a:spAutoFit/>
          </a:bodyPr>
          <a:lstStyle/>
          <a:p>
            <a:r>
              <a:rPr lang="en-US" altLang="ko-KR" dirty="0"/>
              <a:t>H</a:t>
            </a:r>
            <a:endParaRPr lang="ko-KR" altLang="en-US" dirty="0"/>
          </a:p>
        </p:txBody>
      </p:sp>
      <p:sp>
        <p:nvSpPr>
          <p:cNvPr id="48" name="TextBox 47">
            <a:extLst>
              <a:ext uri="{FF2B5EF4-FFF2-40B4-BE49-F238E27FC236}">
                <a16:creationId xmlns:a16="http://schemas.microsoft.com/office/drawing/2014/main" id="{B64B6E42-8A8A-4F82-95D0-6EF54D085C22}"/>
              </a:ext>
            </a:extLst>
          </p:cNvPr>
          <p:cNvSpPr txBox="1"/>
          <p:nvPr/>
        </p:nvSpPr>
        <p:spPr>
          <a:xfrm>
            <a:off x="2544442" y="5966956"/>
            <a:ext cx="2414764" cy="369332"/>
          </a:xfrm>
          <a:prstGeom prst="rect">
            <a:avLst/>
          </a:prstGeom>
          <a:noFill/>
        </p:spPr>
        <p:txBody>
          <a:bodyPr wrap="none" rtlCol="0">
            <a:spAutoFit/>
          </a:bodyPr>
          <a:lstStyle/>
          <a:p>
            <a:r>
              <a:rPr lang="en-US" altLang="ko-KR" dirty="0"/>
              <a:t>Package weight(Kgs) </a:t>
            </a:r>
            <a:endParaRPr lang="ko-KR" altLang="en-US" dirty="0"/>
          </a:p>
        </p:txBody>
      </p:sp>
      <p:sp>
        <p:nvSpPr>
          <p:cNvPr id="49" name="직사각형 48">
            <a:extLst>
              <a:ext uri="{FF2B5EF4-FFF2-40B4-BE49-F238E27FC236}">
                <a16:creationId xmlns:a16="http://schemas.microsoft.com/office/drawing/2014/main" id="{8BC262F5-838E-43C4-B9C5-A46181E3066E}"/>
              </a:ext>
            </a:extLst>
          </p:cNvPr>
          <p:cNvSpPr/>
          <p:nvPr/>
        </p:nvSpPr>
        <p:spPr>
          <a:xfrm>
            <a:off x="4805833" y="5979019"/>
            <a:ext cx="159225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t>view</a:t>
            </a:r>
            <a:endParaRPr lang="ko-KR" altLang="en-US" dirty="0"/>
          </a:p>
        </p:txBody>
      </p:sp>
      <p:cxnSp>
        <p:nvCxnSpPr>
          <p:cNvPr id="52" name="직선 화살표 연결선 51">
            <a:extLst>
              <a:ext uri="{FF2B5EF4-FFF2-40B4-BE49-F238E27FC236}">
                <a16:creationId xmlns:a16="http://schemas.microsoft.com/office/drawing/2014/main" id="{03F2918C-B6AD-4473-B76C-C719CC168199}"/>
              </a:ext>
            </a:extLst>
          </p:cNvPr>
          <p:cNvCxnSpPr>
            <a:cxnSpLocks/>
            <a:stCxn id="53" idx="3"/>
          </p:cNvCxnSpPr>
          <p:nvPr/>
        </p:nvCxnSpPr>
        <p:spPr>
          <a:xfrm>
            <a:off x="1999444" y="5537925"/>
            <a:ext cx="634814" cy="461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4051B289-1491-45D9-BDE3-2E1EBB308291}"/>
              </a:ext>
            </a:extLst>
          </p:cNvPr>
          <p:cNvSpPr txBox="1"/>
          <p:nvPr/>
        </p:nvSpPr>
        <p:spPr>
          <a:xfrm>
            <a:off x="285226" y="5399425"/>
            <a:ext cx="1714218" cy="276999"/>
          </a:xfrm>
          <a:prstGeom prst="rect">
            <a:avLst/>
          </a:prstGeom>
          <a:noFill/>
          <a:ln>
            <a:solidFill>
              <a:schemeClr val="tx1"/>
            </a:solidFill>
          </a:ln>
        </p:spPr>
        <p:txBody>
          <a:bodyPr wrap="square" rtlCol="0">
            <a:spAutoFit/>
          </a:bodyPr>
          <a:lstStyle/>
          <a:p>
            <a:pPr algn="ctr"/>
            <a:r>
              <a:rPr lang="ko-KR" altLang="en-US" sz="1200" dirty="0"/>
              <a:t>포장 발송 정보</a:t>
            </a:r>
            <a:r>
              <a:rPr lang="en-US" altLang="ko-KR" sz="1200" dirty="0"/>
              <a:t> </a:t>
            </a:r>
            <a:r>
              <a:rPr lang="ko-KR" altLang="en-US" sz="1200" dirty="0"/>
              <a:t>표기</a:t>
            </a:r>
            <a:endParaRPr lang="en-US" altLang="ko-KR" sz="1200" dirty="0"/>
          </a:p>
        </p:txBody>
      </p:sp>
      <p:sp>
        <p:nvSpPr>
          <p:cNvPr id="54" name="직사각형 53">
            <a:extLst>
              <a:ext uri="{FF2B5EF4-FFF2-40B4-BE49-F238E27FC236}">
                <a16:creationId xmlns:a16="http://schemas.microsoft.com/office/drawing/2014/main" id="{F29C4FC1-CF4B-456B-8EDC-357037D476D1}"/>
              </a:ext>
            </a:extLst>
          </p:cNvPr>
          <p:cNvSpPr/>
          <p:nvPr/>
        </p:nvSpPr>
        <p:spPr>
          <a:xfrm>
            <a:off x="3724711" y="6434720"/>
            <a:ext cx="1342239"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Complete</a:t>
            </a:r>
            <a:endParaRPr lang="ko-KR" altLang="en-US" dirty="0"/>
          </a:p>
        </p:txBody>
      </p:sp>
      <p:sp>
        <p:nvSpPr>
          <p:cNvPr id="55" name="직사각형 54">
            <a:extLst>
              <a:ext uri="{FF2B5EF4-FFF2-40B4-BE49-F238E27FC236}">
                <a16:creationId xmlns:a16="http://schemas.microsoft.com/office/drawing/2014/main" id="{22BB7754-EB1F-4479-9E01-19079A08BC9E}"/>
              </a:ext>
            </a:extLst>
          </p:cNvPr>
          <p:cNvSpPr/>
          <p:nvPr/>
        </p:nvSpPr>
        <p:spPr>
          <a:xfrm>
            <a:off x="6568580" y="6434720"/>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Cancel</a:t>
            </a:r>
            <a:endParaRPr lang="ko-KR" altLang="en-US" dirty="0"/>
          </a:p>
        </p:txBody>
      </p:sp>
      <p:sp>
        <p:nvSpPr>
          <p:cNvPr id="58" name="직사각형 57">
            <a:extLst>
              <a:ext uri="{FF2B5EF4-FFF2-40B4-BE49-F238E27FC236}">
                <a16:creationId xmlns:a16="http://schemas.microsoft.com/office/drawing/2014/main" id="{DA3E489A-710D-4D54-B168-470B6A1F2A00}"/>
              </a:ext>
            </a:extLst>
          </p:cNvPr>
          <p:cNvSpPr/>
          <p:nvPr/>
        </p:nvSpPr>
        <p:spPr>
          <a:xfrm>
            <a:off x="6171820" y="2633860"/>
            <a:ext cx="350659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dirty="0"/>
              <a:t>발송 정보 표기 </a:t>
            </a:r>
            <a:r>
              <a:rPr lang="en-US" altLang="ko-KR" dirty="0"/>
              <a:t>view</a:t>
            </a:r>
            <a:endParaRPr lang="ko-KR" altLang="en-US" dirty="0"/>
          </a:p>
        </p:txBody>
      </p:sp>
      <p:sp>
        <p:nvSpPr>
          <p:cNvPr id="63" name="직사각형 62">
            <a:extLst>
              <a:ext uri="{FF2B5EF4-FFF2-40B4-BE49-F238E27FC236}">
                <a16:creationId xmlns:a16="http://schemas.microsoft.com/office/drawing/2014/main" id="{F9B62967-937F-4B12-AE50-6F966A0DEB89}"/>
              </a:ext>
            </a:extLst>
          </p:cNvPr>
          <p:cNvSpPr/>
          <p:nvPr/>
        </p:nvSpPr>
        <p:spPr>
          <a:xfrm>
            <a:off x="6194792" y="3138573"/>
            <a:ext cx="350659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dirty="0"/>
              <a:t>발송 정보 표기 </a:t>
            </a:r>
            <a:r>
              <a:rPr lang="en-US" altLang="ko-KR" dirty="0"/>
              <a:t>view</a:t>
            </a:r>
            <a:endParaRPr lang="ko-KR" altLang="en-US" dirty="0"/>
          </a:p>
        </p:txBody>
      </p:sp>
      <p:cxnSp>
        <p:nvCxnSpPr>
          <p:cNvPr id="50" name="직선 화살표 연결선 49">
            <a:extLst>
              <a:ext uri="{FF2B5EF4-FFF2-40B4-BE49-F238E27FC236}">
                <a16:creationId xmlns:a16="http://schemas.microsoft.com/office/drawing/2014/main" id="{4A7CE53C-E7A3-469E-8D6F-1061152960A0}"/>
              </a:ext>
            </a:extLst>
          </p:cNvPr>
          <p:cNvCxnSpPr>
            <a:cxnSpLocks/>
            <a:stCxn id="51" idx="3"/>
          </p:cNvCxnSpPr>
          <p:nvPr/>
        </p:nvCxnSpPr>
        <p:spPr>
          <a:xfrm>
            <a:off x="2008499" y="6105456"/>
            <a:ext cx="634814" cy="461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CFD90374-7827-4C6C-9547-D8D7BF1977DB}"/>
              </a:ext>
            </a:extLst>
          </p:cNvPr>
          <p:cNvSpPr txBox="1"/>
          <p:nvPr/>
        </p:nvSpPr>
        <p:spPr>
          <a:xfrm>
            <a:off x="294281" y="5966956"/>
            <a:ext cx="1714218" cy="276999"/>
          </a:xfrm>
          <a:prstGeom prst="rect">
            <a:avLst/>
          </a:prstGeom>
          <a:noFill/>
          <a:ln>
            <a:solidFill>
              <a:schemeClr val="tx1"/>
            </a:solidFill>
          </a:ln>
        </p:spPr>
        <p:txBody>
          <a:bodyPr wrap="square" rtlCol="0">
            <a:spAutoFit/>
          </a:bodyPr>
          <a:lstStyle/>
          <a:p>
            <a:pPr algn="ctr"/>
            <a:r>
              <a:rPr lang="ko-KR" altLang="en-US" sz="1200" dirty="0"/>
              <a:t>포장  발송 정보</a:t>
            </a:r>
            <a:r>
              <a:rPr lang="en-US" altLang="ko-KR" sz="1200" dirty="0"/>
              <a:t> </a:t>
            </a:r>
            <a:r>
              <a:rPr lang="ko-KR" altLang="en-US" sz="1200" dirty="0"/>
              <a:t>표기</a:t>
            </a:r>
            <a:endParaRPr lang="en-US" altLang="ko-KR" sz="1200" dirty="0"/>
          </a:p>
        </p:txBody>
      </p:sp>
      <p:sp>
        <p:nvSpPr>
          <p:cNvPr id="6" name="직사각형 5">
            <a:extLst>
              <a:ext uri="{FF2B5EF4-FFF2-40B4-BE49-F238E27FC236}">
                <a16:creationId xmlns:a16="http://schemas.microsoft.com/office/drawing/2014/main" id="{86FE0577-32DA-44CB-AB81-F92E90E2B3F0}"/>
              </a:ext>
            </a:extLst>
          </p:cNvPr>
          <p:cNvSpPr/>
          <p:nvPr/>
        </p:nvSpPr>
        <p:spPr>
          <a:xfrm>
            <a:off x="1644242" y="1017363"/>
            <a:ext cx="8816830" cy="53495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5" name="직선 연결선 74">
            <a:extLst>
              <a:ext uri="{FF2B5EF4-FFF2-40B4-BE49-F238E27FC236}">
                <a16:creationId xmlns:a16="http://schemas.microsoft.com/office/drawing/2014/main" id="{0D9BF01C-D26A-4677-8BDA-E350ED53510C}"/>
              </a:ext>
            </a:extLst>
          </p:cNvPr>
          <p:cNvCxnSpPr>
            <a:cxnSpLocks/>
          </p:cNvCxnSpPr>
          <p:nvPr/>
        </p:nvCxnSpPr>
        <p:spPr>
          <a:xfrm>
            <a:off x="1417739" y="983446"/>
            <a:ext cx="967250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직선 화살표 연결선 75">
            <a:extLst>
              <a:ext uri="{FF2B5EF4-FFF2-40B4-BE49-F238E27FC236}">
                <a16:creationId xmlns:a16="http://schemas.microsoft.com/office/drawing/2014/main" id="{ADEAEF2A-BF11-49B9-BAB2-9529DA6AD73B}"/>
              </a:ext>
            </a:extLst>
          </p:cNvPr>
          <p:cNvCxnSpPr>
            <a:cxnSpLocks/>
          </p:cNvCxnSpPr>
          <p:nvPr/>
        </p:nvCxnSpPr>
        <p:spPr>
          <a:xfrm flipH="1" flipV="1">
            <a:off x="10474546" y="1812450"/>
            <a:ext cx="733492" cy="4097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71896C17-0F8D-4CA4-83D1-341F93FB05D0}"/>
              </a:ext>
            </a:extLst>
          </p:cNvPr>
          <p:cNvSpPr txBox="1"/>
          <p:nvPr/>
        </p:nvSpPr>
        <p:spPr>
          <a:xfrm>
            <a:off x="10066788" y="2222198"/>
            <a:ext cx="2161339" cy="646331"/>
          </a:xfrm>
          <a:prstGeom prst="rect">
            <a:avLst/>
          </a:prstGeom>
          <a:noFill/>
          <a:ln>
            <a:solidFill>
              <a:schemeClr val="tx1"/>
            </a:solidFill>
          </a:ln>
        </p:spPr>
        <p:txBody>
          <a:bodyPr wrap="square" rtlCol="0">
            <a:spAutoFit/>
          </a:bodyPr>
          <a:lstStyle/>
          <a:p>
            <a:pPr algn="ctr"/>
            <a:r>
              <a:rPr lang="ko-KR" altLang="en-US" dirty="0" err="1"/>
              <a:t>발송물</a:t>
            </a:r>
            <a:r>
              <a:rPr lang="ko-KR" altLang="en-US" dirty="0"/>
              <a:t> 포장 </a:t>
            </a:r>
            <a:r>
              <a:rPr lang="en-US" altLang="ko-KR" dirty="0"/>
              <a:t>No. </a:t>
            </a:r>
            <a:r>
              <a:rPr lang="ko-KR" altLang="en-US" dirty="0"/>
              <a:t>별</a:t>
            </a:r>
            <a:endParaRPr lang="en-US" altLang="ko-KR" dirty="0"/>
          </a:p>
          <a:p>
            <a:pPr algn="ctr"/>
            <a:r>
              <a:rPr lang="ko-KR" altLang="en-US" dirty="0"/>
              <a:t> 정보 전부 표시</a:t>
            </a:r>
            <a:endParaRPr lang="en-US" altLang="ko-KR" dirty="0"/>
          </a:p>
        </p:txBody>
      </p:sp>
      <p:cxnSp>
        <p:nvCxnSpPr>
          <p:cNvPr id="59" name="직선 화살표 연결선 58">
            <a:extLst>
              <a:ext uri="{FF2B5EF4-FFF2-40B4-BE49-F238E27FC236}">
                <a16:creationId xmlns:a16="http://schemas.microsoft.com/office/drawing/2014/main" id="{518C6B1F-F255-43C0-93B5-AB40A18478DE}"/>
              </a:ext>
            </a:extLst>
          </p:cNvPr>
          <p:cNvCxnSpPr>
            <a:cxnSpLocks/>
            <a:stCxn id="60" idx="3"/>
            <a:endCxn id="54" idx="1"/>
          </p:cNvCxnSpPr>
          <p:nvPr/>
        </p:nvCxnSpPr>
        <p:spPr>
          <a:xfrm flipV="1">
            <a:off x="3184704" y="6619386"/>
            <a:ext cx="540007" cy="307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0394A13F-FB01-452A-9FB3-88A4B56BE453}"/>
              </a:ext>
            </a:extLst>
          </p:cNvPr>
          <p:cNvSpPr txBox="1"/>
          <p:nvPr/>
        </p:nvSpPr>
        <p:spPr>
          <a:xfrm>
            <a:off x="1417739" y="6434720"/>
            <a:ext cx="1766965" cy="430887"/>
          </a:xfrm>
          <a:prstGeom prst="rect">
            <a:avLst/>
          </a:prstGeom>
          <a:solidFill>
            <a:schemeClr val="accent2">
              <a:lumMod val="20000"/>
              <a:lumOff val="80000"/>
            </a:schemeClr>
          </a:solidFill>
        </p:spPr>
        <p:txBody>
          <a:bodyPr wrap="square" rtlCol="0">
            <a:spAutoFit/>
          </a:bodyPr>
          <a:lstStyle/>
          <a:p>
            <a:r>
              <a:rPr lang="en-US" altLang="ko-KR" sz="1100" dirty="0"/>
              <a:t>P.75, P.45, P.46 </a:t>
            </a:r>
            <a:r>
              <a:rPr lang="ko-KR" altLang="en-US" sz="1100" dirty="0"/>
              <a:t>이력생성 </a:t>
            </a:r>
            <a:r>
              <a:rPr lang="en-US" altLang="ko-KR" sz="1100" dirty="0"/>
              <a:t>&amp; </a:t>
            </a:r>
            <a:r>
              <a:rPr lang="ko-KR" altLang="en-US" sz="1100" dirty="0"/>
              <a:t>재고현황 수량증가</a:t>
            </a:r>
            <a:endParaRPr lang="en-US" altLang="ko-KR" sz="1100" dirty="0"/>
          </a:p>
        </p:txBody>
      </p:sp>
      <p:sp>
        <p:nvSpPr>
          <p:cNvPr id="61" name="직사각형 60">
            <a:extLst>
              <a:ext uri="{FF2B5EF4-FFF2-40B4-BE49-F238E27FC236}">
                <a16:creationId xmlns:a16="http://schemas.microsoft.com/office/drawing/2014/main" id="{86FE0577-32DA-44CB-AB81-F92E90E2B3F0}"/>
              </a:ext>
            </a:extLst>
          </p:cNvPr>
          <p:cNvSpPr/>
          <p:nvPr/>
        </p:nvSpPr>
        <p:spPr>
          <a:xfrm>
            <a:off x="3211122" y="931395"/>
            <a:ext cx="8906568" cy="40326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8" name="직사각형 77">
            <a:extLst>
              <a:ext uri="{FF2B5EF4-FFF2-40B4-BE49-F238E27FC236}">
                <a16:creationId xmlns:a16="http://schemas.microsoft.com/office/drawing/2014/main" id="{86FE0577-32DA-44CB-AB81-F92E90E2B3F0}"/>
              </a:ext>
            </a:extLst>
          </p:cNvPr>
          <p:cNvSpPr/>
          <p:nvPr/>
        </p:nvSpPr>
        <p:spPr>
          <a:xfrm>
            <a:off x="3162751" y="5165008"/>
            <a:ext cx="7038451"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7" name="직선 화살표 연결선 16"/>
          <p:cNvCxnSpPr/>
          <p:nvPr/>
        </p:nvCxnSpPr>
        <p:spPr>
          <a:xfrm>
            <a:off x="10157254" y="3005078"/>
            <a:ext cx="840260" cy="98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5" name="타원 84"/>
          <p:cNvSpPr/>
          <p:nvPr/>
        </p:nvSpPr>
        <p:spPr>
          <a:xfrm>
            <a:off x="11090246" y="2818339"/>
            <a:ext cx="2625754" cy="379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100" dirty="0"/>
              <a:t>상품 </a:t>
            </a:r>
            <a:r>
              <a:rPr lang="ko-KR" altLang="en-US" sz="1100" dirty="0" err="1"/>
              <a:t>입력값</a:t>
            </a:r>
            <a:endParaRPr lang="ko-KR" altLang="en-US" sz="1100" dirty="0"/>
          </a:p>
        </p:txBody>
      </p:sp>
      <p:sp>
        <p:nvSpPr>
          <p:cNvPr id="18" name="직사각형 17"/>
          <p:cNvSpPr/>
          <p:nvPr/>
        </p:nvSpPr>
        <p:spPr>
          <a:xfrm>
            <a:off x="2671686" y="2017324"/>
            <a:ext cx="740542" cy="2988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dirty="0"/>
              <a:t>상품</a:t>
            </a:r>
            <a:r>
              <a:rPr lang="en-US" altLang="ko-KR" sz="1200" dirty="0"/>
              <a:t>1</a:t>
            </a:r>
            <a:endParaRPr lang="ko-KR" altLang="en-US" sz="1200" dirty="0"/>
          </a:p>
        </p:txBody>
      </p:sp>
      <p:sp>
        <p:nvSpPr>
          <p:cNvPr id="86" name="직사각형 85"/>
          <p:cNvSpPr/>
          <p:nvPr/>
        </p:nvSpPr>
        <p:spPr>
          <a:xfrm>
            <a:off x="2990806" y="5099514"/>
            <a:ext cx="740542" cy="2988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200" dirty="0"/>
              <a:t>상품</a:t>
            </a:r>
            <a:r>
              <a:rPr lang="en-US" altLang="ko-KR" sz="1200" dirty="0"/>
              <a:t>2</a:t>
            </a:r>
            <a:endParaRPr lang="ko-KR" altLang="en-US" sz="1200" dirty="0"/>
          </a:p>
        </p:txBody>
      </p:sp>
      <p:sp>
        <p:nvSpPr>
          <p:cNvPr id="83" name="TextBox 82">
            <a:extLst>
              <a:ext uri="{FF2B5EF4-FFF2-40B4-BE49-F238E27FC236}">
                <a16:creationId xmlns:a16="http://schemas.microsoft.com/office/drawing/2014/main" id="{192202C9-69EC-4D0B-8D3C-17A964A32FBC}"/>
              </a:ext>
            </a:extLst>
          </p:cNvPr>
          <p:cNvSpPr txBox="1"/>
          <p:nvPr/>
        </p:nvSpPr>
        <p:spPr>
          <a:xfrm>
            <a:off x="7305213" y="3546055"/>
            <a:ext cx="1652975" cy="307777"/>
          </a:xfrm>
          <a:prstGeom prst="rect">
            <a:avLst/>
          </a:prstGeom>
          <a:noFill/>
          <a:ln>
            <a:solidFill>
              <a:schemeClr val="tx1"/>
            </a:solidFill>
          </a:ln>
        </p:spPr>
        <p:txBody>
          <a:bodyPr wrap="square" rtlCol="0">
            <a:spAutoFit/>
          </a:bodyPr>
          <a:lstStyle/>
          <a:p>
            <a:pPr algn="ctr"/>
            <a:r>
              <a:rPr lang="en-US" altLang="ko-KR" sz="1400" dirty="0"/>
              <a:t>+Register image</a:t>
            </a:r>
          </a:p>
        </p:txBody>
      </p:sp>
      <p:sp>
        <p:nvSpPr>
          <p:cNvPr id="84" name="TextBox 83">
            <a:extLst>
              <a:ext uri="{FF2B5EF4-FFF2-40B4-BE49-F238E27FC236}">
                <a16:creationId xmlns:a16="http://schemas.microsoft.com/office/drawing/2014/main" id="{0656D361-063A-4034-9DD4-C9FF06094B42}"/>
              </a:ext>
            </a:extLst>
          </p:cNvPr>
          <p:cNvSpPr txBox="1"/>
          <p:nvPr/>
        </p:nvSpPr>
        <p:spPr>
          <a:xfrm>
            <a:off x="3190833" y="3546055"/>
            <a:ext cx="782587" cy="276999"/>
          </a:xfrm>
          <a:prstGeom prst="rect">
            <a:avLst/>
          </a:prstGeom>
          <a:noFill/>
        </p:spPr>
        <p:txBody>
          <a:bodyPr wrap="none" rtlCol="0">
            <a:spAutoFit/>
          </a:bodyPr>
          <a:lstStyle/>
          <a:p>
            <a:r>
              <a:rPr lang="en-US" altLang="ko-KR" sz="1200" dirty="0"/>
              <a:t>Quantity</a:t>
            </a:r>
            <a:endParaRPr lang="ko-KR" altLang="en-US" sz="1200" dirty="0"/>
          </a:p>
        </p:txBody>
      </p:sp>
      <p:sp>
        <p:nvSpPr>
          <p:cNvPr id="88" name="직사각형 87">
            <a:extLst>
              <a:ext uri="{FF2B5EF4-FFF2-40B4-BE49-F238E27FC236}">
                <a16:creationId xmlns:a16="http://schemas.microsoft.com/office/drawing/2014/main" id="{6FD1703A-7A0A-47BE-8E67-9137DC46E8EB}"/>
              </a:ext>
            </a:extLst>
          </p:cNvPr>
          <p:cNvSpPr/>
          <p:nvPr/>
        </p:nvSpPr>
        <p:spPr>
          <a:xfrm>
            <a:off x="3928781" y="3549080"/>
            <a:ext cx="1321301"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dirty="0"/>
              <a:t>TXT</a:t>
            </a:r>
            <a:r>
              <a:rPr lang="ko-KR" altLang="en-US" sz="1400" dirty="0"/>
              <a:t> 수량 입력</a:t>
            </a:r>
          </a:p>
        </p:txBody>
      </p:sp>
      <p:sp>
        <p:nvSpPr>
          <p:cNvPr id="89" name="TextBox 88">
            <a:extLst>
              <a:ext uri="{FF2B5EF4-FFF2-40B4-BE49-F238E27FC236}">
                <a16:creationId xmlns:a16="http://schemas.microsoft.com/office/drawing/2014/main" id="{A0AB4C30-C775-4DD9-97BE-CEFA30318EC1}"/>
              </a:ext>
            </a:extLst>
          </p:cNvPr>
          <p:cNvSpPr txBox="1"/>
          <p:nvPr/>
        </p:nvSpPr>
        <p:spPr>
          <a:xfrm>
            <a:off x="5323855" y="3549094"/>
            <a:ext cx="1196161" cy="369332"/>
          </a:xfrm>
          <a:prstGeom prst="rect">
            <a:avLst/>
          </a:prstGeom>
          <a:noFill/>
        </p:spPr>
        <p:txBody>
          <a:bodyPr wrap="none" rtlCol="0">
            <a:spAutoFit/>
          </a:bodyPr>
          <a:lstStyle/>
          <a:p>
            <a:r>
              <a:rPr lang="en-US" altLang="ko-KR" dirty="0"/>
              <a:t>Damaged</a:t>
            </a:r>
            <a:endParaRPr lang="ko-KR" altLang="en-US" dirty="0"/>
          </a:p>
        </p:txBody>
      </p:sp>
      <p:sp>
        <p:nvSpPr>
          <p:cNvPr id="90" name="직사각형 89">
            <a:extLst>
              <a:ext uri="{FF2B5EF4-FFF2-40B4-BE49-F238E27FC236}">
                <a16:creationId xmlns:a16="http://schemas.microsoft.com/office/drawing/2014/main" id="{15D682D8-637C-4B2C-A2EF-6F5B86F1AC1A}"/>
              </a:ext>
            </a:extLst>
          </p:cNvPr>
          <p:cNvSpPr/>
          <p:nvPr/>
        </p:nvSpPr>
        <p:spPr>
          <a:xfrm>
            <a:off x="6583166" y="3549094"/>
            <a:ext cx="65437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000" dirty="0"/>
              <a:t>TXT</a:t>
            </a:r>
            <a:r>
              <a:rPr lang="ko-KR" altLang="en-US" sz="1000" dirty="0"/>
              <a:t>수량 </a:t>
            </a:r>
          </a:p>
        </p:txBody>
      </p:sp>
      <p:sp>
        <p:nvSpPr>
          <p:cNvPr id="91" name="TextBox 90">
            <a:extLst>
              <a:ext uri="{FF2B5EF4-FFF2-40B4-BE49-F238E27FC236}">
                <a16:creationId xmlns:a16="http://schemas.microsoft.com/office/drawing/2014/main" id="{29AEC2A9-9606-4629-9A20-C36228B6F49F}"/>
              </a:ext>
            </a:extLst>
          </p:cNvPr>
          <p:cNvSpPr txBox="1"/>
          <p:nvPr/>
        </p:nvSpPr>
        <p:spPr>
          <a:xfrm>
            <a:off x="3365758" y="3915387"/>
            <a:ext cx="1752403" cy="307777"/>
          </a:xfrm>
          <a:prstGeom prst="rect">
            <a:avLst/>
          </a:prstGeom>
          <a:noFill/>
        </p:spPr>
        <p:txBody>
          <a:bodyPr wrap="none" rtlCol="0">
            <a:spAutoFit/>
          </a:bodyPr>
          <a:lstStyle/>
          <a:p>
            <a:r>
              <a:rPr lang="en-US" altLang="ko-KR" sz="1400" dirty="0"/>
              <a:t>Individual size(cm) </a:t>
            </a:r>
            <a:endParaRPr lang="ko-KR" altLang="en-US" sz="1400" dirty="0"/>
          </a:p>
        </p:txBody>
      </p:sp>
      <p:sp>
        <p:nvSpPr>
          <p:cNvPr id="92" name="직사각형 91">
            <a:extLst>
              <a:ext uri="{FF2B5EF4-FFF2-40B4-BE49-F238E27FC236}">
                <a16:creationId xmlns:a16="http://schemas.microsoft.com/office/drawing/2014/main" id="{DEDC7AF6-0BB9-4426-A71C-48A63124FDD2}"/>
              </a:ext>
            </a:extLst>
          </p:cNvPr>
          <p:cNvSpPr/>
          <p:nvPr/>
        </p:nvSpPr>
        <p:spPr>
          <a:xfrm>
            <a:off x="5076522" y="3968860"/>
            <a:ext cx="346221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dirty="0"/>
              <a:t>Actual measurement size W x L x H</a:t>
            </a:r>
            <a:endParaRPr lang="ko-KR" altLang="en-US" sz="1400" dirty="0"/>
          </a:p>
        </p:txBody>
      </p:sp>
      <p:sp>
        <p:nvSpPr>
          <p:cNvPr id="93" name="TextBox 92">
            <a:extLst>
              <a:ext uri="{FF2B5EF4-FFF2-40B4-BE49-F238E27FC236}">
                <a16:creationId xmlns:a16="http://schemas.microsoft.com/office/drawing/2014/main" id="{507EA558-835D-4345-886B-5E04F8616EB0}"/>
              </a:ext>
            </a:extLst>
          </p:cNvPr>
          <p:cNvSpPr txBox="1"/>
          <p:nvPr/>
        </p:nvSpPr>
        <p:spPr>
          <a:xfrm>
            <a:off x="8588639" y="3962690"/>
            <a:ext cx="2408875" cy="276999"/>
          </a:xfrm>
          <a:prstGeom prst="rect">
            <a:avLst/>
          </a:prstGeom>
          <a:noFill/>
        </p:spPr>
        <p:txBody>
          <a:bodyPr wrap="square" rtlCol="0">
            <a:spAutoFit/>
          </a:bodyPr>
          <a:lstStyle/>
          <a:p>
            <a:r>
              <a:rPr lang="en-US" altLang="ko-KR" sz="1200" dirty="0"/>
              <a:t>Individual weight(Kgs) </a:t>
            </a:r>
            <a:endParaRPr lang="ko-KR" altLang="en-US" sz="1200" dirty="0"/>
          </a:p>
        </p:txBody>
      </p:sp>
      <p:sp>
        <p:nvSpPr>
          <p:cNvPr id="94" name="직사각형 93">
            <a:extLst>
              <a:ext uri="{FF2B5EF4-FFF2-40B4-BE49-F238E27FC236}">
                <a16:creationId xmlns:a16="http://schemas.microsoft.com/office/drawing/2014/main" id="{E3DBDCD0-4588-4BAB-B192-E99E9787C209}"/>
              </a:ext>
            </a:extLst>
          </p:cNvPr>
          <p:cNvSpPr/>
          <p:nvPr/>
        </p:nvSpPr>
        <p:spPr>
          <a:xfrm>
            <a:off x="10446170" y="3974585"/>
            <a:ext cx="159225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dirty="0" err="1"/>
              <a:t>실제측정무게</a:t>
            </a:r>
            <a:endParaRPr lang="ko-KR" altLang="en-US" dirty="0"/>
          </a:p>
        </p:txBody>
      </p:sp>
      <p:sp>
        <p:nvSpPr>
          <p:cNvPr id="95" name="직사각형 94">
            <a:extLst>
              <a:ext uri="{FF2B5EF4-FFF2-40B4-BE49-F238E27FC236}">
                <a16:creationId xmlns:a16="http://schemas.microsoft.com/office/drawing/2014/main" id="{A0AADF02-B8B6-4889-A103-A24AED460594}"/>
              </a:ext>
            </a:extLst>
          </p:cNvPr>
          <p:cNvSpPr/>
          <p:nvPr/>
        </p:nvSpPr>
        <p:spPr>
          <a:xfrm>
            <a:off x="5076522" y="4448264"/>
            <a:ext cx="600408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dirty="0"/>
              <a:t>최초 </a:t>
            </a:r>
            <a:r>
              <a:rPr lang="ko-KR" altLang="en-US" dirty="0" err="1"/>
              <a:t>입력시</a:t>
            </a:r>
            <a:r>
              <a:rPr lang="ko-KR" altLang="en-US" dirty="0"/>
              <a:t> 공란 </a:t>
            </a:r>
            <a:r>
              <a:rPr lang="en-US" altLang="ko-KR" dirty="0"/>
              <a:t>/ SKU </a:t>
            </a:r>
            <a:r>
              <a:rPr lang="ko-KR" altLang="en-US" dirty="0"/>
              <a:t>기록 </a:t>
            </a:r>
            <a:r>
              <a:rPr lang="ko-KR" altLang="en-US" dirty="0" err="1"/>
              <a:t>있을시</a:t>
            </a:r>
            <a:r>
              <a:rPr lang="ko-KR" altLang="en-US" dirty="0"/>
              <a:t> 기존 </a:t>
            </a:r>
            <a:r>
              <a:rPr lang="en-US" altLang="ko-KR" dirty="0"/>
              <a:t>ID Code </a:t>
            </a:r>
            <a:r>
              <a:rPr lang="ko-KR" altLang="en-US" dirty="0"/>
              <a:t>명시</a:t>
            </a:r>
          </a:p>
        </p:txBody>
      </p:sp>
      <p:sp>
        <p:nvSpPr>
          <p:cNvPr id="96" name="TextBox 95">
            <a:extLst>
              <a:ext uri="{FF2B5EF4-FFF2-40B4-BE49-F238E27FC236}">
                <a16:creationId xmlns:a16="http://schemas.microsoft.com/office/drawing/2014/main" id="{3F68A3D7-94AB-4931-934E-29B7C13024FF}"/>
              </a:ext>
            </a:extLst>
          </p:cNvPr>
          <p:cNvSpPr txBox="1"/>
          <p:nvPr/>
        </p:nvSpPr>
        <p:spPr>
          <a:xfrm>
            <a:off x="3340264" y="4447414"/>
            <a:ext cx="1040670" cy="369332"/>
          </a:xfrm>
          <a:prstGeom prst="rect">
            <a:avLst/>
          </a:prstGeom>
          <a:noFill/>
        </p:spPr>
        <p:txBody>
          <a:bodyPr wrap="none" rtlCol="0">
            <a:spAutoFit/>
          </a:bodyPr>
          <a:lstStyle/>
          <a:p>
            <a:r>
              <a:rPr lang="en-US" altLang="ko-KR" dirty="0"/>
              <a:t>ID Code</a:t>
            </a:r>
            <a:endParaRPr lang="ko-KR" altLang="en-US" dirty="0"/>
          </a:p>
        </p:txBody>
      </p:sp>
      <p:cxnSp>
        <p:nvCxnSpPr>
          <p:cNvPr id="97" name="직선 화살표 연결선 96">
            <a:extLst>
              <a:ext uri="{FF2B5EF4-FFF2-40B4-BE49-F238E27FC236}">
                <a16:creationId xmlns:a16="http://schemas.microsoft.com/office/drawing/2014/main" id="{A9C2BF72-1555-4C1A-8576-9452D157F271}"/>
              </a:ext>
            </a:extLst>
          </p:cNvPr>
          <p:cNvCxnSpPr>
            <a:cxnSpLocks/>
            <a:stCxn id="98" idx="0"/>
            <a:endCxn id="96" idx="1"/>
          </p:cNvCxnSpPr>
          <p:nvPr/>
        </p:nvCxnSpPr>
        <p:spPr>
          <a:xfrm>
            <a:off x="674870" y="4119921"/>
            <a:ext cx="2665394" cy="5121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BB1427E0-EFFA-4A72-BCF4-DF1A230DABF8}"/>
              </a:ext>
            </a:extLst>
          </p:cNvPr>
          <p:cNvSpPr txBox="1"/>
          <p:nvPr/>
        </p:nvSpPr>
        <p:spPr>
          <a:xfrm>
            <a:off x="7599" y="4119921"/>
            <a:ext cx="1334542" cy="738664"/>
          </a:xfrm>
          <a:prstGeom prst="rect">
            <a:avLst/>
          </a:prstGeom>
          <a:noFill/>
          <a:ln>
            <a:solidFill>
              <a:schemeClr val="tx1"/>
            </a:solidFill>
          </a:ln>
        </p:spPr>
        <p:txBody>
          <a:bodyPr wrap="square" rtlCol="0">
            <a:spAutoFit/>
          </a:bodyPr>
          <a:lstStyle/>
          <a:p>
            <a:r>
              <a:rPr lang="en-US" altLang="ko-KR" sz="1400" dirty="0"/>
              <a:t>10</a:t>
            </a:r>
            <a:r>
              <a:rPr lang="ko-KR" altLang="en-US" sz="1400" dirty="0"/>
              <a:t>자리 이내</a:t>
            </a:r>
            <a:endParaRPr lang="en-US" altLang="ko-KR" sz="1400" dirty="0"/>
          </a:p>
          <a:p>
            <a:r>
              <a:rPr lang="ko-KR" altLang="en-US" sz="1400" dirty="0"/>
              <a:t>물류업체에서 </a:t>
            </a:r>
            <a:endParaRPr lang="en-US" altLang="ko-KR" sz="1400" dirty="0"/>
          </a:p>
          <a:p>
            <a:r>
              <a:rPr lang="ko-KR" altLang="en-US" sz="1400" dirty="0"/>
              <a:t>정한 </a:t>
            </a:r>
            <a:r>
              <a:rPr lang="en-US" altLang="ko-KR" sz="1400" dirty="0"/>
              <a:t>Code</a:t>
            </a:r>
            <a:endParaRPr lang="ko-KR" altLang="en-US" sz="1400" dirty="0"/>
          </a:p>
        </p:txBody>
      </p:sp>
      <p:sp>
        <p:nvSpPr>
          <p:cNvPr id="101" name="타원 100">
            <a:extLst>
              <a:ext uri="{FF2B5EF4-FFF2-40B4-BE49-F238E27FC236}">
                <a16:creationId xmlns:a16="http://schemas.microsoft.com/office/drawing/2014/main" id="{776B6223-502E-45DE-AEF4-5FA41BDABF95}"/>
              </a:ext>
            </a:extLst>
          </p:cNvPr>
          <p:cNvSpPr/>
          <p:nvPr/>
        </p:nvSpPr>
        <p:spPr>
          <a:xfrm>
            <a:off x="285226" y="2960996"/>
            <a:ext cx="1294603" cy="6464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100" dirty="0" err="1"/>
              <a:t>상품입력값</a:t>
            </a:r>
            <a:endParaRPr lang="ko-KR" altLang="en-US" sz="1100" dirty="0"/>
          </a:p>
        </p:txBody>
      </p:sp>
      <p:sp>
        <p:nvSpPr>
          <p:cNvPr id="102" name="TextBox 101">
            <a:extLst>
              <a:ext uri="{FF2B5EF4-FFF2-40B4-BE49-F238E27FC236}">
                <a16:creationId xmlns:a16="http://schemas.microsoft.com/office/drawing/2014/main" id="{A649078A-960D-4C3C-AEE0-199DF705F7DE}"/>
              </a:ext>
            </a:extLst>
          </p:cNvPr>
          <p:cNvSpPr txBox="1"/>
          <p:nvPr/>
        </p:nvSpPr>
        <p:spPr>
          <a:xfrm>
            <a:off x="9011452" y="3539285"/>
            <a:ext cx="1140569" cy="276999"/>
          </a:xfrm>
          <a:prstGeom prst="rect">
            <a:avLst/>
          </a:prstGeom>
          <a:noFill/>
        </p:spPr>
        <p:txBody>
          <a:bodyPr wrap="none" rtlCol="0">
            <a:spAutoFit/>
          </a:bodyPr>
          <a:lstStyle/>
          <a:p>
            <a:r>
              <a:rPr lang="en-US" altLang="ko-KR" sz="1200" dirty="0"/>
              <a:t>Total quantity</a:t>
            </a:r>
            <a:endParaRPr lang="ko-KR" altLang="en-US" sz="1200" dirty="0"/>
          </a:p>
        </p:txBody>
      </p:sp>
      <p:sp>
        <p:nvSpPr>
          <p:cNvPr id="103" name="직사각형 102">
            <a:extLst>
              <a:ext uri="{FF2B5EF4-FFF2-40B4-BE49-F238E27FC236}">
                <a16:creationId xmlns:a16="http://schemas.microsoft.com/office/drawing/2014/main" id="{4239152B-005E-4CD7-A934-B685C77FA5A9}"/>
              </a:ext>
            </a:extLst>
          </p:cNvPr>
          <p:cNvSpPr/>
          <p:nvPr/>
        </p:nvSpPr>
        <p:spPr>
          <a:xfrm>
            <a:off x="10176804" y="3504304"/>
            <a:ext cx="1059427"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1000" dirty="0"/>
              <a:t>수량</a:t>
            </a:r>
            <a:r>
              <a:rPr lang="en-US" altLang="ko-KR" sz="1000" dirty="0"/>
              <a:t>+</a:t>
            </a:r>
            <a:r>
              <a:rPr lang="ko-KR" altLang="en-US" sz="1000" dirty="0"/>
              <a:t>파손수량</a:t>
            </a:r>
            <a:endParaRPr lang="en-US" altLang="ko-KR" sz="1000" dirty="0"/>
          </a:p>
          <a:p>
            <a:r>
              <a:rPr lang="ko-KR" altLang="en-US" sz="1000" dirty="0"/>
              <a:t>자동 계산 </a:t>
            </a:r>
            <a:r>
              <a:rPr lang="en-US" altLang="ko-KR" sz="1000" dirty="0"/>
              <a:t>View</a:t>
            </a:r>
            <a:endParaRPr lang="ko-KR" altLang="en-US" sz="1000" dirty="0"/>
          </a:p>
        </p:txBody>
      </p:sp>
      <p:sp>
        <p:nvSpPr>
          <p:cNvPr id="66" name="TextBox 65">
            <a:extLst>
              <a:ext uri="{FF2B5EF4-FFF2-40B4-BE49-F238E27FC236}">
                <a16:creationId xmlns:a16="http://schemas.microsoft.com/office/drawing/2014/main" id="{0D81B567-F98B-42F7-A543-F7CF41978993}"/>
              </a:ext>
            </a:extLst>
          </p:cNvPr>
          <p:cNvSpPr txBox="1"/>
          <p:nvPr/>
        </p:nvSpPr>
        <p:spPr>
          <a:xfrm>
            <a:off x="4784958" y="1159727"/>
            <a:ext cx="1329851" cy="307777"/>
          </a:xfrm>
          <a:prstGeom prst="rect">
            <a:avLst/>
          </a:prstGeom>
          <a:noFill/>
        </p:spPr>
        <p:txBody>
          <a:bodyPr wrap="none" rtlCol="0">
            <a:spAutoFit/>
          </a:bodyPr>
          <a:lstStyle/>
          <a:p>
            <a:r>
              <a:rPr lang="en-US" altLang="ko-KR" sz="1400" dirty="0"/>
              <a:t>Product name</a:t>
            </a:r>
            <a:endParaRPr lang="ko-KR" altLang="en-US" sz="1400" dirty="0"/>
          </a:p>
        </p:txBody>
      </p:sp>
      <p:sp>
        <p:nvSpPr>
          <p:cNvPr id="67" name="TextBox 66">
            <a:extLst>
              <a:ext uri="{FF2B5EF4-FFF2-40B4-BE49-F238E27FC236}">
                <a16:creationId xmlns:a16="http://schemas.microsoft.com/office/drawing/2014/main" id="{D35291B3-8881-4624-95CD-D13AF39D2211}"/>
              </a:ext>
            </a:extLst>
          </p:cNvPr>
          <p:cNvSpPr txBox="1"/>
          <p:nvPr/>
        </p:nvSpPr>
        <p:spPr>
          <a:xfrm>
            <a:off x="5078955" y="1639275"/>
            <a:ext cx="1079142" cy="369332"/>
          </a:xfrm>
          <a:prstGeom prst="rect">
            <a:avLst/>
          </a:prstGeom>
          <a:noFill/>
        </p:spPr>
        <p:txBody>
          <a:bodyPr wrap="none" rtlCol="0">
            <a:spAutoFit/>
          </a:bodyPr>
          <a:lstStyle/>
          <a:p>
            <a:r>
              <a:rPr lang="en-US" altLang="ko-KR" dirty="0"/>
              <a:t>Quantity</a:t>
            </a:r>
            <a:endParaRPr lang="ko-KR" altLang="en-US" dirty="0"/>
          </a:p>
        </p:txBody>
      </p:sp>
      <p:sp>
        <p:nvSpPr>
          <p:cNvPr id="68" name="TextBox 67">
            <a:extLst>
              <a:ext uri="{FF2B5EF4-FFF2-40B4-BE49-F238E27FC236}">
                <a16:creationId xmlns:a16="http://schemas.microsoft.com/office/drawing/2014/main" id="{ADAEBC94-2F77-4301-9B00-7B65BFFFBA20}"/>
              </a:ext>
            </a:extLst>
          </p:cNvPr>
          <p:cNvSpPr txBox="1"/>
          <p:nvPr/>
        </p:nvSpPr>
        <p:spPr>
          <a:xfrm>
            <a:off x="5077321" y="2645351"/>
            <a:ext cx="899157" cy="276999"/>
          </a:xfrm>
          <a:prstGeom prst="rect">
            <a:avLst/>
          </a:prstGeom>
          <a:noFill/>
        </p:spPr>
        <p:txBody>
          <a:bodyPr wrap="none" rtlCol="0">
            <a:spAutoFit/>
          </a:bodyPr>
          <a:lstStyle/>
          <a:p>
            <a:r>
              <a:rPr lang="en-US" altLang="ko-KR" sz="1200" dirty="0"/>
              <a:t>Repacking</a:t>
            </a:r>
            <a:endParaRPr lang="ko-KR" altLang="en-US" sz="1200" dirty="0"/>
          </a:p>
        </p:txBody>
      </p:sp>
      <p:sp>
        <p:nvSpPr>
          <p:cNvPr id="69" name="TextBox 68">
            <a:extLst>
              <a:ext uri="{FF2B5EF4-FFF2-40B4-BE49-F238E27FC236}">
                <a16:creationId xmlns:a16="http://schemas.microsoft.com/office/drawing/2014/main" id="{B7D9DDF6-61F5-4A4C-8344-D3EEF3F7AA52}"/>
              </a:ext>
            </a:extLst>
          </p:cNvPr>
          <p:cNvSpPr txBox="1"/>
          <p:nvPr/>
        </p:nvSpPr>
        <p:spPr>
          <a:xfrm>
            <a:off x="4734181" y="3141483"/>
            <a:ext cx="1423916" cy="307777"/>
          </a:xfrm>
          <a:prstGeom prst="rect">
            <a:avLst/>
          </a:prstGeom>
          <a:noFill/>
        </p:spPr>
        <p:txBody>
          <a:bodyPr wrap="none" rtlCol="0">
            <a:spAutoFit/>
          </a:bodyPr>
          <a:lstStyle/>
          <a:p>
            <a:r>
              <a:rPr lang="en-US" altLang="ko-KR" sz="1400" dirty="0"/>
              <a:t>Special storage</a:t>
            </a:r>
            <a:endParaRPr lang="ko-KR" altLang="en-US" sz="1400" dirty="0"/>
          </a:p>
        </p:txBody>
      </p:sp>
    </p:spTree>
    <p:extLst>
      <p:ext uri="{BB962C8B-B14F-4D97-AF65-F5344CB8AC3E}">
        <p14:creationId xmlns:p14="http://schemas.microsoft.com/office/powerpoint/2010/main" val="14950557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75FA2C-EC86-4042-8F5C-C77451A58AA4}"/>
              </a:ext>
            </a:extLst>
          </p:cNvPr>
          <p:cNvSpPr txBox="1"/>
          <p:nvPr/>
        </p:nvSpPr>
        <p:spPr>
          <a:xfrm>
            <a:off x="5772834" y="117876"/>
            <a:ext cx="973343" cy="369332"/>
          </a:xfrm>
          <a:prstGeom prst="rect">
            <a:avLst/>
          </a:prstGeom>
          <a:noFill/>
        </p:spPr>
        <p:txBody>
          <a:bodyPr wrap="none" rtlCol="0">
            <a:spAutoFit/>
          </a:bodyPr>
          <a:lstStyle/>
          <a:p>
            <a:r>
              <a:rPr lang="en-US" altLang="ko-KR" dirty="0"/>
              <a:t>Logistic</a:t>
            </a:r>
            <a:endParaRPr lang="ko-KR" altLang="en-US" dirty="0"/>
          </a:p>
        </p:txBody>
      </p:sp>
      <p:sp>
        <p:nvSpPr>
          <p:cNvPr id="5" name="TextBox 4">
            <a:extLst>
              <a:ext uri="{FF2B5EF4-FFF2-40B4-BE49-F238E27FC236}">
                <a16:creationId xmlns:a16="http://schemas.microsoft.com/office/drawing/2014/main" id="{68362EAA-86B2-4735-8A07-23EE2C3E040B}"/>
              </a:ext>
            </a:extLst>
          </p:cNvPr>
          <p:cNvSpPr txBox="1"/>
          <p:nvPr/>
        </p:nvSpPr>
        <p:spPr>
          <a:xfrm>
            <a:off x="721453" y="780176"/>
            <a:ext cx="2827090" cy="369332"/>
          </a:xfrm>
          <a:prstGeom prst="rect">
            <a:avLst/>
          </a:prstGeom>
          <a:noFill/>
        </p:spPr>
        <p:txBody>
          <a:bodyPr wrap="square" rtlCol="0">
            <a:spAutoFit/>
          </a:bodyPr>
          <a:lstStyle/>
          <a:p>
            <a:r>
              <a:rPr lang="en-US" altLang="ko-KR" dirty="0"/>
              <a:t>Cargo history</a:t>
            </a:r>
            <a:endParaRPr lang="ko-KR" altLang="en-US" dirty="0"/>
          </a:p>
        </p:txBody>
      </p:sp>
      <p:cxnSp>
        <p:nvCxnSpPr>
          <p:cNvPr id="7" name="직선 연결선 6">
            <a:extLst>
              <a:ext uri="{FF2B5EF4-FFF2-40B4-BE49-F238E27FC236}">
                <a16:creationId xmlns:a16="http://schemas.microsoft.com/office/drawing/2014/main" id="{437829CE-EECA-483A-AF0C-89CD9061D459}"/>
              </a:ext>
            </a:extLst>
          </p:cNvPr>
          <p:cNvCxnSpPr/>
          <p:nvPr/>
        </p:nvCxnSpPr>
        <p:spPr>
          <a:xfrm>
            <a:off x="587229" y="1233182"/>
            <a:ext cx="109392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직선 연결선 27">
            <a:extLst>
              <a:ext uri="{FF2B5EF4-FFF2-40B4-BE49-F238E27FC236}">
                <a16:creationId xmlns:a16="http://schemas.microsoft.com/office/drawing/2014/main" id="{2ABF7AF9-2FEB-4E2B-A570-6539E789DF5F}"/>
              </a:ext>
            </a:extLst>
          </p:cNvPr>
          <p:cNvCxnSpPr/>
          <p:nvPr/>
        </p:nvCxnSpPr>
        <p:spPr>
          <a:xfrm>
            <a:off x="6395248" y="3154784"/>
            <a:ext cx="0" cy="187907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6" name="직사각형 25">
            <a:extLst>
              <a:ext uri="{FF2B5EF4-FFF2-40B4-BE49-F238E27FC236}">
                <a16:creationId xmlns:a16="http://schemas.microsoft.com/office/drawing/2014/main" id="{8CA09EA6-EDAE-4BEE-AC90-12F1F214A591}"/>
              </a:ext>
            </a:extLst>
          </p:cNvPr>
          <p:cNvSpPr/>
          <p:nvPr/>
        </p:nvSpPr>
        <p:spPr>
          <a:xfrm>
            <a:off x="412199" y="1417526"/>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직사각형 26">
            <a:extLst>
              <a:ext uri="{FF2B5EF4-FFF2-40B4-BE49-F238E27FC236}">
                <a16:creationId xmlns:a16="http://schemas.microsoft.com/office/drawing/2014/main" id="{5C714D49-75EE-4F2A-AA80-AF52EF7C967D}"/>
              </a:ext>
            </a:extLst>
          </p:cNvPr>
          <p:cNvSpPr/>
          <p:nvPr/>
        </p:nvSpPr>
        <p:spPr>
          <a:xfrm>
            <a:off x="412412" y="1839069"/>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TextBox 28">
            <a:extLst>
              <a:ext uri="{FF2B5EF4-FFF2-40B4-BE49-F238E27FC236}">
                <a16:creationId xmlns:a16="http://schemas.microsoft.com/office/drawing/2014/main" id="{721BC52D-46B4-40BF-8058-E91BA17F3091}"/>
              </a:ext>
            </a:extLst>
          </p:cNvPr>
          <p:cNvSpPr txBox="1"/>
          <p:nvPr/>
        </p:nvSpPr>
        <p:spPr>
          <a:xfrm>
            <a:off x="713064" y="1316857"/>
            <a:ext cx="428322" cy="276999"/>
          </a:xfrm>
          <a:prstGeom prst="rect">
            <a:avLst/>
          </a:prstGeom>
          <a:noFill/>
        </p:spPr>
        <p:txBody>
          <a:bodyPr wrap="none" rtlCol="0">
            <a:spAutoFit/>
          </a:bodyPr>
          <a:lstStyle/>
          <a:p>
            <a:r>
              <a:rPr lang="en-US" altLang="ko-KR" sz="1200" dirty="0"/>
              <a:t>No.</a:t>
            </a:r>
            <a:endParaRPr lang="ko-KR" altLang="en-US" sz="1200" dirty="0"/>
          </a:p>
        </p:txBody>
      </p:sp>
      <p:sp>
        <p:nvSpPr>
          <p:cNvPr id="30" name="TextBox 29">
            <a:extLst>
              <a:ext uri="{FF2B5EF4-FFF2-40B4-BE49-F238E27FC236}">
                <a16:creationId xmlns:a16="http://schemas.microsoft.com/office/drawing/2014/main" id="{CDA8E92E-0273-46A1-9567-539A05A064BF}"/>
              </a:ext>
            </a:extLst>
          </p:cNvPr>
          <p:cNvSpPr txBox="1"/>
          <p:nvPr/>
        </p:nvSpPr>
        <p:spPr>
          <a:xfrm>
            <a:off x="3075146" y="1333344"/>
            <a:ext cx="855042" cy="276999"/>
          </a:xfrm>
          <a:prstGeom prst="rect">
            <a:avLst/>
          </a:prstGeom>
          <a:noFill/>
        </p:spPr>
        <p:txBody>
          <a:bodyPr wrap="none" rtlCol="0">
            <a:spAutoFit/>
          </a:bodyPr>
          <a:lstStyle/>
          <a:p>
            <a:r>
              <a:rPr lang="en-US" altLang="ko-KR" sz="1200" dirty="0"/>
              <a:t>Customer</a:t>
            </a:r>
            <a:endParaRPr lang="ko-KR" altLang="en-US" sz="1200" dirty="0"/>
          </a:p>
        </p:txBody>
      </p:sp>
      <p:sp>
        <p:nvSpPr>
          <p:cNvPr id="31" name="TextBox 30">
            <a:extLst>
              <a:ext uri="{FF2B5EF4-FFF2-40B4-BE49-F238E27FC236}">
                <a16:creationId xmlns:a16="http://schemas.microsoft.com/office/drawing/2014/main" id="{4EED057D-9968-4490-990A-F7B78EE79DC9}"/>
              </a:ext>
            </a:extLst>
          </p:cNvPr>
          <p:cNvSpPr txBox="1"/>
          <p:nvPr/>
        </p:nvSpPr>
        <p:spPr>
          <a:xfrm>
            <a:off x="1505495" y="1316857"/>
            <a:ext cx="744371" cy="276999"/>
          </a:xfrm>
          <a:prstGeom prst="rect">
            <a:avLst/>
          </a:prstGeom>
          <a:noFill/>
        </p:spPr>
        <p:txBody>
          <a:bodyPr wrap="none" rtlCol="0">
            <a:spAutoFit/>
          </a:bodyPr>
          <a:lstStyle/>
          <a:p>
            <a:r>
              <a:rPr lang="en-US" altLang="ko-KR" sz="1200" dirty="0"/>
              <a:t>Country</a:t>
            </a:r>
            <a:endParaRPr lang="ko-KR" altLang="en-US" sz="1200" dirty="0"/>
          </a:p>
        </p:txBody>
      </p:sp>
      <p:sp>
        <p:nvSpPr>
          <p:cNvPr id="32" name="TextBox 31">
            <a:extLst>
              <a:ext uri="{FF2B5EF4-FFF2-40B4-BE49-F238E27FC236}">
                <a16:creationId xmlns:a16="http://schemas.microsoft.com/office/drawing/2014/main" id="{F1F50968-BB0B-4FB3-B98F-553127E9082B}"/>
              </a:ext>
            </a:extLst>
          </p:cNvPr>
          <p:cNvSpPr txBox="1"/>
          <p:nvPr/>
        </p:nvSpPr>
        <p:spPr>
          <a:xfrm>
            <a:off x="4053746" y="1316857"/>
            <a:ext cx="1815112" cy="276999"/>
          </a:xfrm>
          <a:prstGeom prst="rect">
            <a:avLst/>
          </a:prstGeom>
          <a:noFill/>
        </p:spPr>
        <p:txBody>
          <a:bodyPr wrap="none" rtlCol="0">
            <a:spAutoFit/>
          </a:bodyPr>
          <a:lstStyle/>
          <a:p>
            <a:r>
              <a:rPr lang="en-US" altLang="ko-KR" sz="1200" dirty="0"/>
              <a:t>Number of Commodity</a:t>
            </a:r>
            <a:endParaRPr lang="ko-KR" altLang="en-US" sz="1200" dirty="0"/>
          </a:p>
        </p:txBody>
      </p:sp>
      <p:sp>
        <p:nvSpPr>
          <p:cNvPr id="33" name="TextBox 32">
            <a:extLst>
              <a:ext uri="{FF2B5EF4-FFF2-40B4-BE49-F238E27FC236}">
                <a16:creationId xmlns:a16="http://schemas.microsoft.com/office/drawing/2014/main" id="{B63ACCE1-A1C9-4A80-9C81-D2B8E03246FC}"/>
              </a:ext>
            </a:extLst>
          </p:cNvPr>
          <p:cNvSpPr txBox="1"/>
          <p:nvPr/>
        </p:nvSpPr>
        <p:spPr>
          <a:xfrm>
            <a:off x="7135288" y="1325363"/>
            <a:ext cx="1176797" cy="307777"/>
          </a:xfrm>
          <a:prstGeom prst="rect">
            <a:avLst/>
          </a:prstGeom>
          <a:noFill/>
        </p:spPr>
        <p:txBody>
          <a:bodyPr wrap="none" rtlCol="0">
            <a:spAutoFit/>
          </a:bodyPr>
          <a:lstStyle/>
          <a:p>
            <a:r>
              <a:rPr lang="en-US" altLang="ko-KR" sz="1400" dirty="0"/>
              <a:t>Total weight</a:t>
            </a:r>
            <a:endParaRPr lang="ko-KR" altLang="en-US" sz="1400" dirty="0"/>
          </a:p>
        </p:txBody>
      </p:sp>
      <p:sp>
        <p:nvSpPr>
          <p:cNvPr id="34" name="TextBox 33">
            <a:extLst>
              <a:ext uri="{FF2B5EF4-FFF2-40B4-BE49-F238E27FC236}">
                <a16:creationId xmlns:a16="http://schemas.microsoft.com/office/drawing/2014/main" id="{2CCEC8D2-CC17-4D25-95C8-FBD1911E4704}"/>
              </a:ext>
            </a:extLst>
          </p:cNvPr>
          <p:cNvSpPr txBox="1"/>
          <p:nvPr/>
        </p:nvSpPr>
        <p:spPr>
          <a:xfrm>
            <a:off x="835302" y="1761586"/>
            <a:ext cx="290464" cy="323165"/>
          </a:xfrm>
          <a:prstGeom prst="rect">
            <a:avLst/>
          </a:prstGeom>
          <a:noFill/>
        </p:spPr>
        <p:txBody>
          <a:bodyPr wrap="none" rtlCol="0">
            <a:spAutoFit/>
          </a:bodyPr>
          <a:lstStyle/>
          <a:p>
            <a:r>
              <a:rPr lang="en-US" altLang="ko-KR" sz="1500" dirty="0"/>
              <a:t>1</a:t>
            </a:r>
            <a:endParaRPr lang="ko-KR" altLang="en-US" sz="1500" dirty="0"/>
          </a:p>
        </p:txBody>
      </p:sp>
      <p:sp>
        <p:nvSpPr>
          <p:cNvPr id="35" name="TextBox 34">
            <a:extLst>
              <a:ext uri="{FF2B5EF4-FFF2-40B4-BE49-F238E27FC236}">
                <a16:creationId xmlns:a16="http://schemas.microsoft.com/office/drawing/2014/main" id="{77DCE554-A484-4818-AC01-7C22EBFED5D7}"/>
              </a:ext>
            </a:extLst>
          </p:cNvPr>
          <p:cNvSpPr txBox="1"/>
          <p:nvPr/>
        </p:nvSpPr>
        <p:spPr>
          <a:xfrm>
            <a:off x="3024041" y="1761586"/>
            <a:ext cx="1437125" cy="323165"/>
          </a:xfrm>
          <a:prstGeom prst="rect">
            <a:avLst/>
          </a:prstGeom>
          <a:noFill/>
        </p:spPr>
        <p:txBody>
          <a:bodyPr wrap="none" rtlCol="0">
            <a:spAutoFit/>
          </a:bodyPr>
          <a:lstStyle/>
          <a:p>
            <a:r>
              <a:rPr lang="en-US" altLang="ko-KR" sz="1500" dirty="0"/>
              <a:t>ABC Company</a:t>
            </a:r>
            <a:endParaRPr lang="ko-KR" altLang="en-US" sz="1500" dirty="0"/>
          </a:p>
        </p:txBody>
      </p:sp>
      <p:sp>
        <p:nvSpPr>
          <p:cNvPr id="36" name="TextBox 35">
            <a:extLst>
              <a:ext uri="{FF2B5EF4-FFF2-40B4-BE49-F238E27FC236}">
                <a16:creationId xmlns:a16="http://schemas.microsoft.com/office/drawing/2014/main" id="{273F7266-6DA5-4A0F-AD1A-8B141713F6BE}"/>
              </a:ext>
            </a:extLst>
          </p:cNvPr>
          <p:cNvSpPr txBox="1"/>
          <p:nvPr/>
        </p:nvSpPr>
        <p:spPr>
          <a:xfrm>
            <a:off x="1312548" y="1761586"/>
            <a:ext cx="1727781" cy="323165"/>
          </a:xfrm>
          <a:prstGeom prst="rect">
            <a:avLst/>
          </a:prstGeom>
          <a:noFill/>
        </p:spPr>
        <p:txBody>
          <a:bodyPr wrap="none" rtlCol="0">
            <a:spAutoFit/>
          </a:bodyPr>
          <a:lstStyle/>
          <a:p>
            <a:r>
              <a:rPr lang="en-US" altLang="ko-KR" sz="1500" dirty="0"/>
              <a:t>Republic of Korea</a:t>
            </a:r>
            <a:endParaRPr lang="ko-KR" altLang="en-US" sz="1500" dirty="0"/>
          </a:p>
        </p:txBody>
      </p:sp>
      <p:sp>
        <p:nvSpPr>
          <p:cNvPr id="37" name="TextBox 36">
            <a:extLst>
              <a:ext uri="{FF2B5EF4-FFF2-40B4-BE49-F238E27FC236}">
                <a16:creationId xmlns:a16="http://schemas.microsoft.com/office/drawing/2014/main" id="{AD54BF64-FE72-4379-94E2-328D7BC9DE8E}"/>
              </a:ext>
            </a:extLst>
          </p:cNvPr>
          <p:cNvSpPr txBox="1"/>
          <p:nvPr/>
        </p:nvSpPr>
        <p:spPr>
          <a:xfrm>
            <a:off x="5028279" y="1761586"/>
            <a:ext cx="290464" cy="323165"/>
          </a:xfrm>
          <a:prstGeom prst="rect">
            <a:avLst/>
          </a:prstGeom>
          <a:noFill/>
        </p:spPr>
        <p:txBody>
          <a:bodyPr wrap="none" rtlCol="0">
            <a:spAutoFit/>
          </a:bodyPr>
          <a:lstStyle/>
          <a:p>
            <a:r>
              <a:rPr lang="en-US" altLang="ko-KR" sz="1500" dirty="0"/>
              <a:t>5</a:t>
            </a:r>
            <a:endParaRPr lang="ko-KR" altLang="en-US" sz="1500" dirty="0"/>
          </a:p>
        </p:txBody>
      </p:sp>
      <p:sp>
        <p:nvSpPr>
          <p:cNvPr id="38" name="TextBox 37">
            <a:extLst>
              <a:ext uri="{FF2B5EF4-FFF2-40B4-BE49-F238E27FC236}">
                <a16:creationId xmlns:a16="http://schemas.microsoft.com/office/drawing/2014/main" id="{1400AD36-7A60-4C60-AE85-6EF73F592590}"/>
              </a:ext>
            </a:extLst>
          </p:cNvPr>
          <p:cNvSpPr txBox="1"/>
          <p:nvPr/>
        </p:nvSpPr>
        <p:spPr>
          <a:xfrm>
            <a:off x="6890494" y="1761586"/>
            <a:ext cx="1026756" cy="323165"/>
          </a:xfrm>
          <a:prstGeom prst="rect">
            <a:avLst/>
          </a:prstGeom>
          <a:noFill/>
        </p:spPr>
        <p:txBody>
          <a:bodyPr wrap="none" rtlCol="0">
            <a:spAutoFit/>
          </a:bodyPr>
          <a:lstStyle/>
          <a:p>
            <a:r>
              <a:rPr lang="en-US" altLang="ko-KR" sz="1500" dirty="0"/>
              <a:t>28.75 Kgs</a:t>
            </a:r>
            <a:endParaRPr lang="ko-KR" altLang="en-US" sz="1500" dirty="0"/>
          </a:p>
        </p:txBody>
      </p:sp>
      <p:sp>
        <p:nvSpPr>
          <p:cNvPr id="40" name="TextBox 39">
            <a:extLst>
              <a:ext uri="{FF2B5EF4-FFF2-40B4-BE49-F238E27FC236}">
                <a16:creationId xmlns:a16="http://schemas.microsoft.com/office/drawing/2014/main" id="{9F8E5ECE-932C-4BEC-86E6-D5222B7A5375}"/>
              </a:ext>
            </a:extLst>
          </p:cNvPr>
          <p:cNvSpPr txBox="1"/>
          <p:nvPr/>
        </p:nvSpPr>
        <p:spPr>
          <a:xfrm>
            <a:off x="5848170" y="1316857"/>
            <a:ext cx="1297984" cy="307777"/>
          </a:xfrm>
          <a:prstGeom prst="rect">
            <a:avLst/>
          </a:prstGeom>
          <a:noFill/>
        </p:spPr>
        <p:txBody>
          <a:bodyPr wrap="none" rtlCol="0">
            <a:spAutoFit/>
          </a:bodyPr>
          <a:lstStyle/>
          <a:p>
            <a:r>
              <a:rPr lang="en-US" altLang="ko-KR" sz="1400" dirty="0"/>
              <a:t>Total</a:t>
            </a:r>
            <a:r>
              <a:rPr lang="ko-KR" altLang="en-US" sz="1400" dirty="0"/>
              <a:t> </a:t>
            </a:r>
            <a:r>
              <a:rPr lang="en-US" altLang="ko-KR" sz="1400" dirty="0"/>
              <a:t>quantity</a:t>
            </a:r>
            <a:endParaRPr lang="ko-KR" altLang="en-US" sz="1400" dirty="0"/>
          </a:p>
        </p:txBody>
      </p:sp>
      <p:sp>
        <p:nvSpPr>
          <p:cNvPr id="41" name="TextBox 40">
            <a:extLst>
              <a:ext uri="{FF2B5EF4-FFF2-40B4-BE49-F238E27FC236}">
                <a16:creationId xmlns:a16="http://schemas.microsoft.com/office/drawing/2014/main" id="{26D64B8D-E5D4-46A9-9D23-FFF7DD86BA32}"/>
              </a:ext>
            </a:extLst>
          </p:cNvPr>
          <p:cNvSpPr txBox="1"/>
          <p:nvPr/>
        </p:nvSpPr>
        <p:spPr>
          <a:xfrm>
            <a:off x="6162049" y="1754595"/>
            <a:ext cx="502061" cy="323165"/>
          </a:xfrm>
          <a:prstGeom prst="rect">
            <a:avLst/>
          </a:prstGeom>
          <a:noFill/>
        </p:spPr>
        <p:txBody>
          <a:bodyPr wrap="none" rtlCol="0">
            <a:spAutoFit/>
          </a:bodyPr>
          <a:lstStyle/>
          <a:p>
            <a:r>
              <a:rPr lang="en-US" altLang="ko-KR" sz="1500" dirty="0"/>
              <a:t>825</a:t>
            </a:r>
            <a:endParaRPr lang="ko-KR" altLang="en-US" sz="1500" dirty="0"/>
          </a:p>
        </p:txBody>
      </p:sp>
      <p:sp>
        <p:nvSpPr>
          <p:cNvPr id="42" name="TextBox 41">
            <a:extLst>
              <a:ext uri="{FF2B5EF4-FFF2-40B4-BE49-F238E27FC236}">
                <a16:creationId xmlns:a16="http://schemas.microsoft.com/office/drawing/2014/main" id="{9DF5AC37-AB23-4E20-94B9-7BC06F3874E4}"/>
              </a:ext>
            </a:extLst>
          </p:cNvPr>
          <p:cNvSpPr txBox="1"/>
          <p:nvPr/>
        </p:nvSpPr>
        <p:spPr>
          <a:xfrm>
            <a:off x="835302" y="2344983"/>
            <a:ext cx="290464" cy="323165"/>
          </a:xfrm>
          <a:prstGeom prst="rect">
            <a:avLst/>
          </a:prstGeom>
          <a:noFill/>
        </p:spPr>
        <p:txBody>
          <a:bodyPr wrap="none" rtlCol="0">
            <a:spAutoFit/>
          </a:bodyPr>
          <a:lstStyle/>
          <a:p>
            <a:r>
              <a:rPr lang="en-US" altLang="ko-KR" sz="1500" dirty="0"/>
              <a:t>2</a:t>
            </a:r>
            <a:endParaRPr lang="ko-KR" altLang="en-US" sz="1500" dirty="0"/>
          </a:p>
        </p:txBody>
      </p:sp>
      <p:sp>
        <p:nvSpPr>
          <p:cNvPr id="43" name="TextBox 42">
            <a:extLst>
              <a:ext uri="{FF2B5EF4-FFF2-40B4-BE49-F238E27FC236}">
                <a16:creationId xmlns:a16="http://schemas.microsoft.com/office/drawing/2014/main" id="{82C4F307-E967-4F82-8961-BF649C19BF87}"/>
              </a:ext>
            </a:extLst>
          </p:cNvPr>
          <p:cNvSpPr txBox="1"/>
          <p:nvPr/>
        </p:nvSpPr>
        <p:spPr>
          <a:xfrm>
            <a:off x="3024041" y="2344983"/>
            <a:ext cx="1029705" cy="323165"/>
          </a:xfrm>
          <a:prstGeom prst="rect">
            <a:avLst/>
          </a:prstGeom>
          <a:noFill/>
        </p:spPr>
        <p:txBody>
          <a:bodyPr wrap="none" rtlCol="0">
            <a:spAutoFit/>
          </a:bodyPr>
          <a:lstStyle/>
          <a:p>
            <a:r>
              <a:rPr lang="en-US" altLang="ko-KR" sz="1500" dirty="0"/>
              <a:t>DEF Store</a:t>
            </a:r>
            <a:endParaRPr lang="ko-KR" altLang="en-US" sz="1500" dirty="0"/>
          </a:p>
        </p:txBody>
      </p:sp>
      <p:sp>
        <p:nvSpPr>
          <p:cNvPr id="45" name="TextBox 44">
            <a:extLst>
              <a:ext uri="{FF2B5EF4-FFF2-40B4-BE49-F238E27FC236}">
                <a16:creationId xmlns:a16="http://schemas.microsoft.com/office/drawing/2014/main" id="{0FCBB9D7-16CF-4203-B3A1-80A3019A030E}"/>
              </a:ext>
            </a:extLst>
          </p:cNvPr>
          <p:cNvSpPr txBox="1"/>
          <p:nvPr/>
        </p:nvSpPr>
        <p:spPr>
          <a:xfrm>
            <a:off x="5028279" y="2344983"/>
            <a:ext cx="290464" cy="323165"/>
          </a:xfrm>
          <a:prstGeom prst="rect">
            <a:avLst/>
          </a:prstGeom>
          <a:noFill/>
        </p:spPr>
        <p:txBody>
          <a:bodyPr wrap="none" rtlCol="0">
            <a:spAutoFit/>
          </a:bodyPr>
          <a:lstStyle/>
          <a:p>
            <a:r>
              <a:rPr lang="en-US" altLang="ko-KR" sz="1500" dirty="0"/>
              <a:t>3</a:t>
            </a:r>
            <a:endParaRPr lang="ko-KR" altLang="en-US" sz="1500" dirty="0"/>
          </a:p>
        </p:txBody>
      </p:sp>
      <p:sp>
        <p:nvSpPr>
          <p:cNvPr id="46" name="TextBox 45">
            <a:extLst>
              <a:ext uri="{FF2B5EF4-FFF2-40B4-BE49-F238E27FC236}">
                <a16:creationId xmlns:a16="http://schemas.microsoft.com/office/drawing/2014/main" id="{A6D63EF2-600F-40F3-93FF-8453FC580933}"/>
              </a:ext>
            </a:extLst>
          </p:cNvPr>
          <p:cNvSpPr txBox="1"/>
          <p:nvPr/>
        </p:nvSpPr>
        <p:spPr>
          <a:xfrm>
            <a:off x="6907272" y="2344983"/>
            <a:ext cx="1026756" cy="323165"/>
          </a:xfrm>
          <a:prstGeom prst="rect">
            <a:avLst/>
          </a:prstGeom>
          <a:noFill/>
        </p:spPr>
        <p:txBody>
          <a:bodyPr wrap="none" rtlCol="0">
            <a:spAutoFit/>
          </a:bodyPr>
          <a:lstStyle/>
          <a:p>
            <a:r>
              <a:rPr lang="en-US" altLang="ko-KR" sz="1500" dirty="0"/>
              <a:t>92.13 Kgs</a:t>
            </a:r>
            <a:endParaRPr lang="ko-KR" altLang="en-US" sz="1500" dirty="0"/>
          </a:p>
        </p:txBody>
      </p:sp>
      <p:sp>
        <p:nvSpPr>
          <p:cNvPr id="47" name="TextBox 46">
            <a:extLst>
              <a:ext uri="{FF2B5EF4-FFF2-40B4-BE49-F238E27FC236}">
                <a16:creationId xmlns:a16="http://schemas.microsoft.com/office/drawing/2014/main" id="{550FAF07-43B7-4B1B-B613-43A8A255814B}"/>
              </a:ext>
            </a:extLst>
          </p:cNvPr>
          <p:cNvSpPr txBox="1"/>
          <p:nvPr/>
        </p:nvSpPr>
        <p:spPr>
          <a:xfrm>
            <a:off x="6086548" y="2337992"/>
            <a:ext cx="649537" cy="323165"/>
          </a:xfrm>
          <a:prstGeom prst="rect">
            <a:avLst/>
          </a:prstGeom>
          <a:noFill/>
        </p:spPr>
        <p:txBody>
          <a:bodyPr wrap="none" rtlCol="0">
            <a:spAutoFit/>
          </a:bodyPr>
          <a:lstStyle/>
          <a:p>
            <a:r>
              <a:rPr lang="en-US" altLang="ko-KR" sz="1500" dirty="0"/>
              <a:t>1,002</a:t>
            </a:r>
            <a:endParaRPr lang="ko-KR" altLang="en-US" sz="1500" dirty="0"/>
          </a:p>
        </p:txBody>
      </p:sp>
      <p:sp>
        <p:nvSpPr>
          <p:cNvPr id="55" name="TextBox 54">
            <a:extLst>
              <a:ext uri="{FF2B5EF4-FFF2-40B4-BE49-F238E27FC236}">
                <a16:creationId xmlns:a16="http://schemas.microsoft.com/office/drawing/2014/main" id="{CA118C5A-8F61-4656-9EE5-1FF8D3550558}"/>
              </a:ext>
            </a:extLst>
          </p:cNvPr>
          <p:cNvSpPr txBox="1"/>
          <p:nvPr/>
        </p:nvSpPr>
        <p:spPr>
          <a:xfrm>
            <a:off x="8525303" y="1316857"/>
            <a:ext cx="1613519" cy="276999"/>
          </a:xfrm>
          <a:prstGeom prst="rect">
            <a:avLst/>
          </a:prstGeom>
          <a:noFill/>
        </p:spPr>
        <p:txBody>
          <a:bodyPr wrap="none" rtlCol="0">
            <a:spAutoFit/>
          </a:bodyPr>
          <a:lstStyle/>
          <a:p>
            <a:r>
              <a:rPr lang="en-US" altLang="ko-KR" sz="1200" dirty="0"/>
              <a:t>Delivery information</a:t>
            </a:r>
            <a:endParaRPr lang="ko-KR" altLang="en-US" sz="1200" dirty="0"/>
          </a:p>
        </p:txBody>
      </p:sp>
      <p:sp>
        <p:nvSpPr>
          <p:cNvPr id="56" name="TextBox 55">
            <a:extLst>
              <a:ext uri="{FF2B5EF4-FFF2-40B4-BE49-F238E27FC236}">
                <a16:creationId xmlns:a16="http://schemas.microsoft.com/office/drawing/2014/main" id="{01226A8B-2AF6-46D5-BCAD-6719B9A5C388}"/>
              </a:ext>
            </a:extLst>
          </p:cNvPr>
          <p:cNvSpPr txBox="1"/>
          <p:nvPr/>
        </p:nvSpPr>
        <p:spPr>
          <a:xfrm>
            <a:off x="8546448" y="1719524"/>
            <a:ext cx="1713931" cy="323165"/>
          </a:xfrm>
          <a:prstGeom prst="rect">
            <a:avLst/>
          </a:prstGeom>
          <a:noFill/>
        </p:spPr>
        <p:txBody>
          <a:bodyPr wrap="none" rtlCol="0">
            <a:spAutoFit/>
          </a:bodyPr>
          <a:lstStyle/>
          <a:p>
            <a:r>
              <a:rPr lang="en-US" altLang="ko-KR" sz="1500" dirty="0"/>
              <a:t>EB123 123 123KR</a:t>
            </a:r>
            <a:endParaRPr lang="ko-KR" altLang="en-US" sz="1500" dirty="0"/>
          </a:p>
        </p:txBody>
      </p:sp>
      <p:sp>
        <p:nvSpPr>
          <p:cNvPr id="60" name="직사각형 59">
            <a:extLst>
              <a:ext uri="{FF2B5EF4-FFF2-40B4-BE49-F238E27FC236}">
                <a16:creationId xmlns:a16="http://schemas.microsoft.com/office/drawing/2014/main" id="{BD514262-1CC1-4871-AFC5-74D3A634BA2E}"/>
              </a:ext>
            </a:extLst>
          </p:cNvPr>
          <p:cNvSpPr/>
          <p:nvPr/>
        </p:nvSpPr>
        <p:spPr>
          <a:xfrm>
            <a:off x="412199" y="2422568"/>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8" name="TextBox 47">
            <a:extLst>
              <a:ext uri="{FF2B5EF4-FFF2-40B4-BE49-F238E27FC236}">
                <a16:creationId xmlns:a16="http://schemas.microsoft.com/office/drawing/2014/main" id="{5D220C8E-CC51-4564-8201-2D6BFFE9FBED}"/>
              </a:ext>
            </a:extLst>
          </p:cNvPr>
          <p:cNvSpPr txBox="1"/>
          <p:nvPr/>
        </p:nvSpPr>
        <p:spPr>
          <a:xfrm>
            <a:off x="1286650" y="2327929"/>
            <a:ext cx="1727781" cy="323165"/>
          </a:xfrm>
          <a:prstGeom prst="rect">
            <a:avLst/>
          </a:prstGeom>
          <a:noFill/>
        </p:spPr>
        <p:txBody>
          <a:bodyPr wrap="none" rtlCol="0">
            <a:spAutoFit/>
          </a:bodyPr>
          <a:lstStyle/>
          <a:p>
            <a:r>
              <a:rPr lang="en-US" altLang="ko-KR" sz="1500" dirty="0"/>
              <a:t>Republic of Korea</a:t>
            </a:r>
            <a:endParaRPr lang="ko-KR" altLang="en-US" sz="1500" dirty="0"/>
          </a:p>
        </p:txBody>
      </p:sp>
      <p:sp>
        <p:nvSpPr>
          <p:cNvPr id="61" name="직사각형 60">
            <a:extLst>
              <a:ext uri="{FF2B5EF4-FFF2-40B4-BE49-F238E27FC236}">
                <a16:creationId xmlns:a16="http://schemas.microsoft.com/office/drawing/2014/main" id="{4CF46746-0AAC-45E9-BC81-BCC655CBE2DD}"/>
              </a:ext>
            </a:extLst>
          </p:cNvPr>
          <p:cNvSpPr/>
          <p:nvPr/>
        </p:nvSpPr>
        <p:spPr>
          <a:xfrm>
            <a:off x="745411" y="1712983"/>
            <a:ext cx="10991432" cy="63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62" name="직선 화살표 연결선 61">
            <a:extLst>
              <a:ext uri="{FF2B5EF4-FFF2-40B4-BE49-F238E27FC236}">
                <a16:creationId xmlns:a16="http://schemas.microsoft.com/office/drawing/2014/main" id="{CA27A9CE-72B5-4267-BB0E-2D0BF0303831}"/>
              </a:ext>
            </a:extLst>
          </p:cNvPr>
          <p:cNvCxnSpPr>
            <a:cxnSpLocks/>
          </p:cNvCxnSpPr>
          <p:nvPr/>
        </p:nvCxnSpPr>
        <p:spPr>
          <a:xfrm>
            <a:off x="8506403" y="1220692"/>
            <a:ext cx="0" cy="4740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B01C14C3-1973-4DAA-B757-01A240B2DD8E}"/>
              </a:ext>
            </a:extLst>
          </p:cNvPr>
          <p:cNvSpPr txBox="1"/>
          <p:nvPr/>
        </p:nvSpPr>
        <p:spPr>
          <a:xfrm>
            <a:off x="7235182" y="16676"/>
            <a:ext cx="1651414" cy="1200329"/>
          </a:xfrm>
          <a:prstGeom prst="rect">
            <a:avLst/>
          </a:prstGeom>
          <a:noFill/>
          <a:ln>
            <a:solidFill>
              <a:schemeClr val="tx1"/>
            </a:solidFill>
          </a:ln>
        </p:spPr>
        <p:txBody>
          <a:bodyPr wrap="square" rtlCol="0">
            <a:spAutoFit/>
          </a:bodyPr>
          <a:lstStyle/>
          <a:p>
            <a:r>
              <a:rPr lang="ko-KR" altLang="en-US" dirty="0"/>
              <a:t>활성화</a:t>
            </a:r>
            <a:endParaRPr lang="en-US" altLang="ko-KR" dirty="0"/>
          </a:p>
          <a:p>
            <a:r>
              <a:rPr lang="ko-KR" altLang="en-US" dirty="0"/>
              <a:t>실 수량 확인 페이지 이동</a:t>
            </a:r>
            <a:endParaRPr lang="en-US" altLang="ko-KR" dirty="0"/>
          </a:p>
          <a:p>
            <a:r>
              <a:rPr lang="en-US" altLang="ko-KR" dirty="0"/>
              <a:t>74P</a:t>
            </a:r>
            <a:endParaRPr lang="ko-KR" altLang="en-US" dirty="0"/>
          </a:p>
        </p:txBody>
      </p:sp>
      <p:sp>
        <p:nvSpPr>
          <p:cNvPr id="64" name="TextBox 63">
            <a:extLst>
              <a:ext uri="{FF2B5EF4-FFF2-40B4-BE49-F238E27FC236}">
                <a16:creationId xmlns:a16="http://schemas.microsoft.com/office/drawing/2014/main" id="{21E496A6-8100-4DA2-B1D9-0B379E476883}"/>
              </a:ext>
            </a:extLst>
          </p:cNvPr>
          <p:cNvSpPr txBox="1"/>
          <p:nvPr/>
        </p:nvSpPr>
        <p:spPr>
          <a:xfrm>
            <a:off x="8758844" y="2327928"/>
            <a:ext cx="1271502" cy="323165"/>
          </a:xfrm>
          <a:prstGeom prst="rect">
            <a:avLst/>
          </a:prstGeom>
          <a:noFill/>
        </p:spPr>
        <p:txBody>
          <a:bodyPr wrap="none" rtlCol="0">
            <a:spAutoFit/>
          </a:bodyPr>
          <a:lstStyle/>
          <a:p>
            <a:r>
              <a:rPr lang="en-US" altLang="ko-KR" sz="1500" dirty="0"/>
              <a:t>978 786 459</a:t>
            </a:r>
            <a:endParaRPr lang="ko-KR" altLang="en-US" sz="1500" dirty="0"/>
          </a:p>
        </p:txBody>
      </p:sp>
      <p:sp>
        <p:nvSpPr>
          <p:cNvPr id="65" name="TextBox 64">
            <a:extLst>
              <a:ext uri="{FF2B5EF4-FFF2-40B4-BE49-F238E27FC236}">
                <a16:creationId xmlns:a16="http://schemas.microsoft.com/office/drawing/2014/main" id="{D38ABBF9-C919-4DEA-A3D4-610595B21C9E}"/>
              </a:ext>
            </a:extLst>
          </p:cNvPr>
          <p:cNvSpPr txBox="1"/>
          <p:nvPr/>
        </p:nvSpPr>
        <p:spPr>
          <a:xfrm>
            <a:off x="8805232" y="1991366"/>
            <a:ext cx="1110945" cy="323165"/>
          </a:xfrm>
          <a:prstGeom prst="rect">
            <a:avLst/>
          </a:prstGeom>
          <a:noFill/>
        </p:spPr>
        <p:txBody>
          <a:bodyPr wrap="none" rtlCol="0">
            <a:spAutoFit/>
          </a:bodyPr>
          <a:lstStyle/>
          <a:p>
            <a:r>
              <a:rPr lang="en-US" altLang="ko-KR" sz="1500" dirty="0"/>
              <a:t>Korea Post</a:t>
            </a:r>
            <a:endParaRPr lang="ko-KR" altLang="en-US" sz="1500" dirty="0"/>
          </a:p>
        </p:txBody>
      </p:sp>
      <p:sp>
        <p:nvSpPr>
          <p:cNvPr id="66" name="TextBox 65">
            <a:extLst>
              <a:ext uri="{FF2B5EF4-FFF2-40B4-BE49-F238E27FC236}">
                <a16:creationId xmlns:a16="http://schemas.microsoft.com/office/drawing/2014/main" id="{BC719D91-799A-436E-8E3A-48AA4D7F7E1F}"/>
              </a:ext>
            </a:extLst>
          </p:cNvPr>
          <p:cNvSpPr txBox="1"/>
          <p:nvPr/>
        </p:nvSpPr>
        <p:spPr>
          <a:xfrm>
            <a:off x="9132737" y="2586373"/>
            <a:ext cx="554960" cy="323165"/>
          </a:xfrm>
          <a:prstGeom prst="rect">
            <a:avLst/>
          </a:prstGeom>
          <a:noFill/>
        </p:spPr>
        <p:txBody>
          <a:bodyPr wrap="none" rtlCol="0">
            <a:spAutoFit/>
          </a:bodyPr>
          <a:lstStyle/>
          <a:p>
            <a:r>
              <a:rPr lang="en-US" altLang="ko-KR" sz="1500" dirty="0"/>
              <a:t>DHL</a:t>
            </a:r>
            <a:endParaRPr lang="ko-KR" altLang="en-US" sz="1500" dirty="0"/>
          </a:p>
        </p:txBody>
      </p:sp>
      <p:sp>
        <p:nvSpPr>
          <p:cNvPr id="44" name="화살표: 아래쪽 43">
            <a:extLst>
              <a:ext uri="{FF2B5EF4-FFF2-40B4-BE49-F238E27FC236}">
                <a16:creationId xmlns:a16="http://schemas.microsoft.com/office/drawing/2014/main" id="{8C3D7AB3-E59B-4268-ACAA-B11DF10E593A}"/>
              </a:ext>
            </a:extLst>
          </p:cNvPr>
          <p:cNvSpPr/>
          <p:nvPr/>
        </p:nvSpPr>
        <p:spPr>
          <a:xfrm>
            <a:off x="9837874" y="3103927"/>
            <a:ext cx="742794" cy="18790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7" name="TextBox 56">
            <a:extLst>
              <a:ext uri="{FF2B5EF4-FFF2-40B4-BE49-F238E27FC236}">
                <a16:creationId xmlns:a16="http://schemas.microsoft.com/office/drawing/2014/main" id="{626DD3CD-3E31-41BA-A2E0-E62F88747182}"/>
              </a:ext>
            </a:extLst>
          </p:cNvPr>
          <p:cNvSpPr txBox="1"/>
          <p:nvPr/>
        </p:nvSpPr>
        <p:spPr>
          <a:xfrm>
            <a:off x="10703961" y="3427092"/>
            <a:ext cx="877163" cy="646331"/>
          </a:xfrm>
          <a:prstGeom prst="rect">
            <a:avLst/>
          </a:prstGeom>
          <a:noFill/>
        </p:spPr>
        <p:txBody>
          <a:bodyPr wrap="none" rtlCol="0">
            <a:spAutoFit/>
          </a:bodyPr>
          <a:lstStyle/>
          <a:p>
            <a:r>
              <a:rPr lang="ko-KR" altLang="en-US" dirty="0"/>
              <a:t>이어서</a:t>
            </a:r>
            <a:endParaRPr lang="en-US" altLang="ko-KR" dirty="0"/>
          </a:p>
          <a:p>
            <a:r>
              <a:rPr lang="ko-KR" altLang="en-US" dirty="0"/>
              <a:t>계속</a:t>
            </a:r>
          </a:p>
        </p:txBody>
      </p:sp>
      <p:cxnSp>
        <p:nvCxnSpPr>
          <p:cNvPr id="58" name="직선 연결선 57">
            <a:extLst>
              <a:ext uri="{FF2B5EF4-FFF2-40B4-BE49-F238E27FC236}">
                <a16:creationId xmlns:a16="http://schemas.microsoft.com/office/drawing/2014/main" id="{757D44D4-04D5-4539-89C4-9624F63D6509}"/>
              </a:ext>
            </a:extLst>
          </p:cNvPr>
          <p:cNvCxnSpPr>
            <a:cxnSpLocks/>
          </p:cNvCxnSpPr>
          <p:nvPr/>
        </p:nvCxnSpPr>
        <p:spPr>
          <a:xfrm>
            <a:off x="587229" y="5219351"/>
            <a:ext cx="11477405" cy="0"/>
          </a:xfrm>
          <a:prstGeom prst="line">
            <a:avLst/>
          </a:prstGeom>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630F8358-5FFE-491D-B7ED-4F0DACC1D86E}"/>
              </a:ext>
            </a:extLst>
          </p:cNvPr>
          <p:cNvSpPr txBox="1"/>
          <p:nvPr/>
        </p:nvSpPr>
        <p:spPr>
          <a:xfrm>
            <a:off x="610398" y="5266045"/>
            <a:ext cx="1415350" cy="369332"/>
          </a:xfrm>
          <a:prstGeom prst="rect">
            <a:avLst/>
          </a:prstGeom>
          <a:noFill/>
        </p:spPr>
        <p:txBody>
          <a:bodyPr wrap="square" rtlCol="0">
            <a:spAutoFit/>
          </a:bodyPr>
          <a:lstStyle/>
          <a:p>
            <a:r>
              <a:rPr lang="en-US" altLang="ko-KR" dirty="0"/>
              <a:t>Arrival date</a:t>
            </a:r>
            <a:endParaRPr lang="ko-KR" altLang="en-US" dirty="0"/>
          </a:p>
        </p:txBody>
      </p:sp>
      <p:sp>
        <p:nvSpPr>
          <p:cNvPr id="67" name="TextBox 66">
            <a:extLst>
              <a:ext uri="{FF2B5EF4-FFF2-40B4-BE49-F238E27FC236}">
                <a16:creationId xmlns:a16="http://schemas.microsoft.com/office/drawing/2014/main" id="{E302DAB1-536D-4D67-A08E-7D19D8CCDC0D}"/>
              </a:ext>
            </a:extLst>
          </p:cNvPr>
          <p:cNvSpPr txBox="1"/>
          <p:nvPr/>
        </p:nvSpPr>
        <p:spPr>
          <a:xfrm>
            <a:off x="593619" y="5920382"/>
            <a:ext cx="1293903" cy="323165"/>
          </a:xfrm>
          <a:prstGeom prst="rect">
            <a:avLst/>
          </a:prstGeom>
          <a:noFill/>
        </p:spPr>
        <p:txBody>
          <a:bodyPr wrap="square" rtlCol="0">
            <a:spAutoFit/>
          </a:bodyPr>
          <a:lstStyle/>
          <a:p>
            <a:r>
              <a:rPr lang="en-US" altLang="ko-KR" sz="1500" dirty="0"/>
              <a:t>2019. 05. 06.</a:t>
            </a:r>
            <a:endParaRPr lang="ko-KR" altLang="en-US" sz="1500" dirty="0"/>
          </a:p>
        </p:txBody>
      </p:sp>
      <p:sp>
        <p:nvSpPr>
          <p:cNvPr id="70" name="TextBox 69">
            <a:extLst>
              <a:ext uri="{FF2B5EF4-FFF2-40B4-BE49-F238E27FC236}">
                <a16:creationId xmlns:a16="http://schemas.microsoft.com/office/drawing/2014/main" id="{E637BB46-6835-483F-BA6B-94127B617507}"/>
              </a:ext>
            </a:extLst>
          </p:cNvPr>
          <p:cNvSpPr txBox="1"/>
          <p:nvPr/>
        </p:nvSpPr>
        <p:spPr>
          <a:xfrm>
            <a:off x="10138822" y="1325363"/>
            <a:ext cx="1514389" cy="307777"/>
          </a:xfrm>
          <a:prstGeom prst="rect">
            <a:avLst/>
          </a:prstGeom>
          <a:noFill/>
        </p:spPr>
        <p:txBody>
          <a:bodyPr wrap="none" rtlCol="0">
            <a:spAutoFit/>
          </a:bodyPr>
          <a:lstStyle/>
          <a:p>
            <a:r>
              <a:rPr lang="en-US" altLang="ko-KR" sz="1400" dirty="0"/>
              <a:t>Damaged/Faulty</a:t>
            </a:r>
            <a:endParaRPr lang="ko-KR" altLang="en-US" sz="1400" dirty="0"/>
          </a:p>
        </p:txBody>
      </p:sp>
      <p:sp>
        <p:nvSpPr>
          <p:cNvPr id="71" name="TextBox 70">
            <a:extLst>
              <a:ext uri="{FF2B5EF4-FFF2-40B4-BE49-F238E27FC236}">
                <a16:creationId xmlns:a16="http://schemas.microsoft.com/office/drawing/2014/main" id="{29F8923E-D8ED-4881-ABDC-503E15DD3A87}"/>
              </a:ext>
            </a:extLst>
          </p:cNvPr>
          <p:cNvSpPr txBox="1"/>
          <p:nvPr/>
        </p:nvSpPr>
        <p:spPr>
          <a:xfrm>
            <a:off x="10593273" y="1761586"/>
            <a:ext cx="290464" cy="323165"/>
          </a:xfrm>
          <a:prstGeom prst="rect">
            <a:avLst/>
          </a:prstGeom>
          <a:noFill/>
        </p:spPr>
        <p:txBody>
          <a:bodyPr wrap="none" rtlCol="0">
            <a:spAutoFit/>
          </a:bodyPr>
          <a:lstStyle/>
          <a:p>
            <a:r>
              <a:rPr lang="en-US" altLang="ko-KR" sz="1500" dirty="0"/>
              <a:t>3</a:t>
            </a:r>
            <a:endParaRPr lang="ko-KR" altLang="en-US" sz="1500" dirty="0"/>
          </a:p>
        </p:txBody>
      </p:sp>
      <p:sp>
        <p:nvSpPr>
          <p:cNvPr id="72" name="TextBox 71">
            <a:extLst>
              <a:ext uri="{FF2B5EF4-FFF2-40B4-BE49-F238E27FC236}">
                <a16:creationId xmlns:a16="http://schemas.microsoft.com/office/drawing/2014/main" id="{012D553B-7674-4DA8-BBAB-484E922EA41B}"/>
              </a:ext>
            </a:extLst>
          </p:cNvPr>
          <p:cNvSpPr txBox="1"/>
          <p:nvPr/>
        </p:nvSpPr>
        <p:spPr>
          <a:xfrm>
            <a:off x="10593273" y="2352920"/>
            <a:ext cx="290464" cy="323165"/>
          </a:xfrm>
          <a:prstGeom prst="rect">
            <a:avLst/>
          </a:prstGeom>
          <a:noFill/>
        </p:spPr>
        <p:txBody>
          <a:bodyPr wrap="none" rtlCol="0">
            <a:spAutoFit/>
          </a:bodyPr>
          <a:lstStyle/>
          <a:p>
            <a:r>
              <a:rPr lang="en-US" altLang="ko-KR" sz="1500" dirty="0"/>
              <a:t>0</a:t>
            </a:r>
            <a:endParaRPr lang="ko-KR" altLang="en-US" sz="1500" dirty="0"/>
          </a:p>
        </p:txBody>
      </p:sp>
      <p:cxnSp>
        <p:nvCxnSpPr>
          <p:cNvPr id="51" name="직선 화살표 연결선 50">
            <a:extLst>
              <a:ext uri="{FF2B5EF4-FFF2-40B4-BE49-F238E27FC236}">
                <a16:creationId xmlns:a16="http://schemas.microsoft.com/office/drawing/2014/main" id="{10A65232-8A47-48D6-ADA4-ED5EF2353672}"/>
              </a:ext>
            </a:extLst>
          </p:cNvPr>
          <p:cNvCxnSpPr>
            <a:cxnSpLocks/>
            <a:stCxn id="52" idx="0"/>
          </p:cNvCxnSpPr>
          <p:nvPr/>
        </p:nvCxnSpPr>
        <p:spPr>
          <a:xfrm flipV="1">
            <a:off x="2854510" y="2699697"/>
            <a:ext cx="127537" cy="8608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0984785-B024-47C5-B030-080F03609BFD}"/>
              </a:ext>
            </a:extLst>
          </p:cNvPr>
          <p:cNvSpPr txBox="1"/>
          <p:nvPr/>
        </p:nvSpPr>
        <p:spPr>
          <a:xfrm>
            <a:off x="1857020" y="3560576"/>
            <a:ext cx="1994979" cy="646331"/>
          </a:xfrm>
          <a:prstGeom prst="rect">
            <a:avLst/>
          </a:prstGeom>
          <a:solidFill>
            <a:schemeClr val="accent2">
              <a:lumMod val="20000"/>
              <a:lumOff val="80000"/>
            </a:schemeClr>
          </a:solidFill>
        </p:spPr>
        <p:txBody>
          <a:bodyPr wrap="square" rtlCol="0">
            <a:spAutoFit/>
          </a:bodyPr>
          <a:lstStyle/>
          <a:p>
            <a:r>
              <a:rPr lang="en-US" altLang="ko-KR" dirty="0"/>
              <a:t>P.74 </a:t>
            </a:r>
            <a:r>
              <a:rPr lang="ko-KR" altLang="en-US" dirty="0"/>
              <a:t>입력 정보</a:t>
            </a:r>
            <a:endParaRPr lang="en-US" altLang="ko-KR" dirty="0"/>
          </a:p>
          <a:p>
            <a:r>
              <a:rPr lang="ko-KR" altLang="en-US" dirty="0"/>
              <a:t>표시</a:t>
            </a:r>
            <a:endParaRPr lang="en-US" altLang="ko-KR" dirty="0"/>
          </a:p>
        </p:txBody>
      </p:sp>
    </p:spTree>
    <p:extLst>
      <p:ext uri="{BB962C8B-B14F-4D97-AF65-F5344CB8AC3E}">
        <p14:creationId xmlns:p14="http://schemas.microsoft.com/office/powerpoint/2010/main" val="35799719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75FA2C-EC86-4042-8F5C-C77451A58AA4}"/>
              </a:ext>
            </a:extLst>
          </p:cNvPr>
          <p:cNvSpPr txBox="1"/>
          <p:nvPr/>
        </p:nvSpPr>
        <p:spPr>
          <a:xfrm>
            <a:off x="5542002" y="198086"/>
            <a:ext cx="1107996" cy="369332"/>
          </a:xfrm>
          <a:prstGeom prst="rect">
            <a:avLst/>
          </a:prstGeom>
          <a:noFill/>
        </p:spPr>
        <p:txBody>
          <a:bodyPr wrap="none" rtlCol="0">
            <a:spAutoFit/>
          </a:bodyPr>
          <a:lstStyle/>
          <a:p>
            <a:r>
              <a:rPr lang="ko-KR" altLang="en-US" dirty="0"/>
              <a:t>재고관리</a:t>
            </a:r>
          </a:p>
        </p:txBody>
      </p:sp>
      <p:sp>
        <p:nvSpPr>
          <p:cNvPr id="5" name="TextBox 4">
            <a:extLst>
              <a:ext uri="{FF2B5EF4-FFF2-40B4-BE49-F238E27FC236}">
                <a16:creationId xmlns:a16="http://schemas.microsoft.com/office/drawing/2014/main" id="{68362EAA-86B2-4735-8A07-23EE2C3E040B}"/>
              </a:ext>
            </a:extLst>
          </p:cNvPr>
          <p:cNvSpPr txBox="1"/>
          <p:nvPr/>
        </p:nvSpPr>
        <p:spPr>
          <a:xfrm>
            <a:off x="721453" y="780176"/>
            <a:ext cx="2827090" cy="369332"/>
          </a:xfrm>
          <a:prstGeom prst="rect">
            <a:avLst/>
          </a:prstGeom>
          <a:noFill/>
        </p:spPr>
        <p:txBody>
          <a:bodyPr wrap="square" rtlCol="0">
            <a:spAutoFit/>
          </a:bodyPr>
          <a:lstStyle/>
          <a:p>
            <a:r>
              <a:rPr lang="en-US" altLang="ko-KR" dirty="0"/>
              <a:t>Using status</a:t>
            </a:r>
            <a:endParaRPr lang="ko-KR" altLang="en-US" dirty="0"/>
          </a:p>
        </p:txBody>
      </p:sp>
      <p:cxnSp>
        <p:nvCxnSpPr>
          <p:cNvPr id="7" name="직선 연결선 6">
            <a:extLst>
              <a:ext uri="{FF2B5EF4-FFF2-40B4-BE49-F238E27FC236}">
                <a16:creationId xmlns:a16="http://schemas.microsoft.com/office/drawing/2014/main" id="{437829CE-EECA-483A-AF0C-89CD9061D459}"/>
              </a:ext>
            </a:extLst>
          </p:cNvPr>
          <p:cNvCxnSpPr/>
          <p:nvPr/>
        </p:nvCxnSpPr>
        <p:spPr>
          <a:xfrm>
            <a:off x="587229" y="1233182"/>
            <a:ext cx="10939244"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D165738-3611-4C3B-9E82-0142AA077A79}"/>
              </a:ext>
            </a:extLst>
          </p:cNvPr>
          <p:cNvSpPr txBox="1"/>
          <p:nvPr/>
        </p:nvSpPr>
        <p:spPr>
          <a:xfrm>
            <a:off x="796954" y="1316857"/>
            <a:ext cx="550151" cy="369332"/>
          </a:xfrm>
          <a:prstGeom prst="rect">
            <a:avLst/>
          </a:prstGeom>
          <a:noFill/>
        </p:spPr>
        <p:txBody>
          <a:bodyPr wrap="none" rtlCol="0">
            <a:spAutoFit/>
          </a:bodyPr>
          <a:lstStyle/>
          <a:p>
            <a:r>
              <a:rPr lang="en-US" altLang="ko-KR" dirty="0"/>
              <a:t>No.</a:t>
            </a:r>
            <a:endParaRPr lang="ko-KR" altLang="en-US" dirty="0"/>
          </a:p>
        </p:txBody>
      </p:sp>
      <p:sp>
        <p:nvSpPr>
          <p:cNvPr id="10" name="TextBox 9">
            <a:extLst>
              <a:ext uri="{FF2B5EF4-FFF2-40B4-BE49-F238E27FC236}">
                <a16:creationId xmlns:a16="http://schemas.microsoft.com/office/drawing/2014/main" id="{7CEBCBA9-6560-4A35-A82B-E347BB801F64}"/>
              </a:ext>
            </a:extLst>
          </p:cNvPr>
          <p:cNvSpPr txBox="1"/>
          <p:nvPr/>
        </p:nvSpPr>
        <p:spPr>
          <a:xfrm>
            <a:off x="3225377" y="1316857"/>
            <a:ext cx="1187826" cy="369332"/>
          </a:xfrm>
          <a:prstGeom prst="rect">
            <a:avLst/>
          </a:prstGeom>
          <a:noFill/>
        </p:spPr>
        <p:txBody>
          <a:bodyPr wrap="none" rtlCol="0">
            <a:spAutoFit/>
          </a:bodyPr>
          <a:lstStyle/>
          <a:p>
            <a:r>
              <a:rPr lang="en-US" altLang="ko-KR" dirty="0"/>
              <a:t>Customer</a:t>
            </a:r>
            <a:endParaRPr lang="ko-KR" altLang="en-US" dirty="0"/>
          </a:p>
        </p:txBody>
      </p:sp>
      <p:sp>
        <p:nvSpPr>
          <p:cNvPr id="11" name="TextBox 10">
            <a:extLst>
              <a:ext uri="{FF2B5EF4-FFF2-40B4-BE49-F238E27FC236}">
                <a16:creationId xmlns:a16="http://schemas.microsoft.com/office/drawing/2014/main" id="{48BEA202-A71E-43D4-90FA-DC80EB613AED}"/>
              </a:ext>
            </a:extLst>
          </p:cNvPr>
          <p:cNvSpPr txBox="1"/>
          <p:nvPr/>
        </p:nvSpPr>
        <p:spPr>
          <a:xfrm>
            <a:off x="1849444" y="1316857"/>
            <a:ext cx="1020216" cy="369332"/>
          </a:xfrm>
          <a:prstGeom prst="rect">
            <a:avLst/>
          </a:prstGeom>
          <a:noFill/>
        </p:spPr>
        <p:txBody>
          <a:bodyPr wrap="none" rtlCol="0">
            <a:spAutoFit/>
          </a:bodyPr>
          <a:lstStyle/>
          <a:p>
            <a:r>
              <a:rPr lang="en-US" altLang="ko-KR" dirty="0"/>
              <a:t>Country</a:t>
            </a:r>
            <a:endParaRPr lang="ko-KR" altLang="en-US" dirty="0"/>
          </a:p>
        </p:txBody>
      </p:sp>
      <p:sp>
        <p:nvSpPr>
          <p:cNvPr id="12" name="TextBox 11">
            <a:extLst>
              <a:ext uri="{FF2B5EF4-FFF2-40B4-BE49-F238E27FC236}">
                <a16:creationId xmlns:a16="http://schemas.microsoft.com/office/drawing/2014/main" id="{F0846FDF-7664-4D4F-90E5-43277ECD9261}"/>
              </a:ext>
            </a:extLst>
          </p:cNvPr>
          <p:cNvSpPr txBox="1"/>
          <p:nvPr/>
        </p:nvSpPr>
        <p:spPr>
          <a:xfrm>
            <a:off x="4499772" y="1316857"/>
            <a:ext cx="2592697" cy="369332"/>
          </a:xfrm>
          <a:prstGeom prst="rect">
            <a:avLst/>
          </a:prstGeom>
          <a:noFill/>
        </p:spPr>
        <p:txBody>
          <a:bodyPr wrap="none" rtlCol="0">
            <a:spAutoFit/>
          </a:bodyPr>
          <a:lstStyle/>
          <a:p>
            <a:r>
              <a:rPr lang="en-US" altLang="ko-KR" dirty="0">
                <a:solidFill>
                  <a:srgbClr val="FF0000"/>
                </a:solidFill>
              </a:rPr>
              <a:t>Number of commodity</a:t>
            </a:r>
            <a:endParaRPr lang="ko-KR" altLang="en-US" dirty="0">
              <a:solidFill>
                <a:srgbClr val="FF0000"/>
              </a:solidFill>
            </a:endParaRPr>
          </a:p>
        </p:txBody>
      </p:sp>
      <p:sp>
        <p:nvSpPr>
          <p:cNvPr id="15" name="TextBox 14">
            <a:extLst>
              <a:ext uri="{FF2B5EF4-FFF2-40B4-BE49-F238E27FC236}">
                <a16:creationId xmlns:a16="http://schemas.microsoft.com/office/drawing/2014/main" id="{71DBB3CB-1171-4A93-9ECC-B8EC8268709C}"/>
              </a:ext>
            </a:extLst>
          </p:cNvPr>
          <p:cNvSpPr txBox="1"/>
          <p:nvPr/>
        </p:nvSpPr>
        <p:spPr>
          <a:xfrm>
            <a:off x="919192" y="1761586"/>
            <a:ext cx="290464" cy="323165"/>
          </a:xfrm>
          <a:prstGeom prst="rect">
            <a:avLst/>
          </a:prstGeom>
          <a:noFill/>
        </p:spPr>
        <p:txBody>
          <a:bodyPr wrap="none" rtlCol="0">
            <a:spAutoFit/>
          </a:bodyPr>
          <a:lstStyle/>
          <a:p>
            <a:r>
              <a:rPr lang="en-US" altLang="ko-KR" sz="1500" dirty="0"/>
              <a:t>1</a:t>
            </a:r>
            <a:endParaRPr lang="ko-KR" altLang="en-US" sz="1500" dirty="0"/>
          </a:p>
        </p:txBody>
      </p:sp>
      <p:sp>
        <p:nvSpPr>
          <p:cNvPr id="17" name="TextBox 16">
            <a:extLst>
              <a:ext uri="{FF2B5EF4-FFF2-40B4-BE49-F238E27FC236}">
                <a16:creationId xmlns:a16="http://schemas.microsoft.com/office/drawing/2014/main" id="{C857A787-782F-4355-B944-DA7E3F47BBA0}"/>
              </a:ext>
            </a:extLst>
          </p:cNvPr>
          <p:cNvSpPr txBox="1"/>
          <p:nvPr/>
        </p:nvSpPr>
        <p:spPr>
          <a:xfrm>
            <a:off x="3065986" y="1761586"/>
            <a:ext cx="1437125" cy="323165"/>
          </a:xfrm>
          <a:prstGeom prst="rect">
            <a:avLst/>
          </a:prstGeom>
          <a:noFill/>
        </p:spPr>
        <p:txBody>
          <a:bodyPr wrap="none" rtlCol="0">
            <a:spAutoFit/>
          </a:bodyPr>
          <a:lstStyle/>
          <a:p>
            <a:r>
              <a:rPr lang="en-US" altLang="ko-KR" sz="1500" dirty="0"/>
              <a:t>ABC Company</a:t>
            </a:r>
            <a:endParaRPr lang="ko-KR" altLang="en-US" sz="1500" dirty="0"/>
          </a:p>
        </p:txBody>
      </p:sp>
      <p:sp>
        <p:nvSpPr>
          <p:cNvPr id="18" name="TextBox 17">
            <a:extLst>
              <a:ext uri="{FF2B5EF4-FFF2-40B4-BE49-F238E27FC236}">
                <a16:creationId xmlns:a16="http://schemas.microsoft.com/office/drawing/2014/main" id="{E516A88F-9334-46FC-B5FC-E4FEF8A80AF8}"/>
              </a:ext>
            </a:extLst>
          </p:cNvPr>
          <p:cNvSpPr txBox="1"/>
          <p:nvPr/>
        </p:nvSpPr>
        <p:spPr>
          <a:xfrm>
            <a:off x="1379660" y="1761586"/>
            <a:ext cx="1727781" cy="323165"/>
          </a:xfrm>
          <a:prstGeom prst="rect">
            <a:avLst/>
          </a:prstGeom>
          <a:noFill/>
        </p:spPr>
        <p:txBody>
          <a:bodyPr wrap="none" rtlCol="0">
            <a:spAutoFit/>
          </a:bodyPr>
          <a:lstStyle/>
          <a:p>
            <a:r>
              <a:rPr lang="en-US" altLang="ko-KR" sz="1500" dirty="0"/>
              <a:t>Republic of Korea</a:t>
            </a:r>
            <a:endParaRPr lang="ko-KR" altLang="en-US" sz="1500" dirty="0"/>
          </a:p>
        </p:txBody>
      </p:sp>
      <p:sp>
        <p:nvSpPr>
          <p:cNvPr id="19" name="TextBox 18">
            <a:extLst>
              <a:ext uri="{FF2B5EF4-FFF2-40B4-BE49-F238E27FC236}">
                <a16:creationId xmlns:a16="http://schemas.microsoft.com/office/drawing/2014/main" id="{0D160061-4AF2-41E1-AF77-3E73886BED6F}"/>
              </a:ext>
            </a:extLst>
          </p:cNvPr>
          <p:cNvSpPr txBox="1"/>
          <p:nvPr/>
        </p:nvSpPr>
        <p:spPr>
          <a:xfrm>
            <a:off x="5389006" y="1761586"/>
            <a:ext cx="290464" cy="323165"/>
          </a:xfrm>
          <a:prstGeom prst="rect">
            <a:avLst/>
          </a:prstGeom>
          <a:noFill/>
        </p:spPr>
        <p:txBody>
          <a:bodyPr wrap="none" rtlCol="0">
            <a:spAutoFit/>
          </a:bodyPr>
          <a:lstStyle/>
          <a:p>
            <a:r>
              <a:rPr lang="en-US" altLang="ko-KR" sz="1500" dirty="0"/>
              <a:t>5</a:t>
            </a:r>
            <a:endParaRPr lang="ko-KR" altLang="en-US" sz="1500" dirty="0"/>
          </a:p>
        </p:txBody>
      </p:sp>
      <p:cxnSp>
        <p:nvCxnSpPr>
          <p:cNvPr id="24" name="직선 화살표 연결선 23">
            <a:extLst>
              <a:ext uri="{FF2B5EF4-FFF2-40B4-BE49-F238E27FC236}">
                <a16:creationId xmlns:a16="http://schemas.microsoft.com/office/drawing/2014/main" id="{2BB1FA2D-4C40-4823-B811-77CAB917FEE6}"/>
              </a:ext>
            </a:extLst>
          </p:cNvPr>
          <p:cNvCxnSpPr>
            <a:cxnSpLocks/>
            <a:stCxn id="25" idx="0"/>
          </p:cNvCxnSpPr>
          <p:nvPr/>
        </p:nvCxnSpPr>
        <p:spPr>
          <a:xfrm flipH="1" flipV="1">
            <a:off x="9866632" y="2525535"/>
            <a:ext cx="372976" cy="473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A13800F-8162-4B08-9611-EC020FA1A314}"/>
              </a:ext>
            </a:extLst>
          </p:cNvPr>
          <p:cNvSpPr txBox="1"/>
          <p:nvPr/>
        </p:nvSpPr>
        <p:spPr>
          <a:xfrm>
            <a:off x="9413901" y="2998717"/>
            <a:ext cx="1651414" cy="1200329"/>
          </a:xfrm>
          <a:prstGeom prst="rect">
            <a:avLst/>
          </a:prstGeom>
          <a:noFill/>
          <a:ln>
            <a:solidFill>
              <a:schemeClr val="tx1"/>
            </a:solidFill>
          </a:ln>
        </p:spPr>
        <p:txBody>
          <a:bodyPr wrap="square" rtlCol="0">
            <a:spAutoFit/>
          </a:bodyPr>
          <a:lstStyle/>
          <a:p>
            <a:r>
              <a:rPr lang="ko-KR" altLang="en-US" dirty="0"/>
              <a:t>활성화</a:t>
            </a:r>
            <a:endParaRPr lang="en-US" altLang="ko-KR" dirty="0"/>
          </a:p>
          <a:p>
            <a:r>
              <a:rPr lang="ko-KR" altLang="en-US" dirty="0" err="1"/>
              <a:t>어딜</a:t>
            </a:r>
            <a:r>
              <a:rPr lang="ko-KR" altLang="en-US" dirty="0"/>
              <a:t> 눌러도 세부현황으로 이동</a:t>
            </a:r>
          </a:p>
        </p:txBody>
      </p:sp>
      <p:cxnSp>
        <p:nvCxnSpPr>
          <p:cNvPr id="28" name="직선 연결선 27">
            <a:extLst>
              <a:ext uri="{FF2B5EF4-FFF2-40B4-BE49-F238E27FC236}">
                <a16:creationId xmlns:a16="http://schemas.microsoft.com/office/drawing/2014/main" id="{2ABF7AF9-2FEB-4E2B-A570-6539E789DF5F}"/>
              </a:ext>
            </a:extLst>
          </p:cNvPr>
          <p:cNvCxnSpPr/>
          <p:nvPr/>
        </p:nvCxnSpPr>
        <p:spPr>
          <a:xfrm>
            <a:off x="6151186" y="3070893"/>
            <a:ext cx="0" cy="187907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 name="직사각형 1">
            <a:extLst>
              <a:ext uri="{FF2B5EF4-FFF2-40B4-BE49-F238E27FC236}">
                <a16:creationId xmlns:a16="http://schemas.microsoft.com/office/drawing/2014/main" id="{B954C6D5-CAB9-4DA6-BF28-4DB006BED917}"/>
              </a:ext>
            </a:extLst>
          </p:cNvPr>
          <p:cNvSpPr/>
          <p:nvPr/>
        </p:nvSpPr>
        <p:spPr>
          <a:xfrm>
            <a:off x="412199" y="1417526"/>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25">
            <a:extLst>
              <a:ext uri="{FF2B5EF4-FFF2-40B4-BE49-F238E27FC236}">
                <a16:creationId xmlns:a16="http://schemas.microsoft.com/office/drawing/2014/main" id="{F8EB261F-5BFD-45FC-9FDD-04CA54E03460}"/>
              </a:ext>
            </a:extLst>
          </p:cNvPr>
          <p:cNvSpPr/>
          <p:nvPr/>
        </p:nvSpPr>
        <p:spPr>
          <a:xfrm>
            <a:off x="412412" y="1839069"/>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TextBox 26">
            <a:extLst>
              <a:ext uri="{FF2B5EF4-FFF2-40B4-BE49-F238E27FC236}">
                <a16:creationId xmlns:a16="http://schemas.microsoft.com/office/drawing/2014/main" id="{269E9E86-9954-481C-937D-DE6F00372F6E}"/>
              </a:ext>
            </a:extLst>
          </p:cNvPr>
          <p:cNvSpPr txBox="1"/>
          <p:nvPr/>
        </p:nvSpPr>
        <p:spPr>
          <a:xfrm>
            <a:off x="8133464" y="1318372"/>
            <a:ext cx="1614481" cy="369332"/>
          </a:xfrm>
          <a:prstGeom prst="rect">
            <a:avLst/>
          </a:prstGeom>
          <a:noFill/>
        </p:spPr>
        <p:txBody>
          <a:bodyPr wrap="none" rtlCol="0">
            <a:spAutoFit/>
          </a:bodyPr>
          <a:lstStyle/>
          <a:p>
            <a:r>
              <a:rPr lang="en-US" altLang="ko-KR" dirty="0"/>
              <a:t>Total quantity</a:t>
            </a:r>
            <a:endParaRPr lang="ko-KR" altLang="en-US" dirty="0"/>
          </a:p>
        </p:txBody>
      </p:sp>
      <p:sp>
        <p:nvSpPr>
          <p:cNvPr id="29" name="TextBox 28">
            <a:extLst>
              <a:ext uri="{FF2B5EF4-FFF2-40B4-BE49-F238E27FC236}">
                <a16:creationId xmlns:a16="http://schemas.microsoft.com/office/drawing/2014/main" id="{7B1DAE37-5120-4E2F-8574-4E01C7ECD7D1}"/>
              </a:ext>
            </a:extLst>
          </p:cNvPr>
          <p:cNvSpPr txBox="1"/>
          <p:nvPr/>
        </p:nvSpPr>
        <p:spPr>
          <a:xfrm>
            <a:off x="8754250" y="1754595"/>
            <a:ext cx="502061" cy="323165"/>
          </a:xfrm>
          <a:prstGeom prst="rect">
            <a:avLst/>
          </a:prstGeom>
          <a:noFill/>
        </p:spPr>
        <p:txBody>
          <a:bodyPr wrap="none" rtlCol="0">
            <a:spAutoFit/>
          </a:bodyPr>
          <a:lstStyle/>
          <a:p>
            <a:r>
              <a:rPr lang="en-US" altLang="ko-KR" sz="1500" dirty="0"/>
              <a:t>825</a:t>
            </a:r>
            <a:endParaRPr lang="ko-KR" altLang="en-US" sz="1500" dirty="0"/>
          </a:p>
        </p:txBody>
      </p:sp>
      <p:sp>
        <p:nvSpPr>
          <p:cNvPr id="30" name="TextBox 29">
            <a:extLst>
              <a:ext uri="{FF2B5EF4-FFF2-40B4-BE49-F238E27FC236}">
                <a16:creationId xmlns:a16="http://schemas.microsoft.com/office/drawing/2014/main" id="{B36C3344-E3D3-4D63-8692-A01567925CC6}"/>
              </a:ext>
            </a:extLst>
          </p:cNvPr>
          <p:cNvSpPr txBox="1"/>
          <p:nvPr/>
        </p:nvSpPr>
        <p:spPr>
          <a:xfrm>
            <a:off x="919192" y="2202370"/>
            <a:ext cx="290464" cy="323165"/>
          </a:xfrm>
          <a:prstGeom prst="rect">
            <a:avLst/>
          </a:prstGeom>
          <a:noFill/>
        </p:spPr>
        <p:txBody>
          <a:bodyPr wrap="none" rtlCol="0">
            <a:spAutoFit/>
          </a:bodyPr>
          <a:lstStyle/>
          <a:p>
            <a:r>
              <a:rPr lang="en-US" altLang="ko-KR" sz="1500" dirty="0"/>
              <a:t>2</a:t>
            </a:r>
            <a:endParaRPr lang="ko-KR" altLang="en-US" sz="1500" dirty="0"/>
          </a:p>
        </p:txBody>
      </p:sp>
      <p:sp>
        <p:nvSpPr>
          <p:cNvPr id="31" name="TextBox 30">
            <a:extLst>
              <a:ext uri="{FF2B5EF4-FFF2-40B4-BE49-F238E27FC236}">
                <a16:creationId xmlns:a16="http://schemas.microsoft.com/office/drawing/2014/main" id="{6DD76188-BDAD-488C-90E9-0AA38FB137C1}"/>
              </a:ext>
            </a:extLst>
          </p:cNvPr>
          <p:cNvSpPr txBox="1"/>
          <p:nvPr/>
        </p:nvSpPr>
        <p:spPr>
          <a:xfrm>
            <a:off x="3065986" y="2202370"/>
            <a:ext cx="1029705" cy="323165"/>
          </a:xfrm>
          <a:prstGeom prst="rect">
            <a:avLst/>
          </a:prstGeom>
          <a:noFill/>
        </p:spPr>
        <p:txBody>
          <a:bodyPr wrap="none" rtlCol="0">
            <a:spAutoFit/>
          </a:bodyPr>
          <a:lstStyle/>
          <a:p>
            <a:r>
              <a:rPr lang="en-US" altLang="ko-KR" sz="1500" dirty="0"/>
              <a:t>DEF Store</a:t>
            </a:r>
            <a:endParaRPr lang="ko-KR" altLang="en-US" sz="1500" dirty="0"/>
          </a:p>
        </p:txBody>
      </p:sp>
      <p:sp>
        <p:nvSpPr>
          <p:cNvPr id="33" name="TextBox 32">
            <a:extLst>
              <a:ext uri="{FF2B5EF4-FFF2-40B4-BE49-F238E27FC236}">
                <a16:creationId xmlns:a16="http://schemas.microsoft.com/office/drawing/2014/main" id="{EF4C7C6C-44F8-4BF3-ACF6-01CCEA79D8DB}"/>
              </a:ext>
            </a:extLst>
          </p:cNvPr>
          <p:cNvSpPr txBox="1"/>
          <p:nvPr/>
        </p:nvSpPr>
        <p:spPr>
          <a:xfrm>
            <a:off x="5389006" y="2202370"/>
            <a:ext cx="290464" cy="323165"/>
          </a:xfrm>
          <a:prstGeom prst="rect">
            <a:avLst/>
          </a:prstGeom>
          <a:noFill/>
        </p:spPr>
        <p:txBody>
          <a:bodyPr wrap="none" rtlCol="0">
            <a:spAutoFit/>
          </a:bodyPr>
          <a:lstStyle/>
          <a:p>
            <a:r>
              <a:rPr lang="en-US" altLang="ko-KR" sz="1500" dirty="0"/>
              <a:t>3</a:t>
            </a:r>
            <a:endParaRPr lang="ko-KR" altLang="en-US" sz="1500" dirty="0"/>
          </a:p>
        </p:txBody>
      </p:sp>
      <p:sp>
        <p:nvSpPr>
          <p:cNvPr id="35" name="직사각형 34">
            <a:extLst>
              <a:ext uri="{FF2B5EF4-FFF2-40B4-BE49-F238E27FC236}">
                <a16:creationId xmlns:a16="http://schemas.microsoft.com/office/drawing/2014/main" id="{432CFF3D-7166-4729-9F1D-098A1EA2285B}"/>
              </a:ext>
            </a:extLst>
          </p:cNvPr>
          <p:cNvSpPr/>
          <p:nvPr/>
        </p:nvSpPr>
        <p:spPr>
          <a:xfrm>
            <a:off x="412412" y="2279853"/>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 name="TextBox 35">
            <a:extLst>
              <a:ext uri="{FF2B5EF4-FFF2-40B4-BE49-F238E27FC236}">
                <a16:creationId xmlns:a16="http://schemas.microsoft.com/office/drawing/2014/main" id="{C44E2844-FD49-43EF-9581-62407C50330B}"/>
              </a:ext>
            </a:extLst>
          </p:cNvPr>
          <p:cNvSpPr txBox="1"/>
          <p:nvPr/>
        </p:nvSpPr>
        <p:spPr>
          <a:xfrm>
            <a:off x="8678749" y="2195379"/>
            <a:ext cx="649537" cy="323165"/>
          </a:xfrm>
          <a:prstGeom prst="rect">
            <a:avLst/>
          </a:prstGeom>
          <a:noFill/>
        </p:spPr>
        <p:txBody>
          <a:bodyPr wrap="none" rtlCol="0">
            <a:spAutoFit/>
          </a:bodyPr>
          <a:lstStyle/>
          <a:p>
            <a:r>
              <a:rPr lang="en-US" altLang="ko-KR" sz="1500" dirty="0"/>
              <a:t>1,002</a:t>
            </a:r>
            <a:endParaRPr lang="ko-KR" altLang="en-US" sz="1500" dirty="0"/>
          </a:p>
        </p:txBody>
      </p:sp>
      <p:sp>
        <p:nvSpPr>
          <p:cNvPr id="3" name="직사각형 2">
            <a:extLst>
              <a:ext uri="{FF2B5EF4-FFF2-40B4-BE49-F238E27FC236}">
                <a16:creationId xmlns:a16="http://schemas.microsoft.com/office/drawing/2014/main" id="{50497A8E-B0BF-49A2-8565-148EB5D892D7}"/>
              </a:ext>
            </a:extLst>
          </p:cNvPr>
          <p:cNvSpPr/>
          <p:nvPr/>
        </p:nvSpPr>
        <p:spPr>
          <a:xfrm>
            <a:off x="796954" y="2195379"/>
            <a:ext cx="9278222" cy="3231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 name="TextBox 36">
            <a:extLst>
              <a:ext uri="{FF2B5EF4-FFF2-40B4-BE49-F238E27FC236}">
                <a16:creationId xmlns:a16="http://schemas.microsoft.com/office/drawing/2014/main" id="{6CA00C08-015C-4C25-888F-09B344312CE4}"/>
              </a:ext>
            </a:extLst>
          </p:cNvPr>
          <p:cNvSpPr txBox="1"/>
          <p:nvPr/>
        </p:nvSpPr>
        <p:spPr>
          <a:xfrm>
            <a:off x="1379659" y="2160148"/>
            <a:ext cx="1727781" cy="323165"/>
          </a:xfrm>
          <a:prstGeom prst="rect">
            <a:avLst/>
          </a:prstGeom>
          <a:noFill/>
        </p:spPr>
        <p:txBody>
          <a:bodyPr wrap="none" rtlCol="0">
            <a:spAutoFit/>
          </a:bodyPr>
          <a:lstStyle/>
          <a:p>
            <a:r>
              <a:rPr lang="en-US" altLang="ko-KR" sz="1500" dirty="0"/>
              <a:t>Republic of Korea</a:t>
            </a:r>
            <a:endParaRPr lang="ko-KR" altLang="en-US" sz="1500" dirty="0"/>
          </a:p>
        </p:txBody>
      </p:sp>
      <p:cxnSp>
        <p:nvCxnSpPr>
          <p:cNvPr id="32" name="직선 화살표 연결선 31">
            <a:extLst>
              <a:ext uri="{FF2B5EF4-FFF2-40B4-BE49-F238E27FC236}">
                <a16:creationId xmlns:a16="http://schemas.microsoft.com/office/drawing/2014/main" id="{D7AA96CE-2ABF-4DF4-9AF7-0B61BE1B8902}"/>
              </a:ext>
            </a:extLst>
          </p:cNvPr>
          <p:cNvCxnSpPr>
            <a:cxnSpLocks/>
            <a:stCxn id="38" idx="0"/>
          </p:cNvCxnSpPr>
          <p:nvPr/>
        </p:nvCxnSpPr>
        <p:spPr>
          <a:xfrm flipV="1">
            <a:off x="5043326" y="2592427"/>
            <a:ext cx="127537" cy="8608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D2382BC-BA95-46BE-99AD-FF95462B95A2}"/>
              </a:ext>
            </a:extLst>
          </p:cNvPr>
          <p:cNvSpPr txBox="1"/>
          <p:nvPr/>
        </p:nvSpPr>
        <p:spPr>
          <a:xfrm>
            <a:off x="4045836" y="3453305"/>
            <a:ext cx="1994979" cy="923330"/>
          </a:xfrm>
          <a:prstGeom prst="rect">
            <a:avLst/>
          </a:prstGeom>
          <a:solidFill>
            <a:schemeClr val="accent2">
              <a:lumMod val="20000"/>
              <a:lumOff val="80000"/>
            </a:schemeClr>
          </a:solidFill>
        </p:spPr>
        <p:txBody>
          <a:bodyPr wrap="square" rtlCol="0">
            <a:spAutoFit/>
          </a:bodyPr>
          <a:lstStyle/>
          <a:p>
            <a:r>
              <a:rPr lang="en-US" altLang="ko-KR" dirty="0"/>
              <a:t>P.77 </a:t>
            </a:r>
            <a:r>
              <a:rPr lang="ko-KR" altLang="en-US" dirty="0"/>
              <a:t>항목 중 보관수량 </a:t>
            </a:r>
            <a:r>
              <a:rPr lang="en-US" altLang="ko-KR" dirty="0"/>
              <a:t>1</a:t>
            </a:r>
            <a:r>
              <a:rPr lang="ko-KR" altLang="en-US" dirty="0"/>
              <a:t>개 이상 제품 총 개수</a:t>
            </a:r>
            <a:endParaRPr lang="en-US" altLang="ko-KR" dirty="0"/>
          </a:p>
        </p:txBody>
      </p:sp>
      <p:cxnSp>
        <p:nvCxnSpPr>
          <p:cNvPr id="39" name="직선 화살표 연결선 38">
            <a:extLst>
              <a:ext uri="{FF2B5EF4-FFF2-40B4-BE49-F238E27FC236}">
                <a16:creationId xmlns:a16="http://schemas.microsoft.com/office/drawing/2014/main" id="{9F9A9CAA-A1BA-4516-9E0A-FC6A32383CB8}"/>
              </a:ext>
            </a:extLst>
          </p:cNvPr>
          <p:cNvCxnSpPr>
            <a:cxnSpLocks/>
            <a:stCxn id="40" idx="0"/>
            <a:endCxn id="36" idx="2"/>
          </p:cNvCxnSpPr>
          <p:nvPr/>
        </p:nvCxnSpPr>
        <p:spPr>
          <a:xfrm flipV="1">
            <a:off x="8035795" y="2518544"/>
            <a:ext cx="967723" cy="16805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5E67E6A-EB74-4502-A683-6D0F6AE07AEC}"/>
              </a:ext>
            </a:extLst>
          </p:cNvPr>
          <p:cNvSpPr txBox="1"/>
          <p:nvPr/>
        </p:nvSpPr>
        <p:spPr>
          <a:xfrm>
            <a:off x="7038305" y="4199046"/>
            <a:ext cx="1994979" cy="646331"/>
          </a:xfrm>
          <a:prstGeom prst="rect">
            <a:avLst/>
          </a:prstGeom>
          <a:solidFill>
            <a:schemeClr val="accent2">
              <a:lumMod val="20000"/>
              <a:lumOff val="80000"/>
            </a:schemeClr>
          </a:solidFill>
        </p:spPr>
        <p:txBody>
          <a:bodyPr wrap="square" rtlCol="0">
            <a:spAutoFit/>
          </a:bodyPr>
          <a:lstStyle/>
          <a:p>
            <a:r>
              <a:rPr lang="en-US" altLang="ko-KR" dirty="0"/>
              <a:t>P.77 </a:t>
            </a:r>
            <a:r>
              <a:rPr lang="ko-KR" altLang="en-US" dirty="0"/>
              <a:t>보관수량 전체 총합</a:t>
            </a:r>
            <a:endParaRPr lang="en-US" altLang="ko-KR" dirty="0"/>
          </a:p>
        </p:txBody>
      </p:sp>
    </p:spTree>
    <p:extLst>
      <p:ext uri="{BB962C8B-B14F-4D97-AF65-F5344CB8AC3E}">
        <p14:creationId xmlns:p14="http://schemas.microsoft.com/office/powerpoint/2010/main" val="15777819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362EAA-86B2-4735-8A07-23EE2C3E040B}"/>
              </a:ext>
            </a:extLst>
          </p:cNvPr>
          <p:cNvSpPr txBox="1"/>
          <p:nvPr/>
        </p:nvSpPr>
        <p:spPr>
          <a:xfrm>
            <a:off x="721453" y="780176"/>
            <a:ext cx="2827090" cy="369332"/>
          </a:xfrm>
          <a:prstGeom prst="rect">
            <a:avLst/>
          </a:prstGeom>
          <a:noFill/>
        </p:spPr>
        <p:txBody>
          <a:bodyPr wrap="square" rtlCol="0">
            <a:spAutoFit/>
          </a:bodyPr>
          <a:lstStyle/>
          <a:p>
            <a:r>
              <a:rPr lang="en-US" altLang="ko-KR" dirty="0"/>
              <a:t>Inventory Status</a:t>
            </a:r>
            <a:endParaRPr lang="ko-KR" altLang="en-US" dirty="0"/>
          </a:p>
        </p:txBody>
      </p:sp>
      <p:cxnSp>
        <p:nvCxnSpPr>
          <p:cNvPr id="7" name="직선 연결선 6">
            <a:extLst>
              <a:ext uri="{FF2B5EF4-FFF2-40B4-BE49-F238E27FC236}">
                <a16:creationId xmlns:a16="http://schemas.microsoft.com/office/drawing/2014/main" id="{437829CE-EECA-483A-AF0C-89CD9061D459}"/>
              </a:ext>
            </a:extLst>
          </p:cNvPr>
          <p:cNvCxnSpPr>
            <a:cxnSpLocks/>
          </p:cNvCxnSpPr>
          <p:nvPr/>
        </p:nvCxnSpPr>
        <p:spPr>
          <a:xfrm>
            <a:off x="587229" y="1233182"/>
            <a:ext cx="11477405"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D165738-3611-4C3B-9E82-0142AA077A79}"/>
              </a:ext>
            </a:extLst>
          </p:cNvPr>
          <p:cNvSpPr txBox="1"/>
          <p:nvPr/>
        </p:nvSpPr>
        <p:spPr>
          <a:xfrm>
            <a:off x="796954" y="1316857"/>
            <a:ext cx="994118" cy="369332"/>
          </a:xfrm>
          <a:prstGeom prst="rect">
            <a:avLst/>
          </a:prstGeom>
          <a:noFill/>
        </p:spPr>
        <p:txBody>
          <a:bodyPr wrap="none" rtlCol="0">
            <a:spAutoFit/>
          </a:bodyPr>
          <a:lstStyle/>
          <a:p>
            <a:r>
              <a:rPr lang="en-US" altLang="ko-KR" dirty="0"/>
              <a:t>Product</a:t>
            </a:r>
            <a:endParaRPr lang="ko-KR" altLang="en-US" dirty="0"/>
          </a:p>
        </p:txBody>
      </p:sp>
      <p:sp>
        <p:nvSpPr>
          <p:cNvPr id="9" name="TextBox 8">
            <a:extLst>
              <a:ext uri="{FF2B5EF4-FFF2-40B4-BE49-F238E27FC236}">
                <a16:creationId xmlns:a16="http://schemas.microsoft.com/office/drawing/2014/main" id="{06B60C2A-58C8-40EB-B852-D925D7C63904}"/>
              </a:ext>
            </a:extLst>
          </p:cNvPr>
          <p:cNvSpPr txBox="1"/>
          <p:nvPr/>
        </p:nvSpPr>
        <p:spPr>
          <a:xfrm>
            <a:off x="1803443" y="1316857"/>
            <a:ext cx="1040670" cy="369332"/>
          </a:xfrm>
          <a:prstGeom prst="rect">
            <a:avLst/>
          </a:prstGeom>
          <a:noFill/>
        </p:spPr>
        <p:txBody>
          <a:bodyPr wrap="none" rtlCol="0">
            <a:spAutoFit/>
          </a:bodyPr>
          <a:lstStyle/>
          <a:p>
            <a:r>
              <a:rPr lang="en-US" altLang="ko-KR" dirty="0"/>
              <a:t>ID</a:t>
            </a:r>
            <a:r>
              <a:rPr lang="ko-KR" altLang="en-US" dirty="0"/>
              <a:t> </a:t>
            </a:r>
            <a:r>
              <a:rPr lang="en-US" altLang="ko-KR" dirty="0"/>
              <a:t>Code</a:t>
            </a:r>
            <a:endParaRPr lang="ko-KR" altLang="en-US" dirty="0"/>
          </a:p>
        </p:txBody>
      </p:sp>
      <p:sp>
        <p:nvSpPr>
          <p:cNvPr id="10" name="TextBox 9">
            <a:extLst>
              <a:ext uri="{FF2B5EF4-FFF2-40B4-BE49-F238E27FC236}">
                <a16:creationId xmlns:a16="http://schemas.microsoft.com/office/drawing/2014/main" id="{7CEBCBA9-6560-4A35-A82B-E347BB801F64}"/>
              </a:ext>
            </a:extLst>
          </p:cNvPr>
          <p:cNvSpPr txBox="1"/>
          <p:nvPr/>
        </p:nvSpPr>
        <p:spPr>
          <a:xfrm>
            <a:off x="5423295" y="1316857"/>
            <a:ext cx="607859" cy="369332"/>
          </a:xfrm>
          <a:prstGeom prst="rect">
            <a:avLst/>
          </a:prstGeom>
          <a:noFill/>
        </p:spPr>
        <p:txBody>
          <a:bodyPr wrap="none" rtlCol="0">
            <a:spAutoFit/>
          </a:bodyPr>
          <a:lstStyle/>
          <a:p>
            <a:r>
              <a:rPr lang="en-US" altLang="ko-KR" dirty="0"/>
              <a:t>SKU</a:t>
            </a:r>
            <a:endParaRPr lang="ko-KR" altLang="en-US" dirty="0"/>
          </a:p>
        </p:txBody>
      </p:sp>
      <p:sp>
        <p:nvSpPr>
          <p:cNvPr id="12" name="TextBox 11">
            <a:extLst>
              <a:ext uri="{FF2B5EF4-FFF2-40B4-BE49-F238E27FC236}">
                <a16:creationId xmlns:a16="http://schemas.microsoft.com/office/drawing/2014/main" id="{F0846FDF-7664-4D4F-90E5-43277ECD9261}"/>
              </a:ext>
            </a:extLst>
          </p:cNvPr>
          <p:cNvSpPr txBox="1"/>
          <p:nvPr/>
        </p:nvSpPr>
        <p:spPr>
          <a:xfrm>
            <a:off x="2838750" y="1316857"/>
            <a:ext cx="1032655" cy="338554"/>
          </a:xfrm>
          <a:prstGeom prst="rect">
            <a:avLst/>
          </a:prstGeom>
          <a:noFill/>
        </p:spPr>
        <p:txBody>
          <a:bodyPr wrap="none" rtlCol="0">
            <a:spAutoFit/>
          </a:bodyPr>
          <a:lstStyle/>
          <a:p>
            <a:r>
              <a:rPr lang="en-US" altLang="ko-KR" sz="1600" dirty="0">
                <a:solidFill>
                  <a:srgbClr val="FF0000"/>
                </a:solidFill>
              </a:rPr>
              <a:t>On Hand</a:t>
            </a:r>
            <a:endParaRPr lang="ko-KR" altLang="en-US" sz="1600" dirty="0">
              <a:solidFill>
                <a:srgbClr val="FF0000"/>
              </a:solidFill>
            </a:endParaRPr>
          </a:p>
        </p:txBody>
      </p:sp>
      <p:sp>
        <p:nvSpPr>
          <p:cNvPr id="15" name="TextBox 14">
            <a:extLst>
              <a:ext uri="{FF2B5EF4-FFF2-40B4-BE49-F238E27FC236}">
                <a16:creationId xmlns:a16="http://schemas.microsoft.com/office/drawing/2014/main" id="{71DBB3CB-1171-4A93-9ECC-B8EC8268709C}"/>
              </a:ext>
            </a:extLst>
          </p:cNvPr>
          <p:cNvSpPr txBox="1"/>
          <p:nvPr/>
        </p:nvSpPr>
        <p:spPr>
          <a:xfrm>
            <a:off x="793293" y="1761586"/>
            <a:ext cx="1053494" cy="323165"/>
          </a:xfrm>
          <a:prstGeom prst="rect">
            <a:avLst/>
          </a:prstGeom>
          <a:noFill/>
        </p:spPr>
        <p:txBody>
          <a:bodyPr wrap="none" rtlCol="0">
            <a:spAutoFit/>
          </a:bodyPr>
          <a:lstStyle/>
          <a:p>
            <a:r>
              <a:rPr lang="en-US" altLang="ko-KR" sz="1500" dirty="0"/>
              <a:t>Chocolate</a:t>
            </a:r>
            <a:endParaRPr lang="ko-KR" altLang="en-US" sz="1500" dirty="0"/>
          </a:p>
        </p:txBody>
      </p:sp>
      <p:sp>
        <p:nvSpPr>
          <p:cNvPr id="16" name="TextBox 15">
            <a:extLst>
              <a:ext uri="{FF2B5EF4-FFF2-40B4-BE49-F238E27FC236}">
                <a16:creationId xmlns:a16="http://schemas.microsoft.com/office/drawing/2014/main" id="{62F14CF8-C5D9-4B85-ADFC-1429801D8B2D}"/>
              </a:ext>
            </a:extLst>
          </p:cNvPr>
          <p:cNvSpPr txBox="1"/>
          <p:nvPr/>
        </p:nvSpPr>
        <p:spPr>
          <a:xfrm>
            <a:off x="1836999" y="1761586"/>
            <a:ext cx="925253" cy="323165"/>
          </a:xfrm>
          <a:prstGeom prst="rect">
            <a:avLst/>
          </a:prstGeom>
          <a:noFill/>
        </p:spPr>
        <p:txBody>
          <a:bodyPr wrap="none" rtlCol="0">
            <a:spAutoFit/>
          </a:bodyPr>
          <a:lstStyle/>
          <a:p>
            <a:r>
              <a:rPr lang="en-US" altLang="ko-KR" sz="1500" dirty="0"/>
              <a:t>3166464</a:t>
            </a:r>
            <a:endParaRPr lang="ko-KR" altLang="en-US" sz="1500" dirty="0"/>
          </a:p>
        </p:txBody>
      </p:sp>
      <p:sp>
        <p:nvSpPr>
          <p:cNvPr id="17" name="TextBox 16">
            <a:extLst>
              <a:ext uri="{FF2B5EF4-FFF2-40B4-BE49-F238E27FC236}">
                <a16:creationId xmlns:a16="http://schemas.microsoft.com/office/drawing/2014/main" id="{C857A787-782F-4355-B944-DA7E3F47BBA0}"/>
              </a:ext>
            </a:extLst>
          </p:cNvPr>
          <p:cNvSpPr txBox="1"/>
          <p:nvPr/>
        </p:nvSpPr>
        <p:spPr>
          <a:xfrm>
            <a:off x="5263904" y="1761586"/>
            <a:ext cx="984565" cy="323165"/>
          </a:xfrm>
          <a:prstGeom prst="rect">
            <a:avLst/>
          </a:prstGeom>
          <a:noFill/>
        </p:spPr>
        <p:txBody>
          <a:bodyPr wrap="none" rtlCol="0">
            <a:spAutoFit/>
          </a:bodyPr>
          <a:lstStyle/>
          <a:p>
            <a:r>
              <a:rPr lang="en-US" altLang="ko-KR" sz="1500" dirty="0"/>
              <a:t>MV-0012</a:t>
            </a:r>
            <a:endParaRPr lang="ko-KR" altLang="en-US" sz="1500" dirty="0"/>
          </a:p>
        </p:txBody>
      </p:sp>
      <p:sp>
        <p:nvSpPr>
          <p:cNvPr id="19" name="TextBox 18">
            <a:extLst>
              <a:ext uri="{FF2B5EF4-FFF2-40B4-BE49-F238E27FC236}">
                <a16:creationId xmlns:a16="http://schemas.microsoft.com/office/drawing/2014/main" id="{0D160061-4AF2-41E1-AF77-3E73886BED6F}"/>
              </a:ext>
            </a:extLst>
          </p:cNvPr>
          <p:cNvSpPr txBox="1"/>
          <p:nvPr/>
        </p:nvSpPr>
        <p:spPr>
          <a:xfrm>
            <a:off x="3216255" y="1761586"/>
            <a:ext cx="396262" cy="323165"/>
          </a:xfrm>
          <a:prstGeom prst="rect">
            <a:avLst/>
          </a:prstGeom>
          <a:noFill/>
        </p:spPr>
        <p:txBody>
          <a:bodyPr wrap="none" rtlCol="0">
            <a:spAutoFit/>
          </a:bodyPr>
          <a:lstStyle/>
          <a:p>
            <a:r>
              <a:rPr lang="en-US" altLang="ko-KR" sz="1500" dirty="0"/>
              <a:t>25</a:t>
            </a:r>
            <a:endParaRPr lang="ko-KR" altLang="en-US" sz="1500" dirty="0"/>
          </a:p>
        </p:txBody>
      </p:sp>
      <p:cxnSp>
        <p:nvCxnSpPr>
          <p:cNvPr id="24" name="직선 화살표 연결선 23">
            <a:extLst>
              <a:ext uri="{FF2B5EF4-FFF2-40B4-BE49-F238E27FC236}">
                <a16:creationId xmlns:a16="http://schemas.microsoft.com/office/drawing/2014/main" id="{2BB1FA2D-4C40-4823-B811-77CAB917FEE6}"/>
              </a:ext>
            </a:extLst>
          </p:cNvPr>
          <p:cNvCxnSpPr>
            <a:cxnSpLocks/>
            <a:stCxn id="25" idx="0"/>
          </p:cNvCxnSpPr>
          <p:nvPr/>
        </p:nvCxnSpPr>
        <p:spPr>
          <a:xfrm flipV="1">
            <a:off x="2309686" y="2084751"/>
            <a:ext cx="53687" cy="453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A13800F-8162-4B08-9611-EC020FA1A314}"/>
              </a:ext>
            </a:extLst>
          </p:cNvPr>
          <p:cNvSpPr txBox="1"/>
          <p:nvPr/>
        </p:nvSpPr>
        <p:spPr>
          <a:xfrm>
            <a:off x="1483979" y="2537871"/>
            <a:ext cx="1651414" cy="923330"/>
          </a:xfrm>
          <a:prstGeom prst="rect">
            <a:avLst/>
          </a:prstGeom>
          <a:noFill/>
          <a:ln>
            <a:solidFill>
              <a:schemeClr val="tx1"/>
            </a:solidFill>
          </a:ln>
        </p:spPr>
        <p:txBody>
          <a:bodyPr wrap="none" rtlCol="0">
            <a:spAutoFit/>
          </a:bodyPr>
          <a:lstStyle/>
          <a:p>
            <a:r>
              <a:rPr lang="en-US" altLang="ko-KR" dirty="0"/>
              <a:t>10</a:t>
            </a:r>
            <a:r>
              <a:rPr lang="ko-KR" altLang="en-US" dirty="0"/>
              <a:t>자리 이내</a:t>
            </a:r>
            <a:endParaRPr lang="en-US" altLang="ko-KR" dirty="0"/>
          </a:p>
          <a:p>
            <a:r>
              <a:rPr lang="ko-KR" altLang="en-US" dirty="0"/>
              <a:t>물류업체에서 </a:t>
            </a:r>
            <a:endParaRPr lang="en-US" altLang="ko-KR" dirty="0"/>
          </a:p>
          <a:p>
            <a:r>
              <a:rPr lang="ko-KR" altLang="en-US" dirty="0"/>
              <a:t>정한 </a:t>
            </a:r>
            <a:r>
              <a:rPr lang="en-US" altLang="ko-KR" dirty="0"/>
              <a:t>Code</a:t>
            </a:r>
            <a:endParaRPr lang="ko-KR" altLang="en-US" dirty="0"/>
          </a:p>
        </p:txBody>
      </p:sp>
      <p:cxnSp>
        <p:nvCxnSpPr>
          <p:cNvPr id="28" name="직선 연결선 27">
            <a:extLst>
              <a:ext uri="{FF2B5EF4-FFF2-40B4-BE49-F238E27FC236}">
                <a16:creationId xmlns:a16="http://schemas.microsoft.com/office/drawing/2014/main" id="{2ABF7AF9-2FEB-4E2B-A570-6539E789DF5F}"/>
              </a:ext>
            </a:extLst>
          </p:cNvPr>
          <p:cNvCxnSpPr/>
          <p:nvPr/>
        </p:nvCxnSpPr>
        <p:spPr>
          <a:xfrm>
            <a:off x="6168745" y="2332662"/>
            <a:ext cx="0" cy="187907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3" name="직사각형 22">
            <a:extLst>
              <a:ext uri="{FF2B5EF4-FFF2-40B4-BE49-F238E27FC236}">
                <a16:creationId xmlns:a16="http://schemas.microsoft.com/office/drawing/2014/main" id="{645C0DF5-1E05-41A0-A79D-5BDADB5EE5D1}"/>
              </a:ext>
            </a:extLst>
          </p:cNvPr>
          <p:cNvSpPr/>
          <p:nvPr/>
        </p:nvSpPr>
        <p:spPr>
          <a:xfrm>
            <a:off x="412199" y="1417526"/>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25">
            <a:extLst>
              <a:ext uri="{FF2B5EF4-FFF2-40B4-BE49-F238E27FC236}">
                <a16:creationId xmlns:a16="http://schemas.microsoft.com/office/drawing/2014/main" id="{E6AB7A38-59D6-48A2-821C-FABDE8AD00F3}"/>
              </a:ext>
            </a:extLst>
          </p:cNvPr>
          <p:cNvSpPr/>
          <p:nvPr/>
        </p:nvSpPr>
        <p:spPr>
          <a:xfrm>
            <a:off x="412412" y="1839069"/>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0" name="직선 화살표 연결선 29">
            <a:extLst>
              <a:ext uri="{FF2B5EF4-FFF2-40B4-BE49-F238E27FC236}">
                <a16:creationId xmlns:a16="http://schemas.microsoft.com/office/drawing/2014/main" id="{D6EA37AE-B33B-44B7-A5D0-CC2B280256CA}"/>
              </a:ext>
            </a:extLst>
          </p:cNvPr>
          <p:cNvCxnSpPr>
            <a:cxnSpLocks/>
          </p:cNvCxnSpPr>
          <p:nvPr/>
        </p:nvCxnSpPr>
        <p:spPr>
          <a:xfrm flipV="1">
            <a:off x="4952690" y="2100852"/>
            <a:ext cx="600940" cy="4370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3335D1C-942C-45C8-9B54-E8199E5FA5E6}"/>
              </a:ext>
            </a:extLst>
          </p:cNvPr>
          <p:cNvSpPr txBox="1"/>
          <p:nvPr/>
        </p:nvSpPr>
        <p:spPr>
          <a:xfrm>
            <a:off x="4394061" y="2537871"/>
            <a:ext cx="1651414" cy="923330"/>
          </a:xfrm>
          <a:prstGeom prst="rect">
            <a:avLst/>
          </a:prstGeom>
          <a:noFill/>
          <a:ln>
            <a:solidFill>
              <a:schemeClr val="tx1"/>
            </a:solidFill>
          </a:ln>
        </p:spPr>
        <p:txBody>
          <a:bodyPr wrap="square" rtlCol="0">
            <a:spAutoFit/>
          </a:bodyPr>
          <a:lstStyle/>
          <a:p>
            <a:r>
              <a:rPr lang="en-US" altLang="ko-KR" dirty="0"/>
              <a:t>10</a:t>
            </a:r>
            <a:r>
              <a:rPr lang="ko-KR" altLang="en-US" dirty="0"/>
              <a:t>자리 이내</a:t>
            </a:r>
            <a:endParaRPr lang="en-US" altLang="ko-KR" dirty="0"/>
          </a:p>
          <a:p>
            <a:r>
              <a:rPr lang="ko-KR" altLang="en-US" dirty="0"/>
              <a:t>고객이 정한 제품 </a:t>
            </a:r>
            <a:r>
              <a:rPr lang="en-US" altLang="ko-KR" dirty="0"/>
              <a:t>Code</a:t>
            </a:r>
            <a:endParaRPr lang="ko-KR" altLang="en-US" dirty="0"/>
          </a:p>
        </p:txBody>
      </p:sp>
      <p:sp>
        <p:nvSpPr>
          <p:cNvPr id="32" name="TextBox 31">
            <a:extLst>
              <a:ext uri="{FF2B5EF4-FFF2-40B4-BE49-F238E27FC236}">
                <a16:creationId xmlns:a16="http://schemas.microsoft.com/office/drawing/2014/main" id="{6C32A711-F5BA-4001-9A5D-5ACEAAFB61A3}"/>
              </a:ext>
            </a:extLst>
          </p:cNvPr>
          <p:cNvSpPr txBox="1"/>
          <p:nvPr/>
        </p:nvSpPr>
        <p:spPr>
          <a:xfrm>
            <a:off x="5542002" y="198086"/>
            <a:ext cx="1107996" cy="369332"/>
          </a:xfrm>
          <a:prstGeom prst="rect">
            <a:avLst/>
          </a:prstGeom>
          <a:noFill/>
        </p:spPr>
        <p:txBody>
          <a:bodyPr wrap="none" rtlCol="0">
            <a:spAutoFit/>
          </a:bodyPr>
          <a:lstStyle/>
          <a:p>
            <a:r>
              <a:rPr lang="ko-KR" altLang="en-US" dirty="0"/>
              <a:t>재고관리</a:t>
            </a:r>
          </a:p>
        </p:txBody>
      </p:sp>
      <p:sp>
        <p:nvSpPr>
          <p:cNvPr id="33" name="TextBox 32">
            <a:extLst>
              <a:ext uri="{FF2B5EF4-FFF2-40B4-BE49-F238E27FC236}">
                <a16:creationId xmlns:a16="http://schemas.microsoft.com/office/drawing/2014/main" id="{676A3DA4-7343-4B2D-8E31-350EF8EAEAA2}"/>
              </a:ext>
            </a:extLst>
          </p:cNvPr>
          <p:cNvSpPr txBox="1"/>
          <p:nvPr/>
        </p:nvSpPr>
        <p:spPr>
          <a:xfrm>
            <a:off x="7947543" y="1365161"/>
            <a:ext cx="842154" cy="307777"/>
          </a:xfrm>
          <a:prstGeom prst="rect">
            <a:avLst/>
          </a:prstGeom>
          <a:noFill/>
        </p:spPr>
        <p:txBody>
          <a:bodyPr wrap="none" rtlCol="0">
            <a:spAutoFit/>
          </a:bodyPr>
          <a:lstStyle/>
          <a:p>
            <a:r>
              <a:rPr lang="en-US" altLang="ko-KR" sz="1400" dirty="0"/>
              <a:t>Delivery</a:t>
            </a:r>
            <a:endParaRPr lang="ko-KR" altLang="en-US" sz="1400" dirty="0"/>
          </a:p>
        </p:txBody>
      </p:sp>
      <p:sp>
        <p:nvSpPr>
          <p:cNvPr id="34" name="TextBox 33">
            <a:extLst>
              <a:ext uri="{FF2B5EF4-FFF2-40B4-BE49-F238E27FC236}">
                <a16:creationId xmlns:a16="http://schemas.microsoft.com/office/drawing/2014/main" id="{427E2A28-FB38-4A8B-A1BA-8BB981AAF57F}"/>
              </a:ext>
            </a:extLst>
          </p:cNvPr>
          <p:cNvSpPr txBox="1"/>
          <p:nvPr/>
        </p:nvSpPr>
        <p:spPr>
          <a:xfrm>
            <a:off x="8127082" y="1761586"/>
            <a:ext cx="396262" cy="323165"/>
          </a:xfrm>
          <a:prstGeom prst="rect">
            <a:avLst/>
          </a:prstGeom>
          <a:noFill/>
        </p:spPr>
        <p:txBody>
          <a:bodyPr wrap="none" rtlCol="0">
            <a:spAutoFit/>
          </a:bodyPr>
          <a:lstStyle/>
          <a:p>
            <a:r>
              <a:rPr lang="en-US" altLang="ko-KR" sz="1500" dirty="0"/>
              <a:t>12</a:t>
            </a:r>
            <a:endParaRPr lang="ko-KR" altLang="en-US" sz="1500" dirty="0"/>
          </a:p>
        </p:txBody>
      </p:sp>
      <p:sp>
        <p:nvSpPr>
          <p:cNvPr id="36" name="TextBox 35">
            <a:extLst>
              <a:ext uri="{FF2B5EF4-FFF2-40B4-BE49-F238E27FC236}">
                <a16:creationId xmlns:a16="http://schemas.microsoft.com/office/drawing/2014/main" id="{CF878E7F-224C-4BE1-8FC7-B6DC27DC3977}"/>
              </a:ext>
            </a:extLst>
          </p:cNvPr>
          <p:cNvSpPr txBox="1"/>
          <p:nvPr/>
        </p:nvSpPr>
        <p:spPr>
          <a:xfrm>
            <a:off x="8958347" y="1351024"/>
            <a:ext cx="719108" cy="307777"/>
          </a:xfrm>
          <a:prstGeom prst="rect">
            <a:avLst/>
          </a:prstGeom>
          <a:noFill/>
        </p:spPr>
        <p:txBody>
          <a:bodyPr wrap="none" rtlCol="0">
            <a:spAutoFit/>
          </a:bodyPr>
          <a:lstStyle/>
          <a:p>
            <a:r>
              <a:rPr lang="en-US" altLang="ko-KR" sz="1400" dirty="0"/>
              <a:t>Return</a:t>
            </a:r>
            <a:endParaRPr lang="ko-KR" altLang="en-US" sz="1400" dirty="0"/>
          </a:p>
        </p:txBody>
      </p:sp>
      <p:sp>
        <p:nvSpPr>
          <p:cNvPr id="57" name="TextBox 56">
            <a:extLst>
              <a:ext uri="{FF2B5EF4-FFF2-40B4-BE49-F238E27FC236}">
                <a16:creationId xmlns:a16="http://schemas.microsoft.com/office/drawing/2014/main" id="{783905CA-FB90-41FC-96C2-AF09B00B9E5A}"/>
              </a:ext>
            </a:extLst>
          </p:cNvPr>
          <p:cNvSpPr txBox="1"/>
          <p:nvPr/>
        </p:nvSpPr>
        <p:spPr>
          <a:xfrm>
            <a:off x="9202186" y="1763102"/>
            <a:ext cx="290464" cy="323165"/>
          </a:xfrm>
          <a:prstGeom prst="rect">
            <a:avLst/>
          </a:prstGeom>
          <a:noFill/>
        </p:spPr>
        <p:txBody>
          <a:bodyPr wrap="none" rtlCol="0">
            <a:spAutoFit/>
          </a:bodyPr>
          <a:lstStyle/>
          <a:p>
            <a:r>
              <a:rPr lang="en-US" altLang="ko-KR" sz="1500" dirty="0"/>
              <a:t>2</a:t>
            </a:r>
            <a:endParaRPr lang="ko-KR" altLang="en-US" sz="1500" dirty="0"/>
          </a:p>
        </p:txBody>
      </p:sp>
      <p:grpSp>
        <p:nvGrpSpPr>
          <p:cNvPr id="35" name="그룹 34">
            <a:extLst>
              <a:ext uri="{FF2B5EF4-FFF2-40B4-BE49-F238E27FC236}">
                <a16:creationId xmlns:a16="http://schemas.microsoft.com/office/drawing/2014/main" id="{BACFE7A3-1BDD-49D7-880F-D37C4CB83303}"/>
              </a:ext>
            </a:extLst>
          </p:cNvPr>
          <p:cNvGrpSpPr/>
          <p:nvPr/>
        </p:nvGrpSpPr>
        <p:grpSpPr>
          <a:xfrm>
            <a:off x="633039" y="285226"/>
            <a:ext cx="1310007" cy="307777"/>
            <a:chOff x="633039" y="285226"/>
            <a:chExt cx="1310007" cy="307777"/>
          </a:xfrm>
        </p:grpSpPr>
        <p:cxnSp>
          <p:nvCxnSpPr>
            <p:cNvPr id="37" name="직선 화살표 연결선 36">
              <a:extLst>
                <a:ext uri="{FF2B5EF4-FFF2-40B4-BE49-F238E27FC236}">
                  <a16:creationId xmlns:a16="http://schemas.microsoft.com/office/drawing/2014/main" id="{AD216451-12AE-498A-BE33-9251E53BD334}"/>
                </a:ext>
              </a:extLst>
            </p:cNvPr>
            <p:cNvCxnSpPr>
              <a:cxnSpLocks/>
              <a:stCxn id="38" idx="1"/>
            </p:cNvCxnSpPr>
            <p:nvPr/>
          </p:nvCxnSpPr>
          <p:spPr>
            <a:xfrm flipH="1">
              <a:off x="721453" y="439115"/>
              <a:ext cx="3187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C44D0D9-6188-44E9-8B35-E9E7EEFADBD8}"/>
                </a:ext>
              </a:extLst>
            </p:cNvPr>
            <p:cNvSpPr txBox="1"/>
            <p:nvPr/>
          </p:nvSpPr>
          <p:spPr>
            <a:xfrm>
              <a:off x="1040235" y="285226"/>
              <a:ext cx="583814" cy="307777"/>
            </a:xfrm>
            <a:prstGeom prst="rect">
              <a:avLst/>
            </a:prstGeom>
            <a:noFill/>
          </p:spPr>
          <p:txBody>
            <a:bodyPr wrap="none" rtlCol="0">
              <a:spAutoFit/>
            </a:bodyPr>
            <a:lstStyle/>
            <a:p>
              <a:r>
                <a:rPr lang="en-US" altLang="ko-KR" sz="1400" b="1" dirty="0"/>
                <a:t>Back</a:t>
              </a:r>
              <a:endParaRPr lang="ko-KR" altLang="en-US" sz="1400" b="1" dirty="0"/>
            </a:p>
          </p:txBody>
        </p:sp>
        <p:sp>
          <p:nvSpPr>
            <p:cNvPr id="39" name="직사각형 38">
              <a:extLst>
                <a:ext uri="{FF2B5EF4-FFF2-40B4-BE49-F238E27FC236}">
                  <a16:creationId xmlns:a16="http://schemas.microsoft.com/office/drawing/2014/main" id="{25C898BF-CECA-4FEF-B929-F57728BB4244}"/>
                </a:ext>
              </a:extLst>
            </p:cNvPr>
            <p:cNvSpPr/>
            <p:nvPr/>
          </p:nvSpPr>
          <p:spPr>
            <a:xfrm>
              <a:off x="633039" y="285226"/>
              <a:ext cx="1310007" cy="3077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40" name="직선 화살표 연결선 39">
            <a:extLst>
              <a:ext uri="{FF2B5EF4-FFF2-40B4-BE49-F238E27FC236}">
                <a16:creationId xmlns:a16="http://schemas.microsoft.com/office/drawing/2014/main" id="{17AE1BEF-3C42-495B-BB83-1BD988ACF42B}"/>
              </a:ext>
            </a:extLst>
          </p:cNvPr>
          <p:cNvCxnSpPr>
            <a:cxnSpLocks/>
            <a:stCxn id="41" idx="0"/>
            <a:endCxn id="19" idx="2"/>
          </p:cNvCxnSpPr>
          <p:nvPr/>
        </p:nvCxnSpPr>
        <p:spPr>
          <a:xfrm flipH="1" flipV="1">
            <a:off x="3414386" y="2084751"/>
            <a:ext cx="665145" cy="17046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43FF758A-0660-4218-AFC3-808CC56A11C5}"/>
              </a:ext>
            </a:extLst>
          </p:cNvPr>
          <p:cNvSpPr txBox="1"/>
          <p:nvPr/>
        </p:nvSpPr>
        <p:spPr>
          <a:xfrm>
            <a:off x="2538440" y="3789388"/>
            <a:ext cx="3082182" cy="954107"/>
          </a:xfrm>
          <a:prstGeom prst="rect">
            <a:avLst/>
          </a:prstGeom>
          <a:solidFill>
            <a:schemeClr val="accent2">
              <a:lumMod val="20000"/>
              <a:lumOff val="80000"/>
            </a:schemeClr>
          </a:solidFill>
        </p:spPr>
        <p:txBody>
          <a:bodyPr wrap="square" rtlCol="0">
            <a:spAutoFit/>
          </a:bodyPr>
          <a:lstStyle/>
          <a:p>
            <a:r>
              <a:rPr lang="en-US" altLang="ko-KR" sz="1400" dirty="0"/>
              <a:t>(P.74 </a:t>
            </a:r>
            <a:r>
              <a:rPr lang="ko-KR" altLang="en-US" sz="1400" dirty="0"/>
              <a:t>입력 수량 </a:t>
            </a:r>
            <a:r>
              <a:rPr lang="en-US" altLang="ko-KR" sz="1400" dirty="0"/>
              <a:t>– </a:t>
            </a:r>
            <a:r>
              <a:rPr lang="ko-KR" altLang="en-US" sz="1400" dirty="0"/>
              <a:t>출고수량 </a:t>
            </a:r>
            <a:r>
              <a:rPr lang="en-US" altLang="ko-KR" sz="1400" dirty="0"/>
              <a:t>+ P.50 </a:t>
            </a:r>
            <a:r>
              <a:rPr lang="ko-KR" altLang="en-US" sz="1400" dirty="0"/>
              <a:t>재고보관</a:t>
            </a:r>
            <a:r>
              <a:rPr lang="en-US" altLang="ko-KR" sz="1400" dirty="0"/>
              <a:t> </a:t>
            </a:r>
            <a:r>
              <a:rPr lang="ko-KR" altLang="en-US" sz="1400" dirty="0"/>
              <a:t>수량 </a:t>
            </a:r>
            <a:r>
              <a:rPr lang="en-US" altLang="ko-KR" sz="1400" dirty="0"/>
              <a:t>– P.55 </a:t>
            </a:r>
            <a:r>
              <a:rPr lang="ko-KR" altLang="en-US" sz="1400" dirty="0"/>
              <a:t>반환</a:t>
            </a:r>
            <a:r>
              <a:rPr lang="en-US" altLang="ko-KR" sz="1400" dirty="0"/>
              <a:t>/</a:t>
            </a:r>
            <a:r>
              <a:rPr lang="ko-KR" altLang="en-US" sz="1400" dirty="0"/>
              <a:t>폐기 완료 수량</a:t>
            </a:r>
            <a:r>
              <a:rPr lang="en-US" altLang="ko-KR" sz="1400" dirty="0"/>
              <a:t>) </a:t>
            </a:r>
            <a:r>
              <a:rPr lang="ko-KR" altLang="en-US" sz="1400" dirty="0"/>
              <a:t>표시 </a:t>
            </a:r>
            <a:br>
              <a:rPr lang="en-US" altLang="ko-KR" sz="1400" dirty="0"/>
            </a:br>
            <a:r>
              <a:rPr lang="en-US" altLang="ko-KR" sz="1400" dirty="0"/>
              <a:t>??</a:t>
            </a:r>
          </a:p>
        </p:txBody>
      </p:sp>
      <p:cxnSp>
        <p:nvCxnSpPr>
          <p:cNvPr id="42" name="직선 화살표 연결선 41">
            <a:extLst>
              <a:ext uri="{FF2B5EF4-FFF2-40B4-BE49-F238E27FC236}">
                <a16:creationId xmlns:a16="http://schemas.microsoft.com/office/drawing/2014/main" id="{642399E5-D3E5-47E6-BA06-A7B37DC8B048}"/>
              </a:ext>
            </a:extLst>
          </p:cNvPr>
          <p:cNvCxnSpPr>
            <a:cxnSpLocks/>
            <a:stCxn id="43" idx="0"/>
            <a:endCxn id="34" idx="2"/>
          </p:cNvCxnSpPr>
          <p:nvPr/>
        </p:nvCxnSpPr>
        <p:spPr>
          <a:xfrm flipV="1">
            <a:off x="7968281" y="2084751"/>
            <a:ext cx="356932" cy="23355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EA5A358-B3E1-4B56-9158-A3E4D55F34C2}"/>
              </a:ext>
            </a:extLst>
          </p:cNvPr>
          <p:cNvSpPr txBox="1"/>
          <p:nvPr/>
        </p:nvSpPr>
        <p:spPr>
          <a:xfrm>
            <a:off x="6876451" y="4420329"/>
            <a:ext cx="2183659" cy="646331"/>
          </a:xfrm>
          <a:prstGeom prst="rect">
            <a:avLst/>
          </a:prstGeom>
          <a:solidFill>
            <a:schemeClr val="accent2">
              <a:lumMod val="20000"/>
              <a:lumOff val="80000"/>
            </a:schemeClr>
          </a:solidFill>
        </p:spPr>
        <p:txBody>
          <a:bodyPr wrap="square" rtlCol="0">
            <a:spAutoFit/>
          </a:bodyPr>
          <a:lstStyle/>
          <a:p>
            <a:r>
              <a:rPr lang="en-US" altLang="ko-KR" dirty="0"/>
              <a:t>P.87 </a:t>
            </a:r>
            <a:r>
              <a:rPr lang="ko-KR" altLang="en-US" dirty="0"/>
              <a:t>정보 </a:t>
            </a:r>
            <a:r>
              <a:rPr lang="ko-KR" altLang="en-US" dirty="0" err="1"/>
              <a:t>입력시</a:t>
            </a:r>
            <a:r>
              <a:rPr lang="ko-KR" altLang="en-US" dirty="0"/>
              <a:t> 배송수량 만큼 증가</a:t>
            </a:r>
            <a:endParaRPr lang="en-US" altLang="ko-KR" dirty="0"/>
          </a:p>
        </p:txBody>
      </p:sp>
      <p:cxnSp>
        <p:nvCxnSpPr>
          <p:cNvPr id="3" name="직선 화살표 연결선 2"/>
          <p:cNvCxnSpPr>
            <a:stCxn id="34" idx="1"/>
          </p:cNvCxnSpPr>
          <p:nvPr/>
        </p:nvCxnSpPr>
        <p:spPr>
          <a:xfrm flipH="1">
            <a:off x="4695568" y="1923169"/>
            <a:ext cx="3431514" cy="19321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A25F698-F378-4881-ACD3-76556F7F80FB}"/>
              </a:ext>
            </a:extLst>
          </p:cNvPr>
          <p:cNvSpPr txBox="1"/>
          <p:nvPr/>
        </p:nvSpPr>
        <p:spPr>
          <a:xfrm>
            <a:off x="9965382" y="1345391"/>
            <a:ext cx="562975" cy="261610"/>
          </a:xfrm>
          <a:prstGeom prst="rect">
            <a:avLst/>
          </a:prstGeom>
          <a:noFill/>
        </p:spPr>
        <p:txBody>
          <a:bodyPr wrap="none" rtlCol="0">
            <a:spAutoFit/>
          </a:bodyPr>
          <a:lstStyle/>
          <a:p>
            <a:r>
              <a:rPr lang="en-US" altLang="ko-KR" sz="1100" dirty="0"/>
              <a:t>Faulty</a:t>
            </a:r>
            <a:endParaRPr lang="ko-KR" altLang="en-US" sz="1100" dirty="0"/>
          </a:p>
        </p:txBody>
      </p:sp>
      <p:sp>
        <p:nvSpPr>
          <p:cNvPr id="45" name="TextBox 44">
            <a:extLst>
              <a:ext uri="{FF2B5EF4-FFF2-40B4-BE49-F238E27FC236}">
                <a16:creationId xmlns:a16="http://schemas.microsoft.com/office/drawing/2014/main" id="{818CEEA2-F3D2-45C1-A559-263D0A9EE922}"/>
              </a:ext>
            </a:extLst>
          </p:cNvPr>
          <p:cNvSpPr txBox="1"/>
          <p:nvPr/>
        </p:nvSpPr>
        <p:spPr>
          <a:xfrm>
            <a:off x="10105988" y="1773037"/>
            <a:ext cx="290464" cy="323165"/>
          </a:xfrm>
          <a:prstGeom prst="rect">
            <a:avLst/>
          </a:prstGeom>
          <a:noFill/>
        </p:spPr>
        <p:txBody>
          <a:bodyPr wrap="none" rtlCol="0">
            <a:spAutoFit/>
          </a:bodyPr>
          <a:lstStyle/>
          <a:p>
            <a:r>
              <a:rPr lang="en-US" altLang="ko-KR" sz="1500" dirty="0"/>
              <a:t>3</a:t>
            </a:r>
            <a:endParaRPr lang="ko-KR" altLang="en-US" sz="1500" dirty="0"/>
          </a:p>
        </p:txBody>
      </p:sp>
    </p:spTree>
    <p:extLst>
      <p:ext uri="{BB962C8B-B14F-4D97-AF65-F5344CB8AC3E}">
        <p14:creationId xmlns:p14="http://schemas.microsoft.com/office/powerpoint/2010/main" val="2767705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3237470"/>
            <a:ext cx="741406" cy="683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dirty="0"/>
              <a:t>04-</a:t>
            </a:r>
          </a:p>
          <a:p>
            <a:pPr algn="ctr"/>
            <a:r>
              <a:rPr lang="en-US" altLang="ko-KR" sz="1100" dirty="0"/>
              <a:t>01</a:t>
            </a:r>
            <a:endParaRPr lang="ko-KR" altLang="en-US" sz="1100" dirty="0"/>
          </a:p>
        </p:txBody>
      </p:sp>
      <p:sp>
        <p:nvSpPr>
          <p:cNvPr id="12" name="직사각형 11">
            <a:extLst>
              <a:ext uri="{FF2B5EF4-FFF2-40B4-BE49-F238E27FC236}">
                <a16:creationId xmlns:a16="http://schemas.microsoft.com/office/drawing/2014/main" id="{8FE369BE-F861-4C52-B39C-972DFB78F383}"/>
              </a:ext>
            </a:extLst>
          </p:cNvPr>
          <p:cNvSpPr/>
          <p:nvPr/>
        </p:nvSpPr>
        <p:spPr>
          <a:xfrm>
            <a:off x="518474" y="471340"/>
            <a:ext cx="2771481" cy="24321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t>We grow together adding value </a:t>
            </a:r>
          </a:p>
          <a:p>
            <a:r>
              <a:rPr lang="en-US" altLang="ko-KR" dirty="0"/>
              <a:t>to achieve greater value.</a:t>
            </a:r>
          </a:p>
          <a:p>
            <a:endParaRPr lang="en-US" altLang="ko-KR" dirty="0"/>
          </a:p>
          <a:p>
            <a:r>
              <a:rPr lang="en-US" altLang="ko-KR" sz="1200" dirty="0"/>
              <a:t>We create more value and grow with users through overseas fulfillment.</a:t>
            </a:r>
          </a:p>
        </p:txBody>
      </p:sp>
      <p:sp>
        <p:nvSpPr>
          <p:cNvPr id="13" name="직사각형 12">
            <a:extLst>
              <a:ext uri="{FF2B5EF4-FFF2-40B4-BE49-F238E27FC236}">
                <a16:creationId xmlns:a16="http://schemas.microsoft.com/office/drawing/2014/main" id="{FC18D592-BBE2-40DE-9E34-A292643B8EEB}"/>
              </a:ext>
            </a:extLst>
          </p:cNvPr>
          <p:cNvSpPr/>
          <p:nvPr/>
        </p:nvSpPr>
        <p:spPr>
          <a:xfrm>
            <a:off x="4054312" y="3429000"/>
            <a:ext cx="3497344" cy="19136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t>Efficiency</a:t>
            </a:r>
          </a:p>
          <a:p>
            <a:r>
              <a:rPr lang="en-US" altLang="ko-KR" sz="1200" dirty="0"/>
              <a:t>Available to concentrate on selling, promoting products to create more value through work effectively such as reduction of cost, shortening of delivery time, reduction of manpower input, etc.</a:t>
            </a:r>
            <a:endParaRPr lang="ko-KR" altLang="en-US" sz="1200" dirty="0"/>
          </a:p>
        </p:txBody>
      </p:sp>
      <p:sp>
        <p:nvSpPr>
          <p:cNvPr id="14" name="직사각형 13">
            <a:extLst>
              <a:ext uri="{FF2B5EF4-FFF2-40B4-BE49-F238E27FC236}">
                <a16:creationId xmlns:a16="http://schemas.microsoft.com/office/drawing/2014/main" id="{A195D08A-BBF4-43B5-BBD5-FFB67454417B}"/>
              </a:ext>
            </a:extLst>
          </p:cNvPr>
          <p:cNvSpPr/>
          <p:nvPr/>
        </p:nvSpPr>
        <p:spPr>
          <a:xfrm>
            <a:off x="8316013" y="1168923"/>
            <a:ext cx="3497344" cy="19136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t>Transparency</a:t>
            </a:r>
          </a:p>
          <a:p>
            <a:r>
              <a:rPr lang="en-US" altLang="ko-KR" sz="1200" dirty="0"/>
              <a:t>Choose the fulfillment company as per customer’s own property of product and logistic service and then can select the best service and company by comparing cost of fulfillment service.</a:t>
            </a:r>
          </a:p>
        </p:txBody>
      </p:sp>
      <p:sp>
        <p:nvSpPr>
          <p:cNvPr id="15" name="직사각형 14">
            <a:extLst>
              <a:ext uri="{FF2B5EF4-FFF2-40B4-BE49-F238E27FC236}">
                <a16:creationId xmlns:a16="http://schemas.microsoft.com/office/drawing/2014/main" id="{6EE5FA56-E43D-440D-92A0-BEEE42850DAA}"/>
              </a:ext>
            </a:extLst>
          </p:cNvPr>
          <p:cNvSpPr/>
          <p:nvPr/>
        </p:nvSpPr>
        <p:spPr>
          <a:xfrm>
            <a:off x="4054312" y="1168923"/>
            <a:ext cx="3497344" cy="19136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altLang="ko-KR" dirty="0">
                <a:solidFill>
                  <a:prstClr val="white"/>
                </a:solidFill>
              </a:rPr>
              <a:t>Reliability</a:t>
            </a:r>
          </a:p>
          <a:p>
            <a:r>
              <a:rPr lang="en-US" altLang="ko-KR" sz="1200" dirty="0"/>
              <a:t>Only selected companies through our management system can be registered on our platform. Also, we do regular inspection for registered companies’ service and system. In addition, prevent problems in advance through monitoring about all working.</a:t>
            </a:r>
          </a:p>
        </p:txBody>
      </p:sp>
      <p:sp>
        <p:nvSpPr>
          <p:cNvPr id="16" name="직사각형 15">
            <a:extLst>
              <a:ext uri="{FF2B5EF4-FFF2-40B4-BE49-F238E27FC236}">
                <a16:creationId xmlns:a16="http://schemas.microsoft.com/office/drawing/2014/main" id="{FDAA7E78-1CB7-44E2-8297-0577C1327A4C}"/>
              </a:ext>
            </a:extLst>
          </p:cNvPr>
          <p:cNvSpPr/>
          <p:nvPr/>
        </p:nvSpPr>
        <p:spPr>
          <a:xfrm>
            <a:off x="8316013" y="3416431"/>
            <a:ext cx="3497344" cy="19136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t>Customer-focus</a:t>
            </a:r>
          </a:p>
          <a:p>
            <a:r>
              <a:rPr lang="en-US" altLang="ko-KR" sz="1200" dirty="0"/>
              <a:t>Our goal is to make customers’ success in overseas market by using Busk Fulfillment.</a:t>
            </a:r>
          </a:p>
          <a:p>
            <a:r>
              <a:rPr lang="en-US" altLang="ko-KR" sz="1200" dirty="0"/>
              <a:t>Busk Fulfillment regards customer’s success as a top priority and endeavor to provide high-quality services.</a:t>
            </a:r>
          </a:p>
        </p:txBody>
      </p:sp>
    </p:spTree>
    <p:extLst>
      <p:ext uri="{BB962C8B-B14F-4D97-AF65-F5344CB8AC3E}">
        <p14:creationId xmlns:p14="http://schemas.microsoft.com/office/powerpoint/2010/main" val="10264321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362EAA-86B2-4735-8A07-23EE2C3E040B}"/>
              </a:ext>
            </a:extLst>
          </p:cNvPr>
          <p:cNvSpPr txBox="1"/>
          <p:nvPr/>
        </p:nvSpPr>
        <p:spPr>
          <a:xfrm>
            <a:off x="721453" y="780176"/>
            <a:ext cx="2827090" cy="369332"/>
          </a:xfrm>
          <a:prstGeom prst="rect">
            <a:avLst/>
          </a:prstGeom>
          <a:noFill/>
        </p:spPr>
        <p:txBody>
          <a:bodyPr wrap="square" rtlCol="0">
            <a:spAutoFit/>
          </a:bodyPr>
          <a:lstStyle/>
          <a:p>
            <a:r>
              <a:rPr lang="ko-KR" altLang="en-US" dirty="0"/>
              <a:t>재고 보관현황</a:t>
            </a:r>
          </a:p>
        </p:txBody>
      </p:sp>
      <p:cxnSp>
        <p:nvCxnSpPr>
          <p:cNvPr id="7" name="직선 연결선 6">
            <a:extLst>
              <a:ext uri="{FF2B5EF4-FFF2-40B4-BE49-F238E27FC236}">
                <a16:creationId xmlns:a16="http://schemas.microsoft.com/office/drawing/2014/main" id="{437829CE-EECA-483A-AF0C-89CD9061D459}"/>
              </a:ext>
            </a:extLst>
          </p:cNvPr>
          <p:cNvCxnSpPr>
            <a:cxnSpLocks/>
          </p:cNvCxnSpPr>
          <p:nvPr/>
        </p:nvCxnSpPr>
        <p:spPr>
          <a:xfrm>
            <a:off x="587229" y="1233182"/>
            <a:ext cx="11477405"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D165738-3611-4C3B-9E82-0142AA077A79}"/>
              </a:ext>
            </a:extLst>
          </p:cNvPr>
          <p:cNvSpPr txBox="1"/>
          <p:nvPr/>
        </p:nvSpPr>
        <p:spPr>
          <a:xfrm>
            <a:off x="796954" y="1316857"/>
            <a:ext cx="877163" cy="369332"/>
          </a:xfrm>
          <a:prstGeom prst="rect">
            <a:avLst/>
          </a:prstGeom>
          <a:noFill/>
        </p:spPr>
        <p:txBody>
          <a:bodyPr wrap="none" rtlCol="0">
            <a:spAutoFit/>
          </a:bodyPr>
          <a:lstStyle/>
          <a:p>
            <a:r>
              <a:rPr lang="ko-KR" altLang="en-US" dirty="0"/>
              <a:t>제품명</a:t>
            </a:r>
          </a:p>
        </p:txBody>
      </p:sp>
      <p:sp>
        <p:nvSpPr>
          <p:cNvPr id="9" name="TextBox 8">
            <a:extLst>
              <a:ext uri="{FF2B5EF4-FFF2-40B4-BE49-F238E27FC236}">
                <a16:creationId xmlns:a16="http://schemas.microsoft.com/office/drawing/2014/main" id="{06B60C2A-58C8-40EB-B852-D925D7C63904}"/>
              </a:ext>
            </a:extLst>
          </p:cNvPr>
          <p:cNvSpPr txBox="1"/>
          <p:nvPr/>
        </p:nvSpPr>
        <p:spPr>
          <a:xfrm>
            <a:off x="1803443" y="1316857"/>
            <a:ext cx="1040670" cy="369332"/>
          </a:xfrm>
          <a:prstGeom prst="rect">
            <a:avLst/>
          </a:prstGeom>
          <a:noFill/>
        </p:spPr>
        <p:txBody>
          <a:bodyPr wrap="none" rtlCol="0">
            <a:spAutoFit/>
          </a:bodyPr>
          <a:lstStyle/>
          <a:p>
            <a:r>
              <a:rPr lang="en-US" altLang="ko-KR" dirty="0"/>
              <a:t>ID</a:t>
            </a:r>
            <a:r>
              <a:rPr lang="ko-KR" altLang="en-US" dirty="0"/>
              <a:t> </a:t>
            </a:r>
            <a:r>
              <a:rPr lang="en-US" altLang="ko-KR" dirty="0"/>
              <a:t>Code</a:t>
            </a:r>
            <a:endParaRPr lang="ko-KR" altLang="en-US" dirty="0"/>
          </a:p>
        </p:txBody>
      </p:sp>
      <p:sp>
        <p:nvSpPr>
          <p:cNvPr id="10" name="TextBox 9">
            <a:extLst>
              <a:ext uri="{FF2B5EF4-FFF2-40B4-BE49-F238E27FC236}">
                <a16:creationId xmlns:a16="http://schemas.microsoft.com/office/drawing/2014/main" id="{7CEBCBA9-6560-4A35-A82B-E347BB801F64}"/>
              </a:ext>
            </a:extLst>
          </p:cNvPr>
          <p:cNvSpPr txBox="1"/>
          <p:nvPr/>
        </p:nvSpPr>
        <p:spPr>
          <a:xfrm>
            <a:off x="5423295" y="1316857"/>
            <a:ext cx="607859" cy="369332"/>
          </a:xfrm>
          <a:prstGeom prst="rect">
            <a:avLst/>
          </a:prstGeom>
          <a:noFill/>
        </p:spPr>
        <p:txBody>
          <a:bodyPr wrap="none" rtlCol="0">
            <a:spAutoFit/>
          </a:bodyPr>
          <a:lstStyle/>
          <a:p>
            <a:r>
              <a:rPr lang="en-US" altLang="ko-KR" dirty="0"/>
              <a:t>SKU</a:t>
            </a:r>
            <a:endParaRPr lang="ko-KR" altLang="en-US" dirty="0"/>
          </a:p>
        </p:txBody>
      </p:sp>
      <p:sp>
        <p:nvSpPr>
          <p:cNvPr id="12" name="TextBox 11">
            <a:extLst>
              <a:ext uri="{FF2B5EF4-FFF2-40B4-BE49-F238E27FC236}">
                <a16:creationId xmlns:a16="http://schemas.microsoft.com/office/drawing/2014/main" id="{F0846FDF-7664-4D4F-90E5-43277ECD9261}"/>
              </a:ext>
            </a:extLst>
          </p:cNvPr>
          <p:cNvSpPr txBox="1"/>
          <p:nvPr/>
        </p:nvSpPr>
        <p:spPr>
          <a:xfrm>
            <a:off x="2838750" y="1316857"/>
            <a:ext cx="1189749" cy="369332"/>
          </a:xfrm>
          <a:prstGeom prst="rect">
            <a:avLst/>
          </a:prstGeom>
          <a:noFill/>
        </p:spPr>
        <p:txBody>
          <a:bodyPr wrap="none" rtlCol="0">
            <a:spAutoFit/>
          </a:bodyPr>
          <a:lstStyle/>
          <a:p>
            <a:r>
              <a:rPr lang="ko-KR" altLang="en-US" dirty="0"/>
              <a:t>보관 수량</a:t>
            </a:r>
          </a:p>
        </p:txBody>
      </p:sp>
      <p:sp>
        <p:nvSpPr>
          <p:cNvPr id="15" name="TextBox 14">
            <a:extLst>
              <a:ext uri="{FF2B5EF4-FFF2-40B4-BE49-F238E27FC236}">
                <a16:creationId xmlns:a16="http://schemas.microsoft.com/office/drawing/2014/main" id="{71DBB3CB-1171-4A93-9ECC-B8EC8268709C}"/>
              </a:ext>
            </a:extLst>
          </p:cNvPr>
          <p:cNvSpPr txBox="1"/>
          <p:nvPr/>
        </p:nvSpPr>
        <p:spPr>
          <a:xfrm>
            <a:off x="793293" y="1761586"/>
            <a:ext cx="1053494" cy="323165"/>
          </a:xfrm>
          <a:prstGeom prst="rect">
            <a:avLst/>
          </a:prstGeom>
          <a:noFill/>
        </p:spPr>
        <p:txBody>
          <a:bodyPr wrap="none" rtlCol="0">
            <a:spAutoFit/>
          </a:bodyPr>
          <a:lstStyle/>
          <a:p>
            <a:r>
              <a:rPr lang="en-US" altLang="ko-KR" sz="1500" dirty="0"/>
              <a:t>Chocolate</a:t>
            </a:r>
            <a:endParaRPr lang="ko-KR" altLang="en-US" sz="1500" dirty="0"/>
          </a:p>
        </p:txBody>
      </p:sp>
      <p:sp>
        <p:nvSpPr>
          <p:cNvPr id="16" name="TextBox 15">
            <a:extLst>
              <a:ext uri="{FF2B5EF4-FFF2-40B4-BE49-F238E27FC236}">
                <a16:creationId xmlns:a16="http://schemas.microsoft.com/office/drawing/2014/main" id="{62F14CF8-C5D9-4B85-ADFC-1429801D8B2D}"/>
              </a:ext>
            </a:extLst>
          </p:cNvPr>
          <p:cNvSpPr txBox="1"/>
          <p:nvPr/>
        </p:nvSpPr>
        <p:spPr>
          <a:xfrm>
            <a:off x="1836999" y="1761586"/>
            <a:ext cx="925253" cy="323165"/>
          </a:xfrm>
          <a:prstGeom prst="rect">
            <a:avLst/>
          </a:prstGeom>
          <a:noFill/>
        </p:spPr>
        <p:txBody>
          <a:bodyPr wrap="none" rtlCol="0">
            <a:spAutoFit/>
          </a:bodyPr>
          <a:lstStyle/>
          <a:p>
            <a:r>
              <a:rPr lang="en-US" altLang="ko-KR" sz="1500" dirty="0"/>
              <a:t>3166464</a:t>
            </a:r>
            <a:endParaRPr lang="ko-KR" altLang="en-US" sz="1500" dirty="0"/>
          </a:p>
        </p:txBody>
      </p:sp>
      <p:sp>
        <p:nvSpPr>
          <p:cNvPr id="17" name="TextBox 16">
            <a:extLst>
              <a:ext uri="{FF2B5EF4-FFF2-40B4-BE49-F238E27FC236}">
                <a16:creationId xmlns:a16="http://schemas.microsoft.com/office/drawing/2014/main" id="{C857A787-782F-4355-B944-DA7E3F47BBA0}"/>
              </a:ext>
            </a:extLst>
          </p:cNvPr>
          <p:cNvSpPr txBox="1"/>
          <p:nvPr/>
        </p:nvSpPr>
        <p:spPr>
          <a:xfrm>
            <a:off x="5263904" y="1761586"/>
            <a:ext cx="984565" cy="323165"/>
          </a:xfrm>
          <a:prstGeom prst="rect">
            <a:avLst/>
          </a:prstGeom>
          <a:noFill/>
        </p:spPr>
        <p:txBody>
          <a:bodyPr wrap="none" rtlCol="0">
            <a:spAutoFit/>
          </a:bodyPr>
          <a:lstStyle/>
          <a:p>
            <a:r>
              <a:rPr lang="en-US" altLang="ko-KR" sz="1500" dirty="0"/>
              <a:t>MV-0012</a:t>
            </a:r>
            <a:endParaRPr lang="ko-KR" altLang="en-US" sz="1500" dirty="0"/>
          </a:p>
        </p:txBody>
      </p:sp>
      <p:sp>
        <p:nvSpPr>
          <p:cNvPr id="19" name="TextBox 18">
            <a:extLst>
              <a:ext uri="{FF2B5EF4-FFF2-40B4-BE49-F238E27FC236}">
                <a16:creationId xmlns:a16="http://schemas.microsoft.com/office/drawing/2014/main" id="{0D160061-4AF2-41E1-AF77-3E73886BED6F}"/>
              </a:ext>
            </a:extLst>
          </p:cNvPr>
          <p:cNvSpPr txBox="1"/>
          <p:nvPr/>
        </p:nvSpPr>
        <p:spPr>
          <a:xfrm>
            <a:off x="3216255" y="1761586"/>
            <a:ext cx="396262" cy="323165"/>
          </a:xfrm>
          <a:prstGeom prst="rect">
            <a:avLst/>
          </a:prstGeom>
          <a:noFill/>
        </p:spPr>
        <p:txBody>
          <a:bodyPr wrap="none" rtlCol="0">
            <a:spAutoFit/>
          </a:bodyPr>
          <a:lstStyle/>
          <a:p>
            <a:r>
              <a:rPr lang="en-US" altLang="ko-KR" sz="1500" dirty="0"/>
              <a:t>25</a:t>
            </a:r>
            <a:endParaRPr lang="ko-KR" altLang="en-US" sz="1500" dirty="0"/>
          </a:p>
        </p:txBody>
      </p:sp>
      <p:cxnSp>
        <p:nvCxnSpPr>
          <p:cNvPr id="24" name="직선 화살표 연결선 23">
            <a:extLst>
              <a:ext uri="{FF2B5EF4-FFF2-40B4-BE49-F238E27FC236}">
                <a16:creationId xmlns:a16="http://schemas.microsoft.com/office/drawing/2014/main" id="{2BB1FA2D-4C40-4823-B811-77CAB917FEE6}"/>
              </a:ext>
            </a:extLst>
          </p:cNvPr>
          <p:cNvCxnSpPr>
            <a:cxnSpLocks/>
            <a:stCxn id="25" idx="0"/>
          </p:cNvCxnSpPr>
          <p:nvPr/>
        </p:nvCxnSpPr>
        <p:spPr>
          <a:xfrm flipV="1">
            <a:off x="3132944" y="2130989"/>
            <a:ext cx="186013" cy="452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A13800F-8162-4B08-9611-EC020FA1A314}"/>
              </a:ext>
            </a:extLst>
          </p:cNvPr>
          <p:cNvSpPr txBox="1"/>
          <p:nvPr/>
        </p:nvSpPr>
        <p:spPr>
          <a:xfrm>
            <a:off x="2110067" y="2583935"/>
            <a:ext cx="2045753" cy="1200329"/>
          </a:xfrm>
          <a:prstGeom prst="rect">
            <a:avLst/>
          </a:prstGeom>
          <a:noFill/>
          <a:ln>
            <a:solidFill>
              <a:schemeClr val="tx1"/>
            </a:solidFill>
          </a:ln>
        </p:spPr>
        <p:txBody>
          <a:bodyPr wrap="none" rtlCol="0">
            <a:spAutoFit/>
          </a:bodyPr>
          <a:lstStyle/>
          <a:p>
            <a:r>
              <a:rPr lang="ko-KR" altLang="en-US" dirty="0"/>
              <a:t>수정가능 </a:t>
            </a:r>
            <a:r>
              <a:rPr lang="en-US" altLang="ko-KR" dirty="0"/>
              <a:t>(TXT)</a:t>
            </a:r>
          </a:p>
          <a:p>
            <a:r>
              <a:rPr lang="ko-KR" altLang="en-US" dirty="0" err="1"/>
              <a:t>수정시</a:t>
            </a:r>
            <a:r>
              <a:rPr lang="ko-KR" altLang="en-US" dirty="0"/>
              <a:t> 주변 정보 </a:t>
            </a:r>
            <a:endParaRPr lang="en-US" altLang="ko-KR" dirty="0"/>
          </a:p>
          <a:p>
            <a:r>
              <a:rPr lang="ko-KR" altLang="en-US" dirty="0"/>
              <a:t>자동 변환</a:t>
            </a:r>
            <a:endParaRPr lang="en-US" altLang="ko-KR" dirty="0"/>
          </a:p>
          <a:p>
            <a:endParaRPr lang="ko-KR" altLang="en-US" dirty="0"/>
          </a:p>
        </p:txBody>
      </p:sp>
      <p:cxnSp>
        <p:nvCxnSpPr>
          <p:cNvPr id="28" name="직선 연결선 27">
            <a:extLst>
              <a:ext uri="{FF2B5EF4-FFF2-40B4-BE49-F238E27FC236}">
                <a16:creationId xmlns:a16="http://schemas.microsoft.com/office/drawing/2014/main" id="{2ABF7AF9-2FEB-4E2B-A570-6539E789DF5F}"/>
              </a:ext>
            </a:extLst>
          </p:cNvPr>
          <p:cNvCxnSpPr/>
          <p:nvPr/>
        </p:nvCxnSpPr>
        <p:spPr>
          <a:xfrm>
            <a:off x="6168745" y="2332662"/>
            <a:ext cx="0" cy="187907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3" name="직사각형 22">
            <a:extLst>
              <a:ext uri="{FF2B5EF4-FFF2-40B4-BE49-F238E27FC236}">
                <a16:creationId xmlns:a16="http://schemas.microsoft.com/office/drawing/2014/main" id="{645C0DF5-1E05-41A0-A79D-5BDADB5EE5D1}"/>
              </a:ext>
            </a:extLst>
          </p:cNvPr>
          <p:cNvSpPr/>
          <p:nvPr/>
        </p:nvSpPr>
        <p:spPr>
          <a:xfrm>
            <a:off x="412199" y="1417526"/>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25">
            <a:extLst>
              <a:ext uri="{FF2B5EF4-FFF2-40B4-BE49-F238E27FC236}">
                <a16:creationId xmlns:a16="http://schemas.microsoft.com/office/drawing/2014/main" id="{E6AB7A38-59D6-48A2-821C-FABDE8AD00F3}"/>
              </a:ext>
            </a:extLst>
          </p:cNvPr>
          <p:cNvSpPr/>
          <p:nvPr/>
        </p:nvSpPr>
        <p:spPr>
          <a:xfrm>
            <a:off x="412412" y="1839069"/>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TextBox 31">
            <a:extLst>
              <a:ext uri="{FF2B5EF4-FFF2-40B4-BE49-F238E27FC236}">
                <a16:creationId xmlns:a16="http://schemas.microsoft.com/office/drawing/2014/main" id="{6C32A711-F5BA-4001-9A5D-5ACEAAFB61A3}"/>
              </a:ext>
            </a:extLst>
          </p:cNvPr>
          <p:cNvSpPr txBox="1"/>
          <p:nvPr/>
        </p:nvSpPr>
        <p:spPr>
          <a:xfrm>
            <a:off x="5055440" y="198086"/>
            <a:ext cx="2425664" cy="369332"/>
          </a:xfrm>
          <a:prstGeom prst="rect">
            <a:avLst/>
          </a:prstGeom>
          <a:noFill/>
        </p:spPr>
        <p:txBody>
          <a:bodyPr wrap="none" rtlCol="0">
            <a:spAutoFit/>
          </a:bodyPr>
          <a:lstStyle/>
          <a:p>
            <a:r>
              <a:rPr lang="ko-KR" altLang="en-US" dirty="0"/>
              <a:t>재고정보 수정 페이지</a:t>
            </a:r>
          </a:p>
        </p:txBody>
      </p:sp>
      <p:sp>
        <p:nvSpPr>
          <p:cNvPr id="33" name="TextBox 32">
            <a:extLst>
              <a:ext uri="{FF2B5EF4-FFF2-40B4-BE49-F238E27FC236}">
                <a16:creationId xmlns:a16="http://schemas.microsoft.com/office/drawing/2014/main" id="{676A3DA4-7343-4B2D-8E31-350EF8EAEAA2}"/>
              </a:ext>
            </a:extLst>
          </p:cNvPr>
          <p:cNvSpPr txBox="1"/>
          <p:nvPr/>
        </p:nvSpPr>
        <p:spPr>
          <a:xfrm>
            <a:off x="9108595" y="1325363"/>
            <a:ext cx="1107996" cy="369332"/>
          </a:xfrm>
          <a:prstGeom prst="rect">
            <a:avLst/>
          </a:prstGeom>
          <a:noFill/>
        </p:spPr>
        <p:txBody>
          <a:bodyPr wrap="none" rtlCol="0">
            <a:spAutoFit/>
          </a:bodyPr>
          <a:lstStyle/>
          <a:p>
            <a:r>
              <a:rPr lang="ko-KR" altLang="en-US" dirty="0"/>
              <a:t>출고수량</a:t>
            </a:r>
          </a:p>
        </p:txBody>
      </p:sp>
      <p:sp>
        <p:nvSpPr>
          <p:cNvPr id="34" name="TextBox 33">
            <a:extLst>
              <a:ext uri="{FF2B5EF4-FFF2-40B4-BE49-F238E27FC236}">
                <a16:creationId xmlns:a16="http://schemas.microsoft.com/office/drawing/2014/main" id="{427E2A28-FB38-4A8B-A1BA-8BB981AAF57F}"/>
              </a:ext>
            </a:extLst>
          </p:cNvPr>
          <p:cNvSpPr txBox="1"/>
          <p:nvPr/>
        </p:nvSpPr>
        <p:spPr>
          <a:xfrm>
            <a:off x="9460933" y="1761586"/>
            <a:ext cx="396262" cy="323165"/>
          </a:xfrm>
          <a:prstGeom prst="rect">
            <a:avLst/>
          </a:prstGeom>
          <a:noFill/>
        </p:spPr>
        <p:txBody>
          <a:bodyPr wrap="none" rtlCol="0">
            <a:spAutoFit/>
          </a:bodyPr>
          <a:lstStyle/>
          <a:p>
            <a:r>
              <a:rPr lang="en-US" altLang="ko-KR" sz="1500" dirty="0"/>
              <a:t>12</a:t>
            </a:r>
            <a:endParaRPr lang="ko-KR" altLang="en-US" sz="1500" dirty="0"/>
          </a:p>
        </p:txBody>
      </p:sp>
      <p:sp>
        <p:nvSpPr>
          <p:cNvPr id="36" name="TextBox 35">
            <a:extLst>
              <a:ext uri="{FF2B5EF4-FFF2-40B4-BE49-F238E27FC236}">
                <a16:creationId xmlns:a16="http://schemas.microsoft.com/office/drawing/2014/main" id="{CF878E7F-224C-4BE1-8FC7-B6DC27DC3977}"/>
              </a:ext>
            </a:extLst>
          </p:cNvPr>
          <p:cNvSpPr txBox="1"/>
          <p:nvPr/>
        </p:nvSpPr>
        <p:spPr>
          <a:xfrm>
            <a:off x="10191424" y="1315428"/>
            <a:ext cx="1107996" cy="369332"/>
          </a:xfrm>
          <a:prstGeom prst="rect">
            <a:avLst/>
          </a:prstGeom>
          <a:noFill/>
        </p:spPr>
        <p:txBody>
          <a:bodyPr wrap="none" rtlCol="0">
            <a:spAutoFit/>
          </a:bodyPr>
          <a:lstStyle/>
          <a:p>
            <a:r>
              <a:rPr lang="ko-KR" altLang="en-US" dirty="0"/>
              <a:t>반품수량</a:t>
            </a:r>
          </a:p>
        </p:txBody>
      </p:sp>
      <p:sp>
        <p:nvSpPr>
          <p:cNvPr id="57" name="TextBox 56">
            <a:extLst>
              <a:ext uri="{FF2B5EF4-FFF2-40B4-BE49-F238E27FC236}">
                <a16:creationId xmlns:a16="http://schemas.microsoft.com/office/drawing/2014/main" id="{783905CA-FB90-41FC-96C2-AF09B00B9E5A}"/>
              </a:ext>
            </a:extLst>
          </p:cNvPr>
          <p:cNvSpPr txBox="1"/>
          <p:nvPr/>
        </p:nvSpPr>
        <p:spPr>
          <a:xfrm>
            <a:off x="10536037" y="1763102"/>
            <a:ext cx="290464" cy="323165"/>
          </a:xfrm>
          <a:prstGeom prst="rect">
            <a:avLst/>
          </a:prstGeom>
          <a:noFill/>
        </p:spPr>
        <p:txBody>
          <a:bodyPr wrap="none" rtlCol="0">
            <a:spAutoFit/>
          </a:bodyPr>
          <a:lstStyle/>
          <a:p>
            <a:r>
              <a:rPr lang="en-US" altLang="ko-KR" sz="1500" dirty="0"/>
              <a:t>2</a:t>
            </a:r>
            <a:endParaRPr lang="ko-KR" altLang="en-US" sz="1500" dirty="0"/>
          </a:p>
        </p:txBody>
      </p:sp>
      <p:grpSp>
        <p:nvGrpSpPr>
          <p:cNvPr id="31" name="그룹 30">
            <a:extLst>
              <a:ext uri="{FF2B5EF4-FFF2-40B4-BE49-F238E27FC236}">
                <a16:creationId xmlns:a16="http://schemas.microsoft.com/office/drawing/2014/main" id="{6F9C9C28-3F94-4998-9EC5-E5982609EFDC}"/>
              </a:ext>
            </a:extLst>
          </p:cNvPr>
          <p:cNvGrpSpPr/>
          <p:nvPr/>
        </p:nvGrpSpPr>
        <p:grpSpPr>
          <a:xfrm>
            <a:off x="633039" y="285226"/>
            <a:ext cx="1310007" cy="307777"/>
            <a:chOff x="633039" y="285226"/>
            <a:chExt cx="1310007" cy="307777"/>
          </a:xfrm>
        </p:grpSpPr>
        <p:cxnSp>
          <p:nvCxnSpPr>
            <p:cNvPr id="39" name="직선 화살표 연결선 38">
              <a:extLst>
                <a:ext uri="{FF2B5EF4-FFF2-40B4-BE49-F238E27FC236}">
                  <a16:creationId xmlns:a16="http://schemas.microsoft.com/office/drawing/2014/main" id="{B64F461F-26F6-4CEB-BB74-997B2029ABEB}"/>
                </a:ext>
              </a:extLst>
            </p:cNvPr>
            <p:cNvCxnSpPr>
              <a:cxnSpLocks/>
              <a:stCxn id="40" idx="1"/>
            </p:cNvCxnSpPr>
            <p:nvPr/>
          </p:nvCxnSpPr>
          <p:spPr>
            <a:xfrm flipH="1">
              <a:off x="721453" y="439115"/>
              <a:ext cx="3187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F7DB875-1D37-4B18-89A7-0E57526D9797}"/>
                </a:ext>
              </a:extLst>
            </p:cNvPr>
            <p:cNvSpPr txBox="1"/>
            <p:nvPr/>
          </p:nvSpPr>
          <p:spPr>
            <a:xfrm>
              <a:off x="1040235" y="285226"/>
              <a:ext cx="902811" cy="307777"/>
            </a:xfrm>
            <a:prstGeom prst="rect">
              <a:avLst/>
            </a:prstGeom>
            <a:noFill/>
          </p:spPr>
          <p:txBody>
            <a:bodyPr wrap="none" rtlCol="0">
              <a:spAutoFit/>
            </a:bodyPr>
            <a:lstStyle/>
            <a:p>
              <a:r>
                <a:rPr lang="ko-KR" altLang="en-US" sz="1400" b="1" dirty="0" err="1"/>
                <a:t>뒤로가기</a:t>
              </a:r>
              <a:endParaRPr lang="ko-KR" altLang="en-US" sz="1400" b="1" dirty="0"/>
            </a:p>
          </p:txBody>
        </p:sp>
        <p:sp>
          <p:nvSpPr>
            <p:cNvPr id="41" name="직사각형 40">
              <a:extLst>
                <a:ext uri="{FF2B5EF4-FFF2-40B4-BE49-F238E27FC236}">
                  <a16:creationId xmlns:a16="http://schemas.microsoft.com/office/drawing/2014/main" id="{C0066B3C-0604-464D-94ED-899488B5FCB1}"/>
                </a:ext>
              </a:extLst>
            </p:cNvPr>
            <p:cNvSpPr/>
            <p:nvPr/>
          </p:nvSpPr>
          <p:spPr>
            <a:xfrm>
              <a:off x="633039" y="285226"/>
              <a:ext cx="1310007" cy="3077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42" name="직사각형 41">
            <a:extLst>
              <a:ext uri="{FF2B5EF4-FFF2-40B4-BE49-F238E27FC236}">
                <a16:creationId xmlns:a16="http://schemas.microsoft.com/office/drawing/2014/main" id="{12277CCB-C8AB-4DF7-A81E-DD98FCBD03C8}"/>
              </a:ext>
            </a:extLst>
          </p:cNvPr>
          <p:cNvSpPr/>
          <p:nvPr/>
        </p:nvSpPr>
        <p:spPr>
          <a:xfrm>
            <a:off x="4224702" y="6423127"/>
            <a:ext cx="1210958"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t>저장하기</a:t>
            </a:r>
          </a:p>
        </p:txBody>
      </p:sp>
      <p:sp>
        <p:nvSpPr>
          <p:cNvPr id="43" name="직사각형 42">
            <a:extLst>
              <a:ext uri="{FF2B5EF4-FFF2-40B4-BE49-F238E27FC236}">
                <a16:creationId xmlns:a16="http://schemas.microsoft.com/office/drawing/2014/main" id="{F77A1C4C-810E-4891-AAC7-88E3B9FF1060}"/>
              </a:ext>
            </a:extLst>
          </p:cNvPr>
          <p:cNvSpPr/>
          <p:nvPr/>
        </p:nvSpPr>
        <p:spPr>
          <a:xfrm>
            <a:off x="6168014" y="6423127"/>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a:t>취소하기</a:t>
            </a:r>
            <a:endParaRPr lang="ko-KR" altLang="en-US" dirty="0"/>
          </a:p>
        </p:txBody>
      </p:sp>
      <p:sp>
        <p:nvSpPr>
          <p:cNvPr id="2" name="타원 1"/>
          <p:cNvSpPr/>
          <p:nvPr/>
        </p:nvSpPr>
        <p:spPr>
          <a:xfrm>
            <a:off x="2039118" y="382752"/>
            <a:ext cx="6495282" cy="56143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5705078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362EAA-86B2-4735-8A07-23EE2C3E040B}"/>
              </a:ext>
            </a:extLst>
          </p:cNvPr>
          <p:cNvSpPr txBox="1"/>
          <p:nvPr/>
        </p:nvSpPr>
        <p:spPr>
          <a:xfrm>
            <a:off x="721453" y="780176"/>
            <a:ext cx="3364902" cy="369332"/>
          </a:xfrm>
          <a:prstGeom prst="rect">
            <a:avLst/>
          </a:prstGeom>
          <a:noFill/>
        </p:spPr>
        <p:txBody>
          <a:bodyPr wrap="square" rtlCol="0">
            <a:spAutoFit/>
          </a:bodyPr>
          <a:lstStyle/>
          <a:p>
            <a:r>
              <a:rPr lang="en-US" altLang="ko-KR" dirty="0"/>
              <a:t>Product information</a:t>
            </a:r>
            <a:endParaRPr lang="ko-KR" altLang="en-US" dirty="0"/>
          </a:p>
        </p:txBody>
      </p:sp>
      <p:cxnSp>
        <p:nvCxnSpPr>
          <p:cNvPr id="7" name="직선 연결선 6">
            <a:extLst>
              <a:ext uri="{FF2B5EF4-FFF2-40B4-BE49-F238E27FC236}">
                <a16:creationId xmlns:a16="http://schemas.microsoft.com/office/drawing/2014/main" id="{437829CE-EECA-483A-AF0C-89CD9061D459}"/>
              </a:ext>
            </a:extLst>
          </p:cNvPr>
          <p:cNvCxnSpPr>
            <a:cxnSpLocks/>
          </p:cNvCxnSpPr>
          <p:nvPr/>
        </p:nvCxnSpPr>
        <p:spPr>
          <a:xfrm>
            <a:off x="587229" y="1233182"/>
            <a:ext cx="11477405"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D165738-3611-4C3B-9E82-0142AA077A79}"/>
              </a:ext>
            </a:extLst>
          </p:cNvPr>
          <p:cNvSpPr txBox="1"/>
          <p:nvPr/>
        </p:nvSpPr>
        <p:spPr>
          <a:xfrm>
            <a:off x="1526797" y="1316857"/>
            <a:ext cx="991396" cy="369332"/>
          </a:xfrm>
          <a:prstGeom prst="rect">
            <a:avLst/>
          </a:prstGeom>
          <a:noFill/>
        </p:spPr>
        <p:txBody>
          <a:bodyPr wrap="square" rtlCol="0">
            <a:spAutoFit/>
          </a:bodyPr>
          <a:lstStyle/>
          <a:p>
            <a:r>
              <a:rPr lang="en-US" altLang="ko-KR" dirty="0"/>
              <a:t>Product</a:t>
            </a:r>
            <a:endParaRPr lang="ko-KR" altLang="en-US" dirty="0"/>
          </a:p>
        </p:txBody>
      </p:sp>
      <p:sp>
        <p:nvSpPr>
          <p:cNvPr id="9" name="TextBox 8">
            <a:extLst>
              <a:ext uri="{FF2B5EF4-FFF2-40B4-BE49-F238E27FC236}">
                <a16:creationId xmlns:a16="http://schemas.microsoft.com/office/drawing/2014/main" id="{06B60C2A-58C8-40EB-B852-D925D7C63904}"/>
              </a:ext>
            </a:extLst>
          </p:cNvPr>
          <p:cNvSpPr txBox="1"/>
          <p:nvPr/>
        </p:nvSpPr>
        <p:spPr>
          <a:xfrm>
            <a:off x="5310045" y="1316857"/>
            <a:ext cx="1040670" cy="369332"/>
          </a:xfrm>
          <a:prstGeom prst="rect">
            <a:avLst/>
          </a:prstGeom>
          <a:noFill/>
        </p:spPr>
        <p:txBody>
          <a:bodyPr wrap="square" rtlCol="0">
            <a:spAutoFit/>
          </a:bodyPr>
          <a:lstStyle/>
          <a:p>
            <a:r>
              <a:rPr lang="en-US" altLang="ko-KR" dirty="0"/>
              <a:t>ID</a:t>
            </a:r>
            <a:r>
              <a:rPr lang="ko-KR" altLang="en-US" dirty="0"/>
              <a:t> </a:t>
            </a:r>
            <a:r>
              <a:rPr lang="en-US" altLang="ko-KR" dirty="0"/>
              <a:t>Code</a:t>
            </a:r>
            <a:endParaRPr lang="ko-KR" altLang="en-US" dirty="0"/>
          </a:p>
        </p:txBody>
      </p:sp>
      <p:sp>
        <p:nvSpPr>
          <p:cNvPr id="10" name="TextBox 9">
            <a:extLst>
              <a:ext uri="{FF2B5EF4-FFF2-40B4-BE49-F238E27FC236}">
                <a16:creationId xmlns:a16="http://schemas.microsoft.com/office/drawing/2014/main" id="{7CEBCBA9-6560-4A35-A82B-E347BB801F64}"/>
              </a:ext>
            </a:extLst>
          </p:cNvPr>
          <p:cNvSpPr txBox="1"/>
          <p:nvPr/>
        </p:nvSpPr>
        <p:spPr>
          <a:xfrm>
            <a:off x="11127815" y="1316857"/>
            <a:ext cx="607859" cy="369332"/>
          </a:xfrm>
          <a:prstGeom prst="rect">
            <a:avLst/>
          </a:prstGeom>
          <a:noFill/>
        </p:spPr>
        <p:txBody>
          <a:bodyPr wrap="square" rtlCol="0">
            <a:spAutoFit/>
          </a:bodyPr>
          <a:lstStyle/>
          <a:p>
            <a:r>
              <a:rPr lang="en-US" altLang="ko-KR" dirty="0"/>
              <a:t>SKU</a:t>
            </a:r>
            <a:endParaRPr lang="ko-KR" altLang="en-US" dirty="0"/>
          </a:p>
        </p:txBody>
      </p:sp>
      <p:sp>
        <p:nvSpPr>
          <p:cNvPr id="12" name="TextBox 11">
            <a:extLst>
              <a:ext uri="{FF2B5EF4-FFF2-40B4-BE49-F238E27FC236}">
                <a16:creationId xmlns:a16="http://schemas.microsoft.com/office/drawing/2014/main" id="{F0846FDF-7664-4D4F-90E5-43277ECD9261}"/>
              </a:ext>
            </a:extLst>
          </p:cNvPr>
          <p:cNvSpPr txBox="1"/>
          <p:nvPr/>
        </p:nvSpPr>
        <p:spPr>
          <a:xfrm>
            <a:off x="8797203" y="1316857"/>
            <a:ext cx="1203964" cy="584775"/>
          </a:xfrm>
          <a:prstGeom prst="rect">
            <a:avLst/>
          </a:prstGeom>
          <a:noFill/>
        </p:spPr>
        <p:txBody>
          <a:bodyPr wrap="square" rtlCol="0">
            <a:spAutoFit/>
          </a:bodyPr>
          <a:lstStyle/>
          <a:p>
            <a:r>
              <a:rPr lang="en-US" altLang="ko-KR" sz="1600" dirty="0"/>
              <a:t>Individual size</a:t>
            </a:r>
            <a:endParaRPr lang="ko-KR" altLang="en-US" sz="1600" dirty="0"/>
          </a:p>
        </p:txBody>
      </p:sp>
      <p:sp>
        <p:nvSpPr>
          <p:cNvPr id="15" name="TextBox 14">
            <a:extLst>
              <a:ext uri="{FF2B5EF4-FFF2-40B4-BE49-F238E27FC236}">
                <a16:creationId xmlns:a16="http://schemas.microsoft.com/office/drawing/2014/main" id="{71DBB3CB-1171-4A93-9ECC-B8EC8268709C}"/>
              </a:ext>
            </a:extLst>
          </p:cNvPr>
          <p:cNvSpPr txBox="1"/>
          <p:nvPr/>
        </p:nvSpPr>
        <p:spPr>
          <a:xfrm>
            <a:off x="1523136" y="1979700"/>
            <a:ext cx="1053494" cy="323165"/>
          </a:xfrm>
          <a:prstGeom prst="rect">
            <a:avLst/>
          </a:prstGeom>
          <a:noFill/>
        </p:spPr>
        <p:txBody>
          <a:bodyPr wrap="square" rtlCol="0">
            <a:spAutoFit/>
          </a:bodyPr>
          <a:lstStyle/>
          <a:p>
            <a:r>
              <a:rPr lang="en-US" altLang="ko-KR" sz="1500" dirty="0"/>
              <a:t>Chocolate</a:t>
            </a:r>
            <a:endParaRPr lang="ko-KR" altLang="en-US" sz="1500" dirty="0"/>
          </a:p>
        </p:txBody>
      </p:sp>
      <p:sp>
        <p:nvSpPr>
          <p:cNvPr id="16" name="TextBox 15">
            <a:extLst>
              <a:ext uri="{FF2B5EF4-FFF2-40B4-BE49-F238E27FC236}">
                <a16:creationId xmlns:a16="http://schemas.microsoft.com/office/drawing/2014/main" id="{62F14CF8-C5D9-4B85-ADFC-1429801D8B2D}"/>
              </a:ext>
            </a:extLst>
          </p:cNvPr>
          <p:cNvSpPr txBox="1"/>
          <p:nvPr/>
        </p:nvSpPr>
        <p:spPr>
          <a:xfrm>
            <a:off x="5343601" y="1979700"/>
            <a:ext cx="925253" cy="323165"/>
          </a:xfrm>
          <a:prstGeom prst="rect">
            <a:avLst/>
          </a:prstGeom>
          <a:noFill/>
        </p:spPr>
        <p:txBody>
          <a:bodyPr wrap="square" rtlCol="0">
            <a:spAutoFit/>
          </a:bodyPr>
          <a:lstStyle/>
          <a:p>
            <a:r>
              <a:rPr lang="en-US" altLang="ko-KR" sz="1500" dirty="0"/>
              <a:t>3166464</a:t>
            </a:r>
            <a:endParaRPr lang="ko-KR" altLang="en-US" sz="1500" dirty="0"/>
          </a:p>
        </p:txBody>
      </p:sp>
      <p:sp>
        <p:nvSpPr>
          <p:cNvPr id="17" name="TextBox 16">
            <a:extLst>
              <a:ext uri="{FF2B5EF4-FFF2-40B4-BE49-F238E27FC236}">
                <a16:creationId xmlns:a16="http://schemas.microsoft.com/office/drawing/2014/main" id="{C857A787-782F-4355-B944-DA7E3F47BBA0}"/>
              </a:ext>
            </a:extLst>
          </p:cNvPr>
          <p:cNvSpPr txBox="1"/>
          <p:nvPr/>
        </p:nvSpPr>
        <p:spPr>
          <a:xfrm>
            <a:off x="10968424" y="1979700"/>
            <a:ext cx="984565" cy="323165"/>
          </a:xfrm>
          <a:prstGeom prst="rect">
            <a:avLst/>
          </a:prstGeom>
          <a:noFill/>
        </p:spPr>
        <p:txBody>
          <a:bodyPr wrap="square" rtlCol="0">
            <a:spAutoFit/>
          </a:bodyPr>
          <a:lstStyle/>
          <a:p>
            <a:r>
              <a:rPr lang="en-US" altLang="ko-KR" sz="1500" dirty="0"/>
              <a:t>MV-0012</a:t>
            </a:r>
            <a:endParaRPr lang="ko-KR" altLang="en-US" sz="1500" dirty="0"/>
          </a:p>
        </p:txBody>
      </p:sp>
      <p:sp>
        <p:nvSpPr>
          <p:cNvPr id="19" name="TextBox 18">
            <a:extLst>
              <a:ext uri="{FF2B5EF4-FFF2-40B4-BE49-F238E27FC236}">
                <a16:creationId xmlns:a16="http://schemas.microsoft.com/office/drawing/2014/main" id="{0D160061-4AF2-41E1-AF77-3E73886BED6F}"/>
              </a:ext>
            </a:extLst>
          </p:cNvPr>
          <p:cNvSpPr txBox="1"/>
          <p:nvPr/>
        </p:nvSpPr>
        <p:spPr>
          <a:xfrm>
            <a:off x="8450990" y="1979700"/>
            <a:ext cx="1848164" cy="323165"/>
          </a:xfrm>
          <a:prstGeom prst="rect">
            <a:avLst/>
          </a:prstGeom>
          <a:noFill/>
        </p:spPr>
        <p:txBody>
          <a:bodyPr wrap="square" rtlCol="0">
            <a:spAutoFit/>
          </a:bodyPr>
          <a:lstStyle/>
          <a:p>
            <a:r>
              <a:rPr lang="en-US" altLang="ko-KR" sz="1500" dirty="0"/>
              <a:t>W x L x H cm</a:t>
            </a:r>
            <a:endParaRPr lang="ko-KR" altLang="en-US" sz="1500" dirty="0"/>
          </a:p>
        </p:txBody>
      </p:sp>
      <p:cxnSp>
        <p:nvCxnSpPr>
          <p:cNvPr id="24" name="직선 화살표 연결선 23">
            <a:extLst>
              <a:ext uri="{FF2B5EF4-FFF2-40B4-BE49-F238E27FC236}">
                <a16:creationId xmlns:a16="http://schemas.microsoft.com/office/drawing/2014/main" id="{2BB1FA2D-4C40-4823-B811-77CAB917FEE6}"/>
              </a:ext>
            </a:extLst>
          </p:cNvPr>
          <p:cNvCxnSpPr>
            <a:cxnSpLocks/>
            <a:stCxn id="25" idx="0"/>
            <a:endCxn id="16" idx="2"/>
          </p:cNvCxnSpPr>
          <p:nvPr/>
        </p:nvCxnSpPr>
        <p:spPr>
          <a:xfrm flipV="1">
            <a:off x="4352477" y="2302865"/>
            <a:ext cx="1453751" cy="470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A13800F-8162-4B08-9611-EC020FA1A314}"/>
              </a:ext>
            </a:extLst>
          </p:cNvPr>
          <p:cNvSpPr txBox="1"/>
          <p:nvPr/>
        </p:nvSpPr>
        <p:spPr>
          <a:xfrm>
            <a:off x="3526770" y="2773219"/>
            <a:ext cx="1651414" cy="923330"/>
          </a:xfrm>
          <a:prstGeom prst="rect">
            <a:avLst/>
          </a:prstGeom>
          <a:noFill/>
          <a:ln>
            <a:solidFill>
              <a:schemeClr val="tx1"/>
            </a:solidFill>
          </a:ln>
        </p:spPr>
        <p:txBody>
          <a:bodyPr wrap="none" rtlCol="0">
            <a:spAutoFit/>
          </a:bodyPr>
          <a:lstStyle/>
          <a:p>
            <a:r>
              <a:rPr lang="en-US" altLang="ko-KR" dirty="0"/>
              <a:t>10</a:t>
            </a:r>
            <a:r>
              <a:rPr lang="ko-KR" altLang="en-US" dirty="0"/>
              <a:t>자리 이내</a:t>
            </a:r>
            <a:endParaRPr lang="en-US" altLang="ko-KR" dirty="0"/>
          </a:p>
          <a:p>
            <a:r>
              <a:rPr lang="ko-KR" altLang="en-US" dirty="0"/>
              <a:t>물류업체에서 </a:t>
            </a:r>
            <a:endParaRPr lang="en-US" altLang="ko-KR" dirty="0"/>
          </a:p>
          <a:p>
            <a:r>
              <a:rPr lang="ko-KR" altLang="en-US" dirty="0"/>
              <a:t>정한 </a:t>
            </a:r>
            <a:r>
              <a:rPr lang="en-US" altLang="ko-KR" dirty="0"/>
              <a:t>Code</a:t>
            </a:r>
            <a:endParaRPr lang="ko-KR" altLang="en-US" dirty="0"/>
          </a:p>
        </p:txBody>
      </p:sp>
      <p:cxnSp>
        <p:nvCxnSpPr>
          <p:cNvPr id="28" name="직선 연결선 27">
            <a:extLst>
              <a:ext uri="{FF2B5EF4-FFF2-40B4-BE49-F238E27FC236}">
                <a16:creationId xmlns:a16="http://schemas.microsoft.com/office/drawing/2014/main" id="{2ABF7AF9-2FEB-4E2B-A570-6539E789DF5F}"/>
              </a:ext>
            </a:extLst>
          </p:cNvPr>
          <p:cNvCxnSpPr/>
          <p:nvPr/>
        </p:nvCxnSpPr>
        <p:spPr>
          <a:xfrm>
            <a:off x="5984190" y="2517220"/>
            <a:ext cx="0" cy="187907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3" name="직사각형 22">
            <a:extLst>
              <a:ext uri="{FF2B5EF4-FFF2-40B4-BE49-F238E27FC236}">
                <a16:creationId xmlns:a16="http://schemas.microsoft.com/office/drawing/2014/main" id="{645C0DF5-1E05-41A0-A79D-5BDADB5EE5D1}"/>
              </a:ext>
            </a:extLst>
          </p:cNvPr>
          <p:cNvSpPr/>
          <p:nvPr/>
        </p:nvSpPr>
        <p:spPr>
          <a:xfrm>
            <a:off x="412199" y="1417526"/>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25">
            <a:extLst>
              <a:ext uri="{FF2B5EF4-FFF2-40B4-BE49-F238E27FC236}">
                <a16:creationId xmlns:a16="http://schemas.microsoft.com/office/drawing/2014/main" id="{E6AB7A38-59D6-48A2-821C-FABDE8AD00F3}"/>
              </a:ext>
            </a:extLst>
          </p:cNvPr>
          <p:cNvSpPr/>
          <p:nvPr/>
        </p:nvSpPr>
        <p:spPr>
          <a:xfrm>
            <a:off x="412412" y="2057183"/>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TextBox 26">
            <a:extLst>
              <a:ext uri="{FF2B5EF4-FFF2-40B4-BE49-F238E27FC236}">
                <a16:creationId xmlns:a16="http://schemas.microsoft.com/office/drawing/2014/main" id="{0282D516-10EF-41F2-9A06-B476E50636BC}"/>
              </a:ext>
            </a:extLst>
          </p:cNvPr>
          <p:cNvSpPr txBox="1"/>
          <p:nvPr/>
        </p:nvSpPr>
        <p:spPr>
          <a:xfrm>
            <a:off x="10036369" y="1325363"/>
            <a:ext cx="1189749" cy="523220"/>
          </a:xfrm>
          <a:prstGeom prst="rect">
            <a:avLst/>
          </a:prstGeom>
          <a:noFill/>
        </p:spPr>
        <p:txBody>
          <a:bodyPr wrap="square" rtlCol="0">
            <a:spAutoFit/>
          </a:bodyPr>
          <a:lstStyle/>
          <a:p>
            <a:r>
              <a:rPr lang="en-US" altLang="ko-KR" sz="1400" dirty="0"/>
              <a:t>Individual weight</a:t>
            </a:r>
            <a:endParaRPr lang="ko-KR" altLang="en-US" sz="1400" dirty="0"/>
          </a:p>
        </p:txBody>
      </p:sp>
      <p:sp>
        <p:nvSpPr>
          <p:cNvPr id="29" name="TextBox 28">
            <a:extLst>
              <a:ext uri="{FF2B5EF4-FFF2-40B4-BE49-F238E27FC236}">
                <a16:creationId xmlns:a16="http://schemas.microsoft.com/office/drawing/2014/main" id="{845313BD-060B-4F92-A060-E6929078725A}"/>
              </a:ext>
            </a:extLst>
          </p:cNvPr>
          <p:cNvSpPr txBox="1"/>
          <p:nvPr/>
        </p:nvSpPr>
        <p:spPr>
          <a:xfrm>
            <a:off x="10128648" y="1979700"/>
            <a:ext cx="919052" cy="323165"/>
          </a:xfrm>
          <a:prstGeom prst="rect">
            <a:avLst/>
          </a:prstGeom>
          <a:noFill/>
        </p:spPr>
        <p:txBody>
          <a:bodyPr wrap="square" rtlCol="0">
            <a:spAutoFit/>
          </a:bodyPr>
          <a:lstStyle/>
          <a:p>
            <a:r>
              <a:rPr lang="en-US" altLang="ko-KR" sz="1500" dirty="0"/>
              <a:t>XXX Kgs</a:t>
            </a:r>
            <a:endParaRPr lang="ko-KR" altLang="en-US" sz="1500" dirty="0"/>
          </a:p>
        </p:txBody>
      </p:sp>
      <p:cxnSp>
        <p:nvCxnSpPr>
          <p:cNvPr id="30" name="직선 화살표 연결선 29">
            <a:extLst>
              <a:ext uri="{FF2B5EF4-FFF2-40B4-BE49-F238E27FC236}">
                <a16:creationId xmlns:a16="http://schemas.microsoft.com/office/drawing/2014/main" id="{D6EA37AE-B33B-44B7-A5D0-CC2B280256CA}"/>
              </a:ext>
            </a:extLst>
          </p:cNvPr>
          <p:cNvCxnSpPr>
            <a:cxnSpLocks/>
            <a:stCxn id="31" idx="0"/>
            <a:endCxn id="17" idx="2"/>
          </p:cNvCxnSpPr>
          <p:nvPr/>
        </p:nvCxnSpPr>
        <p:spPr>
          <a:xfrm flipV="1">
            <a:off x="11047700" y="2302865"/>
            <a:ext cx="413007" cy="6644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3335D1C-942C-45C8-9B54-E8199E5FA5E6}"/>
              </a:ext>
            </a:extLst>
          </p:cNvPr>
          <p:cNvSpPr txBox="1"/>
          <p:nvPr/>
        </p:nvSpPr>
        <p:spPr>
          <a:xfrm>
            <a:off x="10221993" y="2967335"/>
            <a:ext cx="1651414" cy="923330"/>
          </a:xfrm>
          <a:prstGeom prst="rect">
            <a:avLst/>
          </a:prstGeom>
          <a:noFill/>
          <a:ln>
            <a:solidFill>
              <a:schemeClr val="tx1"/>
            </a:solidFill>
          </a:ln>
        </p:spPr>
        <p:txBody>
          <a:bodyPr wrap="square" rtlCol="0">
            <a:spAutoFit/>
          </a:bodyPr>
          <a:lstStyle/>
          <a:p>
            <a:r>
              <a:rPr lang="en-US" altLang="ko-KR" dirty="0"/>
              <a:t>10</a:t>
            </a:r>
            <a:r>
              <a:rPr lang="ko-KR" altLang="en-US" dirty="0"/>
              <a:t>자리 이내</a:t>
            </a:r>
            <a:endParaRPr lang="en-US" altLang="ko-KR" dirty="0"/>
          </a:p>
          <a:p>
            <a:r>
              <a:rPr lang="ko-KR" altLang="en-US" dirty="0"/>
              <a:t>고객이 정한 제품 </a:t>
            </a:r>
            <a:r>
              <a:rPr lang="en-US" altLang="ko-KR" dirty="0"/>
              <a:t>Code</a:t>
            </a:r>
            <a:endParaRPr lang="ko-KR" altLang="en-US" dirty="0"/>
          </a:p>
        </p:txBody>
      </p:sp>
      <p:sp>
        <p:nvSpPr>
          <p:cNvPr id="32" name="TextBox 31">
            <a:extLst>
              <a:ext uri="{FF2B5EF4-FFF2-40B4-BE49-F238E27FC236}">
                <a16:creationId xmlns:a16="http://schemas.microsoft.com/office/drawing/2014/main" id="{6C32A711-F5BA-4001-9A5D-5ACEAAFB61A3}"/>
              </a:ext>
            </a:extLst>
          </p:cNvPr>
          <p:cNvSpPr txBox="1"/>
          <p:nvPr/>
        </p:nvSpPr>
        <p:spPr>
          <a:xfrm>
            <a:off x="5542002" y="198086"/>
            <a:ext cx="1107996" cy="369332"/>
          </a:xfrm>
          <a:prstGeom prst="rect">
            <a:avLst/>
          </a:prstGeom>
          <a:noFill/>
        </p:spPr>
        <p:txBody>
          <a:bodyPr wrap="none" rtlCol="0">
            <a:spAutoFit/>
          </a:bodyPr>
          <a:lstStyle/>
          <a:p>
            <a:r>
              <a:rPr lang="ko-KR" altLang="en-US" dirty="0"/>
              <a:t>재고관리</a:t>
            </a:r>
          </a:p>
        </p:txBody>
      </p:sp>
      <p:sp>
        <p:nvSpPr>
          <p:cNvPr id="35" name="직사각형 34">
            <a:extLst>
              <a:ext uri="{FF2B5EF4-FFF2-40B4-BE49-F238E27FC236}">
                <a16:creationId xmlns:a16="http://schemas.microsoft.com/office/drawing/2014/main" id="{B137BBD2-1515-487C-9F65-94186AFBA3D0}"/>
              </a:ext>
            </a:extLst>
          </p:cNvPr>
          <p:cNvSpPr/>
          <p:nvPr/>
        </p:nvSpPr>
        <p:spPr>
          <a:xfrm>
            <a:off x="756915" y="1733522"/>
            <a:ext cx="772599" cy="783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500" dirty="0"/>
              <a:t>대표 이미지</a:t>
            </a:r>
          </a:p>
        </p:txBody>
      </p:sp>
      <p:cxnSp>
        <p:nvCxnSpPr>
          <p:cNvPr id="37" name="직선 연결선 36">
            <a:extLst>
              <a:ext uri="{FF2B5EF4-FFF2-40B4-BE49-F238E27FC236}">
                <a16:creationId xmlns:a16="http://schemas.microsoft.com/office/drawing/2014/main" id="{FAE4393D-44A4-4F58-922D-2C6D5F092DC7}"/>
              </a:ext>
            </a:extLst>
          </p:cNvPr>
          <p:cNvCxnSpPr>
            <a:cxnSpLocks/>
            <a:stCxn id="35" idx="0"/>
            <a:endCxn id="35" idx="2"/>
          </p:cNvCxnSpPr>
          <p:nvPr/>
        </p:nvCxnSpPr>
        <p:spPr>
          <a:xfrm>
            <a:off x="1143215" y="1733522"/>
            <a:ext cx="0" cy="783698"/>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직선 연결선 37">
            <a:extLst>
              <a:ext uri="{FF2B5EF4-FFF2-40B4-BE49-F238E27FC236}">
                <a16:creationId xmlns:a16="http://schemas.microsoft.com/office/drawing/2014/main" id="{D55BB912-E2BA-4568-9CD5-D21F9DA83076}"/>
              </a:ext>
            </a:extLst>
          </p:cNvPr>
          <p:cNvCxnSpPr>
            <a:cxnSpLocks/>
            <a:stCxn id="35" idx="1"/>
            <a:endCxn id="35" idx="3"/>
          </p:cNvCxnSpPr>
          <p:nvPr/>
        </p:nvCxnSpPr>
        <p:spPr>
          <a:xfrm>
            <a:off x="756915" y="2125371"/>
            <a:ext cx="772599" cy="0"/>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0526B23-2D30-4131-B14C-99E9A00E22AA}"/>
              </a:ext>
            </a:extLst>
          </p:cNvPr>
          <p:cNvSpPr txBox="1"/>
          <p:nvPr/>
        </p:nvSpPr>
        <p:spPr>
          <a:xfrm>
            <a:off x="6338016" y="1331339"/>
            <a:ext cx="1377643" cy="338554"/>
          </a:xfrm>
          <a:prstGeom prst="rect">
            <a:avLst/>
          </a:prstGeom>
          <a:noFill/>
        </p:spPr>
        <p:txBody>
          <a:bodyPr wrap="square" rtlCol="0">
            <a:spAutoFit/>
          </a:bodyPr>
          <a:lstStyle/>
          <a:p>
            <a:r>
              <a:rPr lang="en-US" altLang="ko-KR" sz="1600" dirty="0"/>
              <a:t>Arrival date</a:t>
            </a:r>
            <a:endParaRPr lang="ko-KR" altLang="en-US" sz="1600" dirty="0"/>
          </a:p>
        </p:txBody>
      </p:sp>
      <p:sp>
        <p:nvSpPr>
          <p:cNvPr id="45" name="TextBox 44">
            <a:extLst>
              <a:ext uri="{FF2B5EF4-FFF2-40B4-BE49-F238E27FC236}">
                <a16:creationId xmlns:a16="http://schemas.microsoft.com/office/drawing/2014/main" id="{86EC6F94-EE71-4CC5-B2BE-277EB78DDB5A}"/>
              </a:ext>
            </a:extLst>
          </p:cNvPr>
          <p:cNvSpPr txBox="1"/>
          <p:nvPr/>
        </p:nvSpPr>
        <p:spPr>
          <a:xfrm>
            <a:off x="6288381" y="1979757"/>
            <a:ext cx="1848164" cy="323165"/>
          </a:xfrm>
          <a:prstGeom prst="rect">
            <a:avLst/>
          </a:prstGeom>
          <a:noFill/>
        </p:spPr>
        <p:txBody>
          <a:bodyPr wrap="square" rtlCol="0">
            <a:spAutoFit/>
          </a:bodyPr>
          <a:lstStyle/>
          <a:p>
            <a:r>
              <a:rPr lang="en-US" altLang="ko-KR" sz="1500" dirty="0"/>
              <a:t>2016. 04. 09.</a:t>
            </a:r>
            <a:endParaRPr lang="ko-KR" altLang="en-US" sz="1500" dirty="0"/>
          </a:p>
        </p:txBody>
      </p:sp>
      <p:sp>
        <p:nvSpPr>
          <p:cNvPr id="46" name="TextBox 45">
            <a:extLst>
              <a:ext uri="{FF2B5EF4-FFF2-40B4-BE49-F238E27FC236}">
                <a16:creationId xmlns:a16="http://schemas.microsoft.com/office/drawing/2014/main" id="{FC39D930-7B9A-4722-B760-0EA66F2F37E5}"/>
              </a:ext>
            </a:extLst>
          </p:cNvPr>
          <p:cNvSpPr txBox="1"/>
          <p:nvPr/>
        </p:nvSpPr>
        <p:spPr>
          <a:xfrm>
            <a:off x="7625594" y="1367191"/>
            <a:ext cx="1279020" cy="307777"/>
          </a:xfrm>
          <a:prstGeom prst="rect">
            <a:avLst/>
          </a:prstGeom>
          <a:noFill/>
        </p:spPr>
        <p:txBody>
          <a:bodyPr wrap="square" rtlCol="0">
            <a:spAutoFit/>
          </a:bodyPr>
          <a:lstStyle/>
          <a:p>
            <a:r>
              <a:rPr lang="en-US" altLang="ko-KR" sz="1400" dirty="0"/>
              <a:t>On Hand</a:t>
            </a:r>
            <a:endParaRPr lang="ko-KR" altLang="en-US" sz="1400" dirty="0"/>
          </a:p>
        </p:txBody>
      </p:sp>
      <p:sp>
        <p:nvSpPr>
          <p:cNvPr id="47" name="TextBox 46">
            <a:extLst>
              <a:ext uri="{FF2B5EF4-FFF2-40B4-BE49-F238E27FC236}">
                <a16:creationId xmlns:a16="http://schemas.microsoft.com/office/drawing/2014/main" id="{C37DC911-EAA5-42CF-9AC1-5D36E0ECDE81}"/>
              </a:ext>
            </a:extLst>
          </p:cNvPr>
          <p:cNvSpPr txBox="1"/>
          <p:nvPr/>
        </p:nvSpPr>
        <p:spPr>
          <a:xfrm>
            <a:off x="7807641" y="1979700"/>
            <a:ext cx="1848164" cy="323165"/>
          </a:xfrm>
          <a:prstGeom prst="rect">
            <a:avLst/>
          </a:prstGeom>
          <a:noFill/>
        </p:spPr>
        <p:txBody>
          <a:bodyPr wrap="square" rtlCol="0">
            <a:spAutoFit/>
          </a:bodyPr>
          <a:lstStyle/>
          <a:p>
            <a:r>
              <a:rPr lang="en-US" altLang="ko-KR" sz="1500" dirty="0"/>
              <a:t>452</a:t>
            </a:r>
            <a:endParaRPr lang="ko-KR" altLang="en-US" sz="1500" dirty="0"/>
          </a:p>
        </p:txBody>
      </p:sp>
      <p:sp>
        <p:nvSpPr>
          <p:cNvPr id="48" name="TextBox 47">
            <a:extLst>
              <a:ext uri="{FF2B5EF4-FFF2-40B4-BE49-F238E27FC236}">
                <a16:creationId xmlns:a16="http://schemas.microsoft.com/office/drawing/2014/main" id="{F7FC6189-C269-4304-BC85-6D9384CCD6B2}"/>
              </a:ext>
            </a:extLst>
          </p:cNvPr>
          <p:cNvSpPr txBox="1"/>
          <p:nvPr/>
        </p:nvSpPr>
        <p:spPr>
          <a:xfrm>
            <a:off x="2569750" y="1316857"/>
            <a:ext cx="1852284" cy="369332"/>
          </a:xfrm>
          <a:prstGeom prst="rect">
            <a:avLst/>
          </a:prstGeom>
          <a:noFill/>
        </p:spPr>
        <p:txBody>
          <a:bodyPr wrap="square" rtlCol="0">
            <a:spAutoFit/>
          </a:bodyPr>
          <a:lstStyle/>
          <a:p>
            <a:r>
              <a:rPr lang="en-US" altLang="ko-KR" dirty="0"/>
              <a:t>Customer</a:t>
            </a:r>
            <a:endParaRPr lang="ko-KR" altLang="en-US" dirty="0"/>
          </a:p>
        </p:txBody>
      </p:sp>
      <p:sp>
        <p:nvSpPr>
          <p:cNvPr id="49" name="TextBox 48">
            <a:extLst>
              <a:ext uri="{FF2B5EF4-FFF2-40B4-BE49-F238E27FC236}">
                <a16:creationId xmlns:a16="http://schemas.microsoft.com/office/drawing/2014/main" id="{2805C9E7-37A4-446A-B212-5F8B2BAE30E5}"/>
              </a:ext>
            </a:extLst>
          </p:cNvPr>
          <p:cNvSpPr txBox="1"/>
          <p:nvPr/>
        </p:nvSpPr>
        <p:spPr>
          <a:xfrm>
            <a:off x="2531139" y="1979700"/>
            <a:ext cx="1433414" cy="323165"/>
          </a:xfrm>
          <a:prstGeom prst="rect">
            <a:avLst/>
          </a:prstGeom>
          <a:noFill/>
        </p:spPr>
        <p:txBody>
          <a:bodyPr wrap="square" rtlCol="0">
            <a:spAutoFit/>
          </a:bodyPr>
          <a:lstStyle/>
          <a:p>
            <a:r>
              <a:rPr lang="en-US" altLang="ko-KR" sz="1500" dirty="0"/>
              <a:t>ABC Company</a:t>
            </a:r>
            <a:endParaRPr lang="ko-KR" altLang="en-US" sz="1500" dirty="0"/>
          </a:p>
        </p:txBody>
      </p:sp>
      <p:sp>
        <p:nvSpPr>
          <p:cNvPr id="50" name="TextBox 49">
            <a:extLst>
              <a:ext uri="{FF2B5EF4-FFF2-40B4-BE49-F238E27FC236}">
                <a16:creationId xmlns:a16="http://schemas.microsoft.com/office/drawing/2014/main" id="{3EDB8D42-E69E-4595-B7A2-611DBD48AD5A}"/>
              </a:ext>
            </a:extLst>
          </p:cNvPr>
          <p:cNvSpPr txBox="1"/>
          <p:nvPr/>
        </p:nvSpPr>
        <p:spPr>
          <a:xfrm>
            <a:off x="3984151" y="1313912"/>
            <a:ext cx="1077436" cy="369332"/>
          </a:xfrm>
          <a:prstGeom prst="rect">
            <a:avLst/>
          </a:prstGeom>
          <a:noFill/>
        </p:spPr>
        <p:txBody>
          <a:bodyPr wrap="square" rtlCol="0">
            <a:spAutoFit/>
          </a:bodyPr>
          <a:lstStyle/>
          <a:p>
            <a:r>
              <a:rPr lang="en-US" altLang="ko-KR" dirty="0"/>
              <a:t>Country</a:t>
            </a:r>
            <a:endParaRPr lang="ko-KR" altLang="en-US" dirty="0"/>
          </a:p>
        </p:txBody>
      </p:sp>
      <p:sp>
        <p:nvSpPr>
          <p:cNvPr id="51" name="TextBox 50">
            <a:extLst>
              <a:ext uri="{FF2B5EF4-FFF2-40B4-BE49-F238E27FC236}">
                <a16:creationId xmlns:a16="http://schemas.microsoft.com/office/drawing/2014/main" id="{0DF98B91-13AD-45DD-B209-6363425378C5}"/>
              </a:ext>
            </a:extLst>
          </p:cNvPr>
          <p:cNvSpPr txBox="1"/>
          <p:nvPr/>
        </p:nvSpPr>
        <p:spPr>
          <a:xfrm>
            <a:off x="3990317" y="1976755"/>
            <a:ext cx="1433414" cy="323165"/>
          </a:xfrm>
          <a:prstGeom prst="rect">
            <a:avLst/>
          </a:prstGeom>
          <a:noFill/>
        </p:spPr>
        <p:txBody>
          <a:bodyPr wrap="square" rtlCol="0">
            <a:spAutoFit/>
          </a:bodyPr>
          <a:lstStyle/>
          <a:p>
            <a:r>
              <a:rPr lang="en-US" altLang="ko-KR" sz="1500" dirty="0"/>
              <a:t>R. of Korea</a:t>
            </a:r>
            <a:endParaRPr lang="ko-KR" altLang="en-US" sz="1500" dirty="0"/>
          </a:p>
        </p:txBody>
      </p:sp>
      <p:cxnSp>
        <p:nvCxnSpPr>
          <p:cNvPr id="54" name="직선 화살표 연결선 53">
            <a:extLst>
              <a:ext uri="{FF2B5EF4-FFF2-40B4-BE49-F238E27FC236}">
                <a16:creationId xmlns:a16="http://schemas.microsoft.com/office/drawing/2014/main" id="{C2C07529-6A4B-43ED-A62F-5F54B02C91EB}"/>
              </a:ext>
            </a:extLst>
          </p:cNvPr>
          <p:cNvCxnSpPr>
            <a:cxnSpLocks/>
            <a:stCxn id="55" idx="2"/>
          </p:cNvCxnSpPr>
          <p:nvPr/>
        </p:nvCxnSpPr>
        <p:spPr>
          <a:xfrm flipH="1">
            <a:off x="3912361" y="759220"/>
            <a:ext cx="173994" cy="5661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58995C2B-3B9E-4B03-BB1F-ED0C328A1C00}"/>
              </a:ext>
            </a:extLst>
          </p:cNvPr>
          <p:cNvSpPr txBox="1"/>
          <p:nvPr/>
        </p:nvSpPr>
        <p:spPr>
          <a:xfrm>
            <a:off x="2994525" y="389888"/>
            <a:ext cx="2183659" cy="369332"/>
          </a:xfrm>
          <a:prstGeom prst="rect">
            <a:avLst/>
          </a:prstGeom>
          <a:solidFill>
            <a:schemeClr val="accent2">
              <a:lumMod val="20000"/>
              <a:lumOff val="80000"/>
            </a:schemeClr>
          </a:solidFill>
        </p:spPr>
        <p:txBody>
          <a:bodyPr wrap="square" rtlCol="0">
            <a:spAutoFit/>
          </a:bodyPr>
          <a:lstStyle/>
          <a:p>
            <a:r>
              <a:rPr lang="en-US" altLang="ko-KR" dirty="0"/>
              <a:t>P.41 </a:t>
            </a:r>
            <a:r>
              <a:rPr lang="ko-KR" altLang="en-US" dirty="0"/>
              <a:t>입력정보</a:t>
            </a:r>
            <a:endParaRPr lang="en-US" altLang="ko-KR" dirty="0"/>
          </a:p>
        </p:txBody>
      </p:sp>
      <p:cxnSp>
        <p:nvCxnSpPr>
          <p:cNvPr id="56" name="직선 화살표 연결선 55">
            <a:extLst>
              <a:ext uri="{FF2B5EF4-FFF2-40B4-BE49-F238E27FC236}">
                <a16:creationId xmlns:a16="http://schemas.microsoft.com/office/drawing/2014/main" id="{7B2647B6-7B13-453D-ADE3-959695042F5E}"/>
              </a:ext>
            </a:extLst>
          </p:cNvPr>
          <p:cNvCxnSpPr>
            <a:cxnSpLocks/>
            <a:stCxn id="58" idx="0"/>
          </p:cNvCxnSpPr>
          <p:nvPr/>
        </p:nvCxnSpPr>
        <p:spPr>
          <a:xfrm flipV="1">
            <a:off x="8582774" y="2291996"/>
            <a:ext cx="356932" cy="23355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8262F32F-A9A5-4F14-AB25-A14C2058F207}"/>
              </a:ext>
            </a:extLst>
          </p:cNvPr>
          <p:cNvSpPr txBox="1"/>
          <p:nvPr/>
        </p:nvSpPr>
        <p:spPr>
          <a:xfrm>
            <a:off x="7490944" y="4627574"/>
            <a:ext cx="2183659" cy="646331"/>
          </a:xfrm>
          <a:prstGeom prst="rect">
            <a:avLst/>
          </a:prstGeom>
          <a:solidFill>
            <a:schemeClr val="accent2">
              <a:lumMod val="20000"/>
              <a:lumOff val="80000"/>
            </a:schemeClr>
          </a:solidFill>
        </p:spPr>
        <p:txBody>
          <a:bodyPr wrap="square" rtlCol="0">
            <a:spAutoFit/>
          </a:bodyPr>
          <a:lstStyle/>
          <a:p>
            <a:r>
              <a:rPr lang="en-US" altLang="ko-KR" dirty="0"/>
              <a:t>P.74 </a:t>
            </a:r>
            <a:r>
              <a:rPr lang="ko-KR" altLang="en-US" dirty="0"/>
              <a:t>입력 정보가 나옴</a:t>
            </a:r>
            <a:r>
              <a:rPr lang="en-US" altLang="ko-KR" dirty="0"/>
              <a:t>.</a:t>
            </a:r>
          </a:p>
        </p:txBody>
      </p:sp>
      <p:cxnSp>
        <p:nvCxnSpPr>
          <p:cNvPr id="59" name="직선 화살표 연결선 58">
            <a:extLst>
              <a:ext uri="{FF2B5EF4-FFF2-40B4-BE49-F238E27FC236}">
                <a16:creationId xmlns:a16="http://schemas.microsoft.com/office/drawing/2014/main" id="{EFA06300-E079-42D9-8BFE-D98B61C18B24}"/>
              </a:ext>
            </a:extLst>
          </p:cNvPr>
          <p:cNvCxnSpPr>
            <a:cxnSpLocks/>
            <a:stCxn id="58" idx="0"/>
            <a:endCxn id="29" idx="2"/>
          </p:cNvCxnSpPr>
          <p:nvPr/>
        </p:nvCxnSpPr>
        <p:spPr>
          <a:xfrm flipV="1">
            <a:off x="8582774" y="2302865"/>
            <a:ext cx="2005400" cy="23247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65390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362EAA-86B2-4735-8A07-23EE2C3E040B}"/>
              </a:ext>
            </a:extLst>
          </p:cNvPr>
          <p:cNvSpPr txBox="1"/>
          <p:nvPr/>
        </p:nvSpPr>
        <p:spPr>
          <a:xfrm>
            <a:off x="721453" y="780176"/>
            <a:ext cx="2827090" cy="369332"/>
          </a:xfrm>
          <a:prstGeom prst="rect">
            <a:avLst/>
          </a:prstGeom>
          <a:noFill/>
        </p:spPr>
        <p:txBody>
          <a:bodyPr wrap="square" rtlCol="0">
            <a:spAutoFit/>
          </a:bodyPr>
          <a:lstStyle/>
          <a:p>
            <a:r>
              <a:rPr lang="en-US" altLang="ko-KR" dirty="0"/>
              <a:t>Return / Exchange Status</a:t>
            </a:r>
            <a:endParaRPr lang="ko-KR" altLang="en-US" dirty="0"/>
          </a:p>
        </p:txBody>
      </p:sp>
      <p:cxnSp>
        <p:nvCxnSpPr>
          <p:cNvPr id="7" name="직선 연결선 6">
            <a:extLst>
              <a:ext uri="{FF2B5EF4-FFF2-40B4-BE49-F238E27FC236}">
                <a16:creationId xmlns:a16="http://schemas.microsoft.com/office/drawing/2014/main" id="{437829CE-EECA-483A-AF0C-89CD9061D459}"/>
              </a:ext>
            </a:extLst>
          </p:cNvPr>
          <p:cNvCxnSpPr>
            <a:cxnSpLocks/>
          </p:cNvCxnSpPr>
          <p:nvPr/>
        </p:nvCxnSpPr>
        <p:spPr>
          <a:xfrm>
            <a:off x="587229" y="1233182"/>
            <a:ext cx="11477405"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D165738-3611-4C3B-9E82-0142AA077A79}"/>
              </a:ext>
            </a:extLst>
          </p:cNvPr>
          <p:cNvSpPr txBox="1"/>
          <p:nvPr/>
        </p:nvSpPr>
        <p:spPr>
          <a:xfrm>
            <a:off x="796954" y="1316857"/>
            <a:ext cx="994118" cy="369332"/>
          </a:xfrm>
          <a:prstGeom prst="rect">
            <a:avLst/>
          </a:prstGeom>
          <a:noFill/>
        </p:spPr>
        <p:txBody>
          <a:bodyPr wrap="none" rtlCol="0">
            <a:spAutoFit/>
          </a:bodyPr>
          <a:lstStyle/>
          <a:p>
            <a:r>
              <a:rPr lang="en-US" altLang="ko-KR" dirty="0"/>
              <a:t>Product</a:t>
            </a:r>
            <a:endParaRPr lang="ko-KR" altLang="en-US" dirty="0"/>
          </a:p>
        </p:txBody>
      </p:sp>
      <p:sp>
        <p:nvSpPr>
          <p:cNvPr id="9" name="TextBox 8">
            <a:extLst>
              <a:ext uri="{FF2B5EF4-FFF2-40B4-BE49-F238E27FC236}">
                <a16:creationId xmlns:a16="http://schemas.microsoft.com/office/drawing/2014/main" id="{06B60C2A-58C8-40EB-B852-D925D7C63904}"/>
              </a:ext>
            </a:extLst>
          </p:cNvPr>
          <p:cNvSpPr txBox="1"/>
          <p:nvPr/>
        </p:nvSpPr>
        <p:spPr>
          <a:xfrm>
            <a:off x="1803443" y="1316857"/>
            <a:ext cx="1040670" cy="369332"/>
          </a:xfrm>
          <a:prstGeom prst="rect">
            <a:avLst/>
          </a:prstGeom>
          <a:noFill/>
        </p:spPr>
        <p:txBody>
          <a:bodyPr wrap="none" rtlCol="0">
            <a:spAutoFit/>
          </a:bodyPr>
          <a:lstStyle/>
          <a:p>
            <a:r>
              <a:rPr lang="en-US" altLang="ko-KR" dirty="0"/>
              <a:t>ID</a:t>
            </a:r>
            <a:r>
              <a:rPr lang="ko-KR" altLang="en-US" dirty="0"/>
              <a:t> </a:t>
            </a:r>
            <a:r>
              <a:rPr lang="en-US" altLang="ko-KR" dirty="0"/>
              <a:t>Code</a:t>
            </a:r>
            <a:endParaRPr lang="ko-KR" altLang="en-US" dirty="0"/>
          </a:p>
        </p:txBody>
      </p:sp>
      <p:sp>
        <p:nvSpPr>
          <p:cNvPr id="10" name="TextBox 9">
            <a:extLst>
              <a:ext uri="{FF2B5EF4-FFF2-40B4-BE49-F238E27FC236}">
                <a16:creationId xmlns:a16="http://schemas.microsoft.com/office/drawing/2014/main" id="{7CEBCBA9-6560-4A35-A82B-E347BB801F64}"/>
              </a:ext>
            </a:extLst>
          </p:cNvPr>
          <p:cNvSpPr txBox="1"/>
          <p:nvPr/>
        </p:nvSpPr>
        <p:spPr>
          <a:xfrm>
            <a:off x="8381745" y="1317999"/>
            <a:ext cx="883575" cy="307777"/>
          </a:xfrm>
          <a:prstGeom prst="rect">
            <a:avLst/>
          </a:prstGeom>
          <a:noFill/>
        </p:spPr>
        <p:txBody>
          <a:bodyPr wrap="none" rtlCol="0">
            <a:spAutoFit/>
          </a:bodyPr>
          <a:lstStyle/>
          <a:p>
            <a:r>
              <a:rPr lang="en-US" altLang="ko-KR" sz="1400" dirty="0"/>
              <a:t>Quantity</a:t>
            </a:r>
            <a:endParaRPr lang="ko-KR" altLang="en-US" sz="1400" dirty="0"/>
          </a:p>
        </p:txBody>
      </p:sp>
      <p:sp>
        <p:nvSpPr>
          <p:cNvPr id="11" name="TextBox 10">
            <a:extLst>
              <a:ext uri="{FF2B5EF4-FFF2-40B4-BE49-F238E27FC236}">
                <a16:creationId xmlns:a16="http://schemas.microsoft.com/office/drawing/2014/main" id="{48BEA202-A71E-43D4-90FA-DC80EB613AED}"/>
              </a:ext>
            </a:extLst>
          </p:cNvPr>
          <p:cNvSpPr txBox="1"/>
          <p:nvPr/>
        </p:nvSpPr>
        <p:spPr>
          <a:xfrm>
            <a:off x="9265320" y="1316857"/>
            <a:ext cx="1251305" cy="338554"/>
          </a:xfrm>
          <a:prstGeom prst="rect">
            <a:avLst/>
          </a:prstGeom>
          <a:noFill/>
        </p:spPr>
        <p:txBody>
          <a:bodyPr wrap="none" rtlCol="0">
            <a:spAutoFit/>
          </a:bodyPr>
          <a:lstStyle/>
          <a:p>
            <a:r>
              <a:rPr lang="en-US" altLang="ko-KR" sz="1600" dirty="0"/>
              <a:t>Arrival date</a:t>
            </a:r>
            <a:endParaRPr lang="ko-KR" altLang="en-US" sz="1600" dirty="0"/>
          </a:p>
        </p:txBody>
      </p:sp>
      <p:sp>
        <p:nvSpPr>
          <p:cNvPr id="12" name="TextBox 11">
            <a:extLst>
              <a:ext uri="{FF2B5EF4-FFF2-40B4-BE49-F238E27FC236}">
                <a16:creationId xmlns:a16="http://schemas.microsoft.com/office/drawing/2014/main" id="{F0846FDF-7664-4D4F-90E5-43277ECD9261}"/>
              </a:ext>
            </a:extLst>
          </p:cNvPr>
          <p:cNvSpPr txBox="1"/>
          <p:nvPr/>
        </p:nvSpPr>
        <p:spPr>
          <a:xfrm>
            <a:off x="5489845" y="1316857"/>
            <a:ext cx="1418465" cy="338554"/>
          </a:xfrm>
          <a:prstGeom prst="rect">
            <a:avLst/>
          </a:prstGeom>
          <a:noFill/>
        </p:spPr>
        <p:txBody>
          <a:bodyPr wrap="none" rtlCol="0">
            <a:spAutoFit/>
          </a:bodyPr>
          <a:lstStyle/>
          <a:p>
            <a:r>
              <a:rPr lang="en-US" altLang="ko-KR" sz="1600" dirty="0"/>
              <a:t>Delivery date</a:t>
            </a:r>
            <a:endParaRPr lang="ko-KR" altLang="en-US" sz="1600" dirty="0"/>
          </a:p>
        </p:txBody>
      </p:sp>
      <p:sp>
        <p:nvSpPr>
          <p:cNvPr id="13" name="TextBox 12">
            <a:extLst>
              <a:ext uri="{FF2B5EF4-FFF2-40B4-BE49-F238E27FC236}">
                <a16:creationId xmlns:a16="http://schemas.microsoft.com/office/drawing/2014/main" id="{83442225-9559-4B9C-AE8A-C3FDED9403AA}"/>
              </a:ext>
            </a:extLst>
          </p:cNvPr>
          <p:cNvSpPr txBox="1"/>
          <p:nvPr/>
        </p:nvSpPr>
        <p:spPr>
          <a:xfrm>
            <a:off x="10578636" y="1325224"/>
            <a:ext cx="745012" cy="338554"/>
          </a:xfrm>
          <a:prstGeom prst="rect">
            <a:avLst/>
          </a:prstGeom>
          <a:noFill/>
        </p:spPr>
        <p:txBody>
          <a:bodyPr wrap="none" rtlCol="0">
            <a:spAutoFit/>
          </a:bodyPr>
          <a:lstStyle/>
          <a:p>
            <a:r>
              <a:rPr lang="en-US" altLang="ko-KR" sz="1600" dirty="0"/>
              <a:t>Status</a:t>
            </a:r>
            <a:endParaRPr lang="ko-KR" altLang="en-US" sz="1600" dirty="0"/>
          </a:p>
        </p:txBody>
      </p:sp>
      <p:sp>
        <p:nvSpPr>
          <p:cNvPr id="15" name="TextBox 14">
            <a:extLst>
              <a:ext uri="{FF2B5EF4-FFF2-40B4-BE49-F238E27FC236}">
                <a16:creationId xmlns:a16="http://schemas.microsoft.com/office/drawing/2014/main" id="{71DBB3CB-1171-4A93-9ECC-B8EC8268709C}"/>
              </a:ext>
            </a:extLst>
          </p:cNvPr>
          <p:cNvSpPr txBox="1"/>
          <p:nvPr/>
        </p:nvSpPr>
        <p:spPr>
          <a:xfrm>
            <a:off x="793293" y="1761586"/>
            <a:ext cx="1053494" cy="323165"/>
          </a:xfrm>
          <a:prstGeom prst="rect">
            <a:avLst/>
          </a:prstGeom>
          <a:noFill/>
        </p:spPr>
        <p:txBody>
          <a:bodyPr wrap="none" rtlCol="0">
            <a:spAutoFit/>
          </a:bodyPr>
          <a:lstStyle/>
          <a:p>
            <a:r>
              <a:rPr lang="en-US" altLang="ko-KR" sz="1500" dirty="0"/>
              <a:t>Chocolate</a:t>
            </a:r>
            <a:endParaRPr lang="ko-KR" altLang="en-US" sz="1500" dirty="0"/>
          </a:p>
        </p:txBody>
      </p:sp>
      <p:sp>
        <p:nvSpPr>
          <p:cNvPr id="16" name="TextBox 15">
            <a:extLst>
              <a:ext uri="{FF2B5EF4-FFF2-40B4-BE49-F238E27FC236}">
                <a16:creationId xmlns:a16="http://schemas.microsoft.com/office/drawing/2014/main" id="{62F14CF8-C5D9-4B85-ADFC-1429801D8B2D}"/>
              </a:ext>
            </a:extLst>
          </p:cNvPr>
          <p:cNvSpPr txBox="1"/>
          <p:nvPr/>
        </p:nvSpPr>
        <p:spPr>
          <a:xfrm>
            <a:off x="1836999" y="1761586"/>
            <a:ext cx="925253" cy="323165"/>
          </a:xfrm>
          <a:prstGeom prst="rect">
            <a:avLst/>
          </a:prstGeom>
          <a:noFill/>
        </p:spPr>
        <p:txBody>
          <a:bodyPr wrap="none" rtlCol="0">
            <a:spAutoFit/>
          </a:bodyPr>
          <a:lstStyle/>
          <a:p>
            <a:r>
              <a:rPr lang="en-US" altLang="ko-KR" sz="1500" dirty="0"/>
              <a:t>3166464</a:t>
            </a:r>
            <a:endParaRPr lang="ko-KR" altLang="en-US" sz="1500" dirty="0"/>
          </a:p>
        </p:txBody>
      </p:sp>
      <p:sp>
        <p:nvSpPr>
          <p:cNvPr id="17" name="TextBox 16">
            <a:extLst>
              <a:ext uri="{FF2B5EF4-FFF2-40B4-BE49-F238E27FC236}">
                <a16:creationId xmlns:a16="http://schemas.microsoft.com/office/drawing/2014/main" id="{C857A787-782F-4355-B944-DA7E3F47BBA0}"/>
              </a:ext>
            </a:extLst>
          </p:cNvPr>
          <p:cNvSpPr txBox="1"/>
          <p:nvPr/>
        </p:nvSpPr>
        <p:spPr>
          <a:xfrm>
            <a:off x="8695005" y="1761586"/>
            <a:ext cx="290464" cy="323165"/>
          </a:xfrm>
          <a:prstGeom prst="rect">
            <a:avLst/>
          </a:prstGeom>
          <a:noFill/>
        </p:spPr>
        <p:txBody>
          <a:bodyPr wrap="none" rtlCol="0">
            <a:spAutoFit/>
          </a:bodyPr>
          <a:lstStyle/>
          <a:p>
            <a:r>
              <a:rPr lang="en-US" altLang="ko-KR" sz="1500" dirty="0"/>
              <a:t>1</a:t>
            </a:r>
            <a:endParaRPr lang="ko-KR" altLang="en-US" sz="1500" dirty="0"/>
          </a:p>
        </p:txBody>
      </p:sp>
      <p:sp>
        <p:nvSpPr>
          <p:cNvPr id="19" name="TextBox 18">
            <a:extLst>
              <a:ext uri="{FF2B5EF4-FFF2-40B4-BE49-F238E27FC236}">
                <a16:creationId xmlns:a16="http://schemas.microsoft.com/office/drawing/2014/main" id="{0D160061-4AF2-41E1-AF77-3E73886BED6F}"/>
              </a:ext>
            </a:extLst>
          </p:cNvPr>
          <p:cNvSpPr txBox="1"/>
          <p:nvPr/>
        </p:nvSpPr>
        <p:spPr>
          <a:xfrm>
            <a:off x="5556786" y="1761586"/>
            <a:ext cx="1290738" cy="323165"/>
          </a:xfrm>
          <a:prstGeom prst="rect">
            <a:avLst/>
          </a:prstGeom>
          <a:noFill/>
        </p:spPr>
        <p:txBody>
          <a:bodyPr wrap="none" rtlCol="0">
            <a:spAutoFit/>
          </a:bodyPr>
          <a:lstStyle/>
          <a:p>
            <a:r>
              <a:rPr lang="en-US" altLang="ko-KR" sz="1500" dirty="0"/>
              <a:t>2019. 04. 25.</a:t>
            </a:r>
            <a:endParaRPr lang="ko-KR" altLang="en-US" sz="1500" dirty="0"/>
          </a:p>
        </p:txBody>
      </p:sp>
      <p:cxnSp>
        <p:nvCxnSpPr>
          <p:cNvPr id="28" name="직선 연결선 27">
            <a:extLst>
              <a:ext uri="{FF2B5EF4-FFF2-40B4-BE49-F238E27FC236}">
                <a16:creationId xmlns:a16="http://schemas.microsoft.com/office/drawing/2014/main" id="{2ABF7AF9-2FEB-4E2B-A570-6539E789DF5F}"/>
              </a:ext>
            </a:extLst>
          </p:cNvPr>
          <p:cNvCxnSpPr/>
          <p:nvPr/>
        </p:nvCxnSpPr>
        <p:spPr>
          <a:xfrm>
            <a:off x="6168745" y="2265550"/>
            <a:ext cx="0" cy="187907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3" name="직사각형 22">
            <a:extLst>
              <a:ext uri="{FF2B5EF4-FFF2-40B4-BE49-F238E27FC236}">
                <a16:creationId xmlns:a16="http://schemas.microsoft.com/office/drawing/2014/main" id="{645C0DF5-1E05-41A0-A79D-5BDADB5EE5D1}"/>
              </a:ext>
            </a:extLst>
          </p:cNvPr>
          <p:cNvSpPr/>
          <p:nvPr/>
        </p:nvSpPr>
        <p:spPr>
          <a:xfrm>
            <a:off x="412199" y="1417526"/>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25">
            <a:extLst>
              <a:ext uri="{FF2B5EF4-FFF2-40B4-BE49-F238E27FC236}">
                <a16:creationId xmlns:a16="http://schemas.microsoft.com/office/drawing/2014/main" id="{E6AB7A38-59D6-48A2-821C-FABDE8AD00F3}"/>
              </a:ext>
            </a:extLst>
          </p:cNvPr>
          <p:cNvSpPr/>
          <p:nvPr/>
        </p:nvSpPr>
        <p:spPr>
          <a:xfrm>
            <a:off x="412412" y="1839069"/>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TextBox 26">
            <a:extLst>
              <a:ext uri="{FF2B5EF4-FFF2-40B4-BE49-F238E27FC236}">
                <a16:creationId xmlns:a16="http://schemas.microsoft.com/office/drawing/2014/main" id="{0282D516-10EF-41F2-9A06-B476E50636BC}"/>
              </a:ext>
            </a:extLst>
          </p:cNvPr>
          <p:cNvSpPr txBox="1"/>
          <p:nvPr/>
        </p:nvSpPr>
        <p:spPr>
          <a:xfrm>
            <a:off x="6957606" y="1290176"/>
            <a:ext cx="1403846" cy="369332"/>
          </a:xfrm>
          <a:prstGeom prst="rect">
            <a:avLst/>
          </a:prstGeom>
          <a:noFill/>
        </p:spPr>
        <p:txBody>
          <a:bodyPr wrap="none" rtlCol="0">
            <a:spAutoFit/>
          </a:bodyPr>
          <a:lstStyle/>
          <a:p>
            <a:r>
              <a:rPr lang="en-US" altLang="ko-KR" dirty="0"/>
              <a:t>Tacking No.</a:t>
            </a:r>
            <a:endParaRPr lang="ko-KR" altLang="en-US" dirty="0"/>
          </a:p>
        </p:txBody>
      </p:sp>
      <p:sp>
        <p:nvSpPr>
          <p:cNvPr id="29" name="TextBox 28">
            <a:extLst>
              <a:ext uri="{FF2B5EF4-FFF2-40B4-BE49-F238E27FC236}">
                <a16:creationId xmlns:a16="http://schemas.microsoft.com/office/drawing/2014/main" id="{845313BD-060B-4F92-A060-E6929078725A}"/>
              </a:ext>
            </a:extLst>
          </p:cNvPr>
          <p:cNvSpPr txBox="1"/>
          <p:nvPr/>
        </p:nvSpPr>
        <p:spPr>
          <a:xfrm>
            <a:off x="6823382" y="1761586"/>
            <a:ext cx="1745991" cy="323165"/>
          </a:xfrm>
          <a:prstGeom prst="rect">
            <a:avLst/>
          </a:prstGeom>
          <a:noFill/>
        </p:spPr>
        <p:txBody>
          <a:bodyPr wrap="none" rtlCol="0">
            <a:spAutoFit/>
          </a:bodyPr>
          <a:lstStyle/>
          <a:p>
            <a:r>
              <a:rPr lang="en-US" altLang="ko-KR" sz="1500" dirty="0"/>
              <a:t>RA181 123 125KR</a:t>
            </a:r>
            <a:endParaRPr lang="ko-KR" altLang="en-US" sz="1500" dirty="0"/>
          </a:p>
        </p:txBody>
      </p:sp>
      <p:sp>
        <p:nvSpPr>
          <p:cNvPr id="32" name="TextBox 31">
            <a:extLst>
              <a:ext uri="{FF2B5EF4-FFF2-40B4-BE49-F238E27FC236}">
                <a16:creationId xmlns:a16="http://schemas.microsoft.com/office/drawing/2014/main" id="{6C32A711-F5BA-4001-9A5D-5ACEAAFB61A3}"/>
              </a:ext>
            </a:extLst>
          </p:cNvPr>
          <p:cNvSpPr txBox="1"/>
          <p:nvPr/>
        </p:nvSpPr>
        <p:spPr>
          <a:xfrm>
            <a:off x="5542002" y="198086"/>
            <a:ext cx="1107996" cy="369332"/>
          </a:xfrm>
          <a:prstGeom prst="rect">
            <a:avLst/>
          </a:prstGeom>
          <a:noFill/>
        </p:spPr>
        <p:txBody>
          <a:bodyPr wrap="none" rtlCol="0">
            <a:spAutoFit/>
          </a:bodyPr>
          <a:lstStyle/>
          <a:p>
            <a:r>
              <a:rPr lang="ko-KR" altLang="en-US" dirty="0"/>
              <a:t>재고관리</a:t>
            </a:r>
          </a:p>
        </p:txBody>
      </p:sp>
      <p:sp>
        <p:nvSpPr>
          <p:cNvPr id="58" name="TextBox 57">
            <a:extLst>
              <a:ext uri="{FF2B5EF4-FFF2-40B4-BE49-F238E27FC236}">
                <a16:creationId xmlns:a16="http://schemas.microsoft.com/office/drawing/2014/main" id="{E18D93D9-E10F-4C21-8F29-D408154760E3}"/>
              </a:ext>
            </a:extLst>
          </p:cNvPr>
          <p:cNvSpPr txBox="1"/>
          <p:nvPr/>
        </p:nvSpPr>
        <p:spPr>
          <a:xfrm>
            <a:off x="10582662" y="1761586"/>
            <a:ext cx="715260" cy="323165"/>
          </a:xfrm>
          <a:prstGeom prst="rect">
            <a:avLst/>
          </a:prstGeom>
          <a:noFill/>
          <a:ln>
            <a:solidFill>
              <a:schemeClr val="tx1"/>
            </a:solidFill>
          </a:ln>
        </p:spPr>
        <p:txBody>
          <a:bodyPr wrap="none" rtlCol="0">
            <a:spAutoFit/>
          </a:bodyPr>
          <a:lstStyle/>
          <a:p>
            <a:r>
              <a:rPr lang="en-US" altLang="ko-KR" sz="1500" dirty="0"/>
              <a:t>+ Edit</a:t>
            </a:r>
            <a:endParaRPr lang="ko-KR" altLang="en-US" sz="1500" dirty="0"/>
          </a:p>
        </p:txBody>
      </p:sp>
      <p:cxnSp>
        <p:nvCxnSpPr>
          <p:cNvPr id="59" name="직선 화살표 연결선 58">
            <a:extLst>
              <a:ext uri="{FF2B5EF4-FFF2-40B4-BE49-F238E27FC236}">
                <a16:creationId xmlns:a16="http://schemas.microsoft.com/office/drawing/2014/main" id="{C93E69DB-589E-4CD0-AD41-51F7D20A1B14}"/>
              </a:ext>
            </a:extLst>
          </p:cNvPr>
          <p:cNvCxnSpPr>
            <a:cxnSpLocks/>
            <a:stCxn id="60" idx="0"/>
            <a:endCxn id="58" idx="2"/>
          </p:cNvCxnSpPr>
          <p:nvPr/>
        </p:nvCxnSpPr>
        <p:spPr>
          <a:xfrm flipV="1">
            <a:off x="9756955" y="2084751"/>
            <a:ext cx="1183337" cy="7131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1726FAEF-C94A-40BE-941A-73CF1758FB8C}"/>
              </a:ext>
            </a:extLst>
          </p:cNvPr>
          <p:cNvSpPr txBox="1"/>
          <p:nvPr/>
        </p:nvSpPr>
        <p:spPr>
          <a:xfrm>
            <a:off x="8931248" y="2797872"/>
            <a:ext cx="1651414" cy="1477328"/>
          </a:xfrm>
          <a:prstGeom prst="rect">
            <a:avLst/>
          </a:prstGeom>
          <a:noFill/>
          <a:ln>
            <a:solidFill>
              <a:schemeClr val="tx1"/>
            </a:solidFill>
          </a:ln>
        </p:spPr>
        <p:txBody>
          <a:bodyPr wrap="square" rtlCol="0">
            <a:spAutoFit/>
          </a:bodyPr>
          <a:lstStyle/>
          <a:p>
            <a:r>
              <a:rPr lang="ko-KR" altLang="en-US" dirty="0"/>
              <a:t>활성화</a:t>
            </a:r>
            <a:endParaRPr lang="en-US" altLang="ko-KR" dirty="0"/>
          </a:p>
          <a:p>
            <a:r>
              <a:rPr lang="ko-KR" altLang="en-US" dirty="0"/>
              <a:t>반입 상품</a:t>
            </a:r>
            <a:endParaRPr lang="en-US" altLang="ko-KR" dirty="0"/>
          </a:p>
          <a:p>
            <a:r>
              <a:rPr lang="ko-KR" altLang="en-US" dirty="0" err="1"/>
              <a:t>등록창</a:t>
            </a:r>
            <a:r>
              <a:rPr lang="ko-KR" altLang="en-US" dirty="0"/>
              <a:t> </a:t>
            </a:r>
            <a:r>
              <a:rPr lang="en-US" altLang="ko-KR" dirty="0"/>
              <a:t>P. 81</a:t>
            </a:r>
            <a:r>
              <a:rPr lang="ko-KR" altLang="en-US" dirty="0"/>
              <a:t>이동</a:t>
            </a:r>
            <a:endParaRPr lang="en-US" altLang="ko-KR" dirty="0"/>
          </a:p>
          <a:p>
            <a:endParaRPr lang="ko-KR" altLang="en-US" dirty="0"/>
          </a:p>
        </p:txBody>
      </p:sp>
      <p:sp>
        <p:nvSpPr>
          <p:cNvPr id="42" name="TextBox 41">
            <a:extLst>
              <a:ext uri="{FF2B5EF4-FFF2-40B4-BE49-F238E27FC236}">
                <a16:creationId xmlns:a16="http://schemas.microsoft.com/office/drawing/2014/main" id="{0FEC08C1-2818-4CAF-9344-692E543CDFF3}"/>
              </a:ext>
            </a:extLst>
          </p:cNvPr>
          <p:cNvSpPr txBox="1"/>
          <p:nvPr/>
        </p:nvSpPr>
        <p:spPr>
          <a:xfrm>
            <a:off x="10888085" y="826343"/>
            <a:ext cx="647934" cy="323165"/>
          </a:xfrm>
          <a:prstGeom prst="rect">
            <a:avLst/>
          </a:prstGeom>
          <a:noFill/>
          <a:ln>
            <a:solidFill>
              <a:schemeClr val="tx1"/>
            </a:solidFill>
          </a:ln>
        </p:spPr>
        <p:txBody>
          <a:bodyPr wrap="none" rtlCol="0">
            <a:spAutoFit/>
          </a:bodyPr>
          <a:lstStyle/>
          <a:p>
            <a:r>
              <a:rPr lang="en-US" altLang="ko-KR" sz="1500" dirty="0"/>
              <a:t>+Edit</a:t>
            </a:r>
            <a:endParaRPr lang="ko-KR" altLang="en-US" sz="1500" dirty="0"/>
          </a:p>
        </p:txBody>
      </p:sp>
      <p:sp>
        <p:nvSpPr>
          <p:cNvPr id="56" name="TextBox 55">
            <a:extLst>
              <a:ext uri="{FF2B5EF4-FFF2-40B4-BE49-F238E27FC236}">
                <a16:creationId xmlns:a16="http://schemas.microsoft.com/office/drawing/2014/main" id="{0039D52B-AC87-4325-A875-F77DB51A6223}"/>
              </a:ext>
            </a:extLst>
          </p:cNvPr>
          <p:cNvSpPr txBox="1"/>
          <p:nvPr/>
        </p:nvSpPr>
        <p:spPr>
          <a:xfrm>
            <a:off x="9400260" y="1763751"/>
            <a:ext cx="647934" cy="323165"/>
          </a:xfrm>
          <a:prstGeom prst="rect">
            <a:avLst/>
          </a:prstGeom>
          <a:noFill/>
          <a:ln>
            <a:solidFill>
              <a:schemeClr val="tx1"/>
            </a:solidFill>
          </a:ln>
        </p:spPr>
        <p:txBody>
          <a:bodyPr wrap="none" rtlCol="0">
            <a:spAutoFit/>
          </a:bodyPr>
          <a:lstStyle/>
          <a:p>
            <a:r>
              <a:rPr lang="en-US" altLang="ko-KR" sz="1500" dirty="0"/>
              <a:t>+Edit</a:t>
            </a:r>
            <a:endParaRPr lang="ko-KR" altLang="en-US" sz="1500" dirty="0"/>
          </a:p>
        </p:txBody>
      </p:sp>
      <p:cxnSp>
        <p:nvCxnSpPr>
          <p:cNvPr id="61" name="직선 화살표 연결선 60">
            <a:extLst>
              <a:ext uri="{FF2B5EF4-FFF2-40B4-BE49-F238E27FC236}">
                <a16:creationId xmlns:a16="http://schemas.microsoft.com/office/drawing/2014/main" id="{C4031FB0-B4EC-4BA1-8B91-51C4F50687C5}"/>
              </a:ext>
            </a:extLst>
          </p:cNvPr>
          <p:cNvCxnSpPr>
            <a:cxnSpLocks/>
            <a:stCxn id="60" idx="0"/>
            <a:endCxn id="56" idx="2"/>
          </p:cNvCxnSpPr>
          <p:nvPr/>
        </p:nvCxnSpPr>
        <p:spPr>
          <a:xfrm flipH="1" flipV="1">
            <a:off x="9724227" y="2086916"/>
            <a:ext cx="32728" cy="7109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직사각형 61">
            <a:extLst>
              <a:ext uri="{FF2B5EF4-FFF2-40B4-BE49-F238E27FC236}">
                <a16:creationId xmlns:a16="http://schemas.microsoft.com/office/drawing/2014/main" id="{68A6F3FA-9399-4187-9228-EE156CF700CA}"/>
              </a:ext>
            </a:extLst>
          </p:cNvPr>
          <p:cNvSpPr/>
          <p:nvPr/>
        </p:nvSpPr>
        <p:spPr>
          <a:xfrm>
            <a:off x="745410" y="1704593"/>
            <a:ext cx="8486993" cy="4345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3" name="TextBox 62">
            <a:extLst>
              <a:ext uri="{FF2B5EF4-FFF2-40B4-BE49-F238E27FC236}">
                <a16:creationId xmlns:a16="http://schemas.microsoft.com/office/drawing/2014/main" id="{C8A20A3F-711F-465C-9F3D-0B7C9A48FB9C}"/>
              </a:ext>
            </a:extLst>
          </p:cNvPr>
          <p:cNvSpPr txBox="1"/>
          <p:nvPr/>
        </p:nvSpPr>
        <p:spPr>
          <a:xfrm>
            <a:off x="2916964" y="214558"/>
            <a:ext cx="2190155" cy="646331"/>
          </a:xfrm>
          <a:prstGeom prst="rect">
            <a:avLst/>
          </a:prstGeom>
          <a:noFill/>
          <a:ln>
            <a:solidFill>
              <a:schemeClr val="tx1"/>
            </a:solidFill>
          </a:ln>
        </p:spPr>
        <p:txBody>
          <a:bodyPr wrap="square" rtlCol="0">
            <a:spAutoFit/>
          </a:bodyPr>
          <a:lstStyle/>
          <a:p>
            <a:r>
              <a:rPr lang="en-US" altLang="ko-KR" dirty="0"/>
              <a:t>P.52 </a:t>
            </a:r>
            <a:r>
              <a:rPr lang="ko-KR" altLang="en-US" dirty="0"/>
              <a:t>고객이 등록정보 표기</a:t>
            </a:r>
          </a:p>
        </p:txBody>
      </p:sp>
      <p:cxnSp>
        <p:nvCxnSpPr>
          <p:cNvPr id="21" name="직선 화살표 연결선 20">
            <a:extLst>
              <a:ext uri="{FF2B5EF4-FFF2-40B4-BE49-F238E27FC236}">
                <a16:creationId xmlns:a16="http://schemas.microsoft.com/office/drawing/2014/main" id="{B9924B88-E326-4C1F-B083-CF7AB5AE6433}"/>
              </a:ext>
            </a:extLst>
          </p:cNvPr>
          <p:cNvCxnSpPr>
            <a:stCxn id="63" idx="2"/>
          </p:cNvCxnSpPr>
          <p:nvPr/>
        </p:nvCxnSpPr>
        <p:spPr>
          <a:xfrm>
            <a:off x="4012042" y="860889"/>
            <a:ext cx="16457" cy="8399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직선 화살표 연결선 63">
            <a:extLst>
              <a:ext uri="{FF2B5EF4-FFF2-40B4-BE49-F238E27FC236}">
                <a16:creationId xmlns:a16="http://schemas.microsoft.com/office/drawing/2014/main" id="{9945A7D5-B67D-4F36-A5AF-59863D37D326}"/>
              </a:ext>
            </a:extLst>
          </p:cNvPr>
          <p:cNvCxnSpPr>
            <a:cxnSpLocks/>
          </p:cNvCxnSpPr>
          <p:nvPr/>
        </p:nvCxnSpPr>
        <p:spPr>
          <a:xfrm>
            <a:off x="10413220" y="457915"/>
            <a:ext cx="474865" cy="3684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C35AB6FC-1362-4252-86AA-64FE69217AA3}"/>
              </a:ext>
            </a:extLst>
          </p:cNvPr>
          <p:cNvSpPr txBox="1"/>
          <p:nvPr/>
        </p:nvSpPr>
        <p:spPr>
          <a:xfrm>
            <a:off x="8761806" y="90878"/>
            <a:ext cx="1651414" cy="923330"/>
          </a:xfrm>
          <a:prstGeom prst="rect">
            <a:avLst/>
          </a:prstGeom>
          <a:noFill/>
          <a:ln>
            <a:solidFill>
              <a:schemeClr val="tx1"/>
            </a:solidFill>
          </a:ln>
        </p:spPr>
        <p:txBody>
          <a:bodyPr wrap="square" rtlCol="0">
            <a:spAutoFit/>
          </a:bodyPr>
          <a:lstStyle/>
          <a:p>
            <a:r>
              <a:rPr lang="ko-KR" altLang="en-US" dirty="0"/>
              <a:t>반입정보 입력하기 창으로 이동 </a:t>
            </a:r>
            <a:r>
              <a:rPr lang="en-US" altLang="ko-KR" dirty="0"/>
              <a:t>P.81</a:t>
            </a:r>
          </a:p>
        </p:txBody>
      </p:sp>
      <p:cxnSp>
        <p:nvCxnSpPr>
          <p:cNvPr id="68" name="직선 화살표 연결선 67">
            <a:extLst>
              <a:ext uri="{FF2B5EF4-FFF2-40B4-BE49-F238E27FC236}">
                <a16:creationId xmlns:a16="http://schemas.microsoft.com/office/drawing/2014/main" id="{57DFA2D7-9292-4196-8B13-43547C3FBBEE}"/>
              </a:ext>
            </a:extLst>
          </p:cNvPr>
          <p:cNvCxnSpPr>
            <a:cxnSpLocks/>
            <a:stCxn id="69" idx="2"/>
            <a:endCxn id="58" idx="1"/>
          </p:cNvCxnSpPr>
          <p:nvPr/>
        </p:nvCxnSpPr>
        <p:spPr>
          <a:xfrm>
            <a:off x="7336455" y="1088961"/>
            <a:ext cx="3246207" cy="8342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2C5F680A-27D8-46B2-91A6-DA3935818EF2}"/>
              </a:ext>
            </a:extLst>
          </p:cNvPr>
          <p:cNvSpPr txBox="1"/>
          <p:nvPr/>
        </p:nvSpPr>
        <p:spPr>
          <a:xfrm>
            <a:off x="6708413" y="165631"/>
            <a:ext cx="1256084" cy="923330"/>
          </a:xfrm>
          <a:prstGeom prst="rect">
            <a:avLst/>
          </a:prstGeom>
          <a:solidFill>
            <a:schemeClr val="accent2">
              <a:lumMod val="20000"/>
              <a:lumOff val="80000"/>
            </a:schemeClr>
          </a:solidFill>
        </p:spPr>
        <p:txBody>
          <a:bodyPr wrap="square" rtlCol="0">
            <a:spAutoFit/>
          </a:bodyPr>
          <a:lstStyle/>
          <a:p>
            <a:r>
              <a:rPr lang="ko-KR" altLang="en-US" dirty="0" err="1"/>
              <a:t>입력시</a:t>
            </a:r>
            <a:endParaRPr lang="en-US" altLang="ko-KR" dirty="0"/>
          </a:p>
          <a:p>
            <a:r>
              <a:rPr lang="ko-KR" altLang="en-US" dirty="0"/>
              <a:t>확인하기</a:t>
            </a:r>
            <a:endParaRPr lang="en-US" altLang="ko-KR" dirty="0"/>
          </a:p>
          <a:p>
            <a:r>
              <a:rPr lang="ko-KR" altLang="en-US" dirty="0"/>
              <a:t>로 변경</a:t>
            </a:r>
            <a:endParaRPr lang="en-US" altLang="ko-KR" dirty="0"/>
          </a:p>
        </p:txBody>
      </p:sp>
      <p:sp>
        <p:nvSpPr>
          <p:cNvPr id="33" name="TextBox 32">
            <a:extLst>
              <a:ext uri="{FF2B5EF4-FFF2-40B4-BE49-F238E27FC236}">
                <a16:creationId xmlns:a16="http://schemas.microsoft.com/office/drawing/2014/main" id="{E7874F75-9F1B-4262-B35B-FB4CEBB40597}"/>
              </a:ext>
            </a:extLst>
          </p:cNvPr>
          <p:cNvSpPr txBox="1"/>
          <p:nvPr/>
        </p:nvSpPr>
        <p:spPr>
          <a:xfrm>
            <a:off x="3037249" y="1316857"/>
            <a:ext cx="1246086" cy="369332"/>
          </a:xfrm>
          <a:prstGeom prst="rect">
            <a:avLst/>
          </a:prstGeom>
          <a:noFill/>
        </p:spPr>
        <p:txBody>
          <a:bodyPr wrap="square" rtlCol="0">
            <a:spAutoFit/>
          </a:bodyPr>
          <a:lstStyle/>
          <a:p>
            <a:r>
              <a:rPr lang="en-US" altLang="ko-KR" dirty="0"/>
              <a:t>Customer</a:t>
            </a:r>
            <a:endParaRPr lang="ko-KR" altLang="en-US" dirty="0"/>
          </a:p>
        </p:txBody>
      </p:sp>
      <p:sp>
        <p:nvSpPr>
          <p:cNvPr id="34" name="TextBox 33">
            <a:extLst>
              <a:ext uri="{FF2B5EF4-FFF2-40B4-BE49-F238E27FC236}">
                <a16:creationId xmlns:a16="http://schemas.microsoft.com/office/drawing/2014/main" id="{3C35337B-1965-49D0-9746-9F1E301B951B}"/>
              </a:ext>
            </a:extLst>
          </p:cNvPr>
          <p:cNvSpPr txBox="1"/>
          <p:nvPr/>
        </p:nvSpPr>
        <p:spPr>
          <a:xfrm>
            <a:off x="2849921" y="1753197"/>
            <a:ext cx="1433414" cy="323165"/>
          </a:xfrm>
          <a:prstGeom prst="rect">
            <a:avLst/>
          </a:prstGeom>
          <a:noFill/>
        </p:spPr>
        <p:txBody>
          <a:bodyPr wrap="square" rtlCol="0">
            <a:spAutoFit/>
          </a:bodyPr>
          <a:lstStyle/>
          <a:p>
            <a:r>
              <a:rPr lang="en-US" altLang="ko-KR" sz="1500" dirty="0"/>
              <a:t>ABC Company</a:t>
            </a:r>
            <a:endParaRPr lang="ko-KR" altLang="en-US" sz="1500" dirty="0"/>
          </a:p>
        </p:txBody>
      </p:sp>
      <p:sp>
        <p:nvSpPr>
          <p:cNvPr id="35" name="TextBox 34">
            <a:extLst>
              <a:ext uri="{FF2B5EF4-FFF2-40B4-BE49-F238E27FC236}">
                <a16:creationId xmlns:a16="http://schemas.microsoft.com/office/drawing/2014/main" id="{EBDF4D79-FDA2-4C26-B54A-3EA8359542B5}"/>
              </a:ext>
            </a:extLst>
          </p:cNvPr>
          <p:cNvSpPr txBox="1"/>
          <p:nvPr/>
        </p:nvSpPr>
        <p:spPr>
          <a:xfrm>
            <a:off x="4371005" y="1313912"/>
            <a:ext cx="1069544" cy="369332"/>
          </a:xfrm>
          <a:prstGeom prst="rect">
            <a:avLst/>
          </a:prstGeom>
          <a:noFill/>
        </p:spPr>
        <p:txBody>
          <a:bodyPr wrap="square" rtlCol="0">
            <a:spAutoFit/>
          </a:bodyPr>
          <a:lstStyle/>
          <a:p>
            <a:r>
              <a:rPr lang="en-US" altLang="ko-KR" dirty="0"/>
              <a:t>Country</a:t>
            </a:r>
            <a:endParaRPr lang="ko-KR" altLang="en-US" dirty="0"/>
          </a:p>
        </p:txBody>
      </p:sp>
      <p:sp>
        <p:nvSpPr>
          <p:cNvPr id="36" name="TextBox 35">
            <a:extLst>
              <a:ext uri="{FF2B5EF4-FFF2-40B4-BE49-F238E27FC236}">
                <a16:creationId xmlns:a16="http://schemas.microsoft.com/office/drawing/2014/main" id="{56A791D4-3216-406D-88F4-548351781261}"/>
              </a:ext>
            </a:extLst>
          </p:cNvPr>
          <p:cNvSpPr txBox="1"/>
          <p:nvPr/>
        </p:nvSpPr>
        <p:spPr>
          <a:xfrm>
            <a:off x="4309099" y="1750252"/>
            <a:ext cx="1433414" cy="323165"/>
          </a:xfrm>
          <a:prstGeom prst="rect">
            <a:avLst/>
          </a:prstGeom>
          <a:noFill/>
        </p:spPr>
        <p:txBody>
          <a:bodyPr wrap="square" rtlCol="0">
            <a:spAutoFit/>
          </a:bodyPr>
          <a:lstStyle/>
          <a:p>
            <a:r>
              <a:rPr lang="en-US" altLang="ko-KR" sz="1500" dirty="0"/>
              <a:t>R. of Korea</a:t>
            </a:r>
            <a:endParaRPr lang="ko-KR" altLang="en-US" sz="1500" dirty="0"/>
          </a:p>
        </p:txBody>
      </p:sp>
    </p:spTree>
    <p:extLst>
      <p:ext uri="{BB962C8B-B14F-4D97-AF65-F5344CB8AC3E}">
        <p14:creationId xmlns:p14="http://schemas.microsoft.com/office/powerpoint/2010/main" val="4730074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A5506B-F769-46FD-9EAC-9EF8A9661EFA}"/>
              </a:ext>
            </a:extLst>
          </p:cNvPr>
          <p:cNvSpPr txBox="1"/>
          <p:nvPr/>
        </p:nvSpPr>
        <p:spPr>
          <a:xfrm>
            <a:off x="721453" y="587229"/>
            <a:ext cx="2827090" cy="369332"/>
          </a:xfrm>
          <a:prstGeom prst="rect">
            <a:avLst/>
          </a:prstGeom>
          <a:noFill/>
        </p:spPr>
        <p:txBody>
          <a:bodyPr wrap="square" rtlCol="0">
            <a:spAutoFit/>
          </a:bodyPr>
          <a:lstStyle/>
          <a:p>
            <a:r>
              <a:rPr lang="en-US" altLang="ko-KR" dirty="0"/>
              <a:t>Return information</a:t>
            </a:r>
            <a:endParaRPr lang="ko-KR" altLang="en-US" dirty="0"/>
          </a:p>
        </p:txBody>
      </p:sp>
      <p:cxnSp>
        <p:nvCxnSpPr>
          <p:cNvPr id="3" name="직선 연결선 2">
            <a:extLst>
              <a:ext uri="{FF2B5EF4-FFF2-40B4-BE49-F238E27FC236}">
                <a16:creationId xmlns:a16="http://schemas.microsoft.com/office/drawing/2014/main" id="{F83DD2DC-253A-423C-BB36-49FDEC2F6442}"/>
              </a:ext>
            </a:extLst>
          </p:cNvPr>
          <p:cNvCxnSpPr>
            <a:cxnSpLocks/>
          </p:cNvCxnSpPr>
          <p:nvPr/>
        </p:nvCxnSpPr>
        <p:spPr>
          <a:xfrm>
            <a:off x="587229" y="1040235"/>
            <a:ext cx="11477405"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C1D9049-1B29-4177-8FD3-5FB067DA11C6}"/>
              </a:ext>
            </a:extLst>
          </p:cNvPr>
          <p:cNvSpPr txBox="1"/>
          <p:nvPr/>
        </p:nvSpPr>
        <p:spPr>
          <a:xfrm>
            <a:off x="5123745" y="215135"/>
            <a:ext cx="1362874" cy="369332"/>
          </a:xfrm>
          <a:prstGeom prst="rect">
            <a:avLst/>
          </a:prstGeom>
          <a:noFill/>
        </p:spPr>
        <p:txBody>
          <a:bodyPr wrap="none" rtlCol="0">
            <a:spAutoFit/>
          </a:bodyPr>
          <a:lstStyle/>
          <a:p>
            <a:r>
              <a:rPr lang="ko-KR" altLang="en-US" dirty="0"/>
              <a:t>반품 </a:t>
            </a:r>
            <a:r>
              <a:rPr lang="en-US" altLang="ko-KR" dirty="0"/>
              <a:t>/ </a:t>
            </a:r>
            <a:r>
              <a:rPr lang="ko-KR" altLang="en-US" dirty="0"/>
              <a:t>교환</a:t>
            </a:r>
          </a:p>
        </p:txBody>
      </p:sp>
      <p:sp>
        <p:nvSpPr>
          <p:cNvPr id="5" name="TextBox 4">
            <a:extLst>
              <a:ext uri="{FF2B5EF4-FFF2-40B4-BE49-F238E27FC236}">
                <a16:creationId xmlns:a16="http://schemas.microsoft.com/office/drawing/2014/main" id="{B5F7D40B-3223-4429-A5AC-998F06B71B93}"/>
              </a:ext>
            </a:extLst>
          </p:cNvPr>
          <p:cNvSpPr txBox="1"/>
          <p:nvPr/>
        </p:nvSpPr>
        <p:spPr>
          <a:xfrm>
            <a:off x="629174" y="1123910"/>
            <a:ext cx="2288896" cy="369332"/>
          </a:xfrm>
          <a:prstGeom prst="rect">
            <a:avLst/>
          </a:prstGeom>
          <a:noFill/>
        </p:spPr>
        <p:txBody>
          <a:bodyPr wrap="none" rtlCol="0">
            <a:spAutoFit/>
          </a:bodyPr>
          <a:lstStyle/>
          <a:p>
            <a:r>
              <a:rPr lang="en-US" altLang="ko-KR" dirty="0"/>
              <a:t>Product information</a:t>
            </a:r>
            <a:endParaRPr lang="ko-KR" altLang="en-US" dirty="0"/>
          </a:p>
        </p:txBody>
      </p:sp>
      <p:sp>
        <p:nvSpPr>
          <p:cNvPr id="6" name="직사각형 5">
            <a:extLst>
              <a:ext uri="{FF2B5EF4-FFF2-40B4-BE49-F238E27FC236}">
                <a16:creationId xmlns:a16="http://schemas.microsoft.com/office/drawing/2014/main" id="{EAD29445-E017-43E9-A948-0A71EB688107}"/>
              </a:ext>
            </a:extLst>
          </p:cNvPr>
          <p:cNvSpPr/>
          <p:nvPr/>
        </p:nvSpPr>
        <p:spPr>
          <a:xfrm>
            <a:off x="629174" y="1493242"/>
            <a:ext cx="4655890" cy="48320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dirty="0">
              <a:solidFill>
                <a:schemeClr val="tx1"/>
              </a:solidFill>
            </a:endParaRPr>
          </a:p>
          <a:p>
            <a:r>
              <a:rPr lang="en-US" altLang="ko-KR" dirty="0">
                <a:solidFill>
                  <a:schemeClr val="tx1"/>
                </a:solidFill>
              </a:rPr>
              <a:t>Delivery history</a:t>
            </a:r>
            <a:r>
              <a:rPr lang="ko-KR" altLang="en-US" dirty="0">
                <a:solidFill>
                  <a:schemeClr val="tx1"/>
                </a:solidFill>
              </a:rPr>
              <a:t> </a:t>
            </a:r>
            <a:r>
              <a:rPr lang="en-US" altLang="ko-KR" dirty="0">
                <a:solidFill>
                  <a:schemeClr val="tx1"/>
                </a:solidFill>
              </a:rPr>
              <a:t>: </a:t>
            </a:r>
          </a:p>
          <a:p>
            <a:endParaRPr lang="en-US" altLang="ko-KR" dirty="0">
              <a:solidFill>
                <a:schemeClr val="tx1"/>
              </a:solidFill>
            </a:endParaRPr>
          </a:p>
          <a:p>
            <a:r>
              <a:rPr lang="en-US" altLang="ko-KR" dirty="0">
                <a:solidFill>
                  <a:schemeClr val="tx1"/>
                </a:solidFill>
              </a:rPr>
              <a:t>Product</a:t>
            </a:r>
            <a:r>
              <a:rPr lang="ko-KR" altLang="en-US" dirty="0">
                <a:solidFill>
                  <a:schemeClr val="tx1"/>
                </a:solidFill>
              </a:rPr>
              <a:t> </a:t>
            </a:r>
            <a:r>
              <a:rPr lang="en-US" altLang="ko-KR" dirty="0">
                <a:solidFill>
                  <a:schemeClr val="tx1"/>
                </a:solidFill>
              </a:rPr>
              <a:t>: </a:t>
            </a:r>
          </a:p>
          <a:p>
            <a:endParaRPr lang="en-US" altLang="ko-KR" dirty="0">
              <a:solidFill>
                <a:schemeClr val="tx1"/>
              </a:solidFill>
            </a:endParaRPr>
          </a:p>
          <a:p>
            <a:r>
              <a:rPr lang="en-US" altLang="ko-KR" dirty="0">
                <a:solidFill>
                  <a:schemeClr val="tx1"/>
                </a:solidFill>
              </a:rPr>
              <a:t>Customer Information : </a:t>
            </a:r>
          </a:p>
          <a:p>
            <a:endParaRPr lang="en-US" altLang="ko-KR" dirty="0">
              <a:solidFill>
                <a:schemeClr val="tx1"/>
              </a:solidFill>
            </a:endParaRPr>
          </a:p>
          <a:p>
            <a:endParaRPr lang="en-US" altLang="ko-KR" dirty="0">
              <a:solidFill>
                <a:schemeClr val="tx1"/>
              </a:solidFill>
            </a:endParaRPr>
          </a:p>
          <a:p>
            <a:r>
              <a:rPr lang="en-US" altLang="ko-KR" dirty="0">
                <a:solidFill>
                  <a:schemeClr val="tx1"/>
                </a:solidFill>
              </a:rPr>
              <a:t>SKU : </a:t>
            </a:r>
          </a:p>
          <a:p>
            <a:endParaRPr lang="en-US" altLang="ko-KR" dirty="0">
              <a:solidFill>
                <a:schemeClr val="tx1"/>
              </a:solidFill>
            </a:endParaRPr>
          </a:p>
          <a:p>
            <a:r>
              <a:rPr lang="en-US" altLang="ko-KR" dirty="0">
                <a:solidFill>
                  <a:schemeClr val="tx1"/>
                </a:solidFill>
              </a:rPr>
              <a:t>ID Code :</a:t>
            </a:r>
          </a:p>
          <a:p>
            <a:endParaRPr lang="en-US" altLang="ko-KR" dirty="0">
              <a:solidFill>
                <a:schemeClr val="tx1"/>
              </a:solidFill>
            </a:endParaRPr>
          </a:p>
          <a:p>
            <a:r>
              <a:rPr lang="en-US" altLang="ko-KR" dirty="0">
                <a:solidFill>
                  <a:schemeClr val="tx1"/>
                </a:solidFill>
              </a:rPr>
              <a:t>             Arrival quantity: </a:t>
            </a:r>
          </a:p>
          <a:p>
            <a:endParaRPr lang="en-US" altLang="ko-KR" dirty="0">
              <a:solidFill>
                <a:schemeClr val="tx1"/>
              </a:solidFill>
            </a:endParaRPr>
          </a:p>
          <a:p>
            <a:r>
              <a:rPr lang="en-US" altLang="ko-KR" dirty="0">
                <a:solidFill>
                  <a:schemeClr val="tx1"/>
                </a:solidFill>
              </a:rPr>
              <a:t>             Arrival date</a:t>
            </a:r>
            <a:r>
              <a:rPr lang="ko-KR" altLang="en-US" dirty="0">
                <a:solidFill>
                  <a:schemeClr val="tx1"/>
                </a:solidFill>
              </a:rPr>
              <a:t> </a:t>
            </a:r>
            <a:r>
              <a:rPr lang="en-US" altLang="ko-KR" dirty="0">
                <a:solidFill>
                  <a:schemeClr val="tx1"/>
                </a:solidFill>
              </a:rPr>
              <a:t>: </a:t>
            </a:r>
          </a:p>
          <a:p>
            <a:endParaRPr lang="en-US" altLang="ko-KR" dirty="0">
              <a:solidFill>
                <a:schemeClr val="tx1"/>
              </a:solidFill>
            </a:endParaRPr>
          </a:p>
          <a:p>
            <a:r>
              <a:rPr lang="ko-KR" altLang="en-US" dirty="0">
                <a:solidFill>
                  <a:schemeClr val="tx1"/>
                </a:solidFill>
              </a:rPr>
              <a:t>              </a:t>
            </a:r>
            <a:r>
              <a:rPr lang="en-US" altLang="ko-KR" dirty="0">
                <a:solidFill>
                  <a:schemeClr val="tx1"/>
                </a:solidFill>
              </a:rPr>
              <a:t>Item status</a:t>
            </a:r>
            <a:r>
              <a:rPr lang="ko-KR" altLang="en-US" dirty="0">
                <a:solidFill>
                  <a:schemeClr val="tx1"/>
                </a:solidFill>
              </a:rPr>
              <a:t> </a:t>
            </a:r>
            <a:r>
              <a:rPr lang="en-US" altLang="ko-KR" dirty="0">
                <a:solidFill>
                  <a:schemeClr val="tx1"/>
                </a:solidFill>
              </a:rPr>
              <a:t>: </a:t>
            </a:r>
            <a:endParaRPr lang="ko-KR" altLang="en-US" dirty="0">
              <a:solidFill>
                <a:schemeClr val="tx1"/>
              </a:solidFill>
            </a:endParaRPr>
          </a:p>
        </p:txBody>
      </p:sp>
      <p:cxnSp>
        <p:nvCxnSpPr>
          <p:cNvPr id="8" name="직선 연결선 7">
            <a:extLst>
              <a:ext uri="{FF2B5EF4-FFF2-40B4-BE49-F238E27FC236}">
                <a16:creationId xmlns:a16="http://schemas.microsoft.com/office/drawing/2014/main" id="{61A5C5CA-7E2A-4F23-AA37-872CCE811845}"/>
              </a:ext>
            </a:extLst>
          </p:cNvPr>
          <p:cNvCxnSpPr/>
          <p:nvPr/>
        </p:nvCxnSpPr>
        <p:spPr>
          <a:xfrm>
            <a:off x="5528345" y="1543574"/>
            <a:ext cx="0" cy="4630723"/>
          </a:xfrm>
          <a:prstGeom prst="line">
            <a:avLst/>
          </a:prstGeom>
        </p:spPr>
        <p:style>
          <a:lnRef idx="1">
            <a:schemeClr val="accent1"/>
          </a:lnRef>
          <a:fillRef idx="0">
            <a:schemeClr val="accent1"/>
          </a:fillRef>
          <a:effectRef idx="0">
            <a:schemeClr val="accent1"/>
          </a:effectRef>
          <a:fontRef idx="minor">
            <a:schemeClr val="tx1"/>
          </a:fontRef>
        </p:style>
      </p:cxnSp>
      <p:sp>
        <p:nvSpPr>
          <p:cNvPr id="14" name="직사각형 13">
            <a:extLst>
              <a:ext uri="{FF2B5EF4-FFF2-40B4-BE49-F238E27FC236}">
                <a16:creationId xmlns:a16="http://schemas.microsoft.com/office/drawing/2014/main" id="{593DA54B-46F8-4E4E-B185-123B1FC47395}"/>
              </a:ext>
            </a:extLst>
          </p:cNvPr>
          <p:cNvSpPr/>
          <p:nvPr/>
        </p:nvSpPr>
        <p:spPr>
          <a:xfrm>
            <a:off x="1627464" y="2385509"/>
            <a:ext cx="3422703"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400" dirty="0"/>
              <a:t>상위메뉴 선택 상품 </a:t>
            </a:r>
            <a:r>
              <a:rPr lang="en-US" altLang="ko-KR" sz="1400" dirty="0"/>
              <a:t>/ </a:t>
            </a:r>
            <a:r>
              <a:rPr lang="ko-KR" altLang="en-US" sz="1400" dirty="0"/>
              <a:t>상품정보 중 선택</a:t>
            </a:r>
          </a:p>
        </p:txBody>
      </p:sp>
      <p:sp>
        <p:nvSpPr>
          <p:cNvPr id="15" name="직사각형 14">
            <a:extLst>
              <a:ext uri="{FF2B5EF4-FFF2-40B4-BE49-F238E27FC236}">
                <a16:creationId xmlns:a16="http://schemas.microsoft.com/office/drawing/2014/main" id="{4DF49DF6-88A2-414D-8458-6C528A0EC701}"/>
              </a:ext>
            </a:extLst>
          </p:cNvPr>
          <p:cNvSpPr/>
          <p:nvPr/>
        </p:nvSpPr>
        <p:spPr>
          <a:xfrm>
            <a:off x="1420460" y="3769960"/>
            <a:ext cx="3422703"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600" dirty="0"/>
              <a:t>제품명에 따른 </a:t>
            </a:r>
            <a:r>
              <a:rPr lang="en-US" altLang="ko-KR" sz="1600" dirty="0"/>
              <a:t>SKU </a:t>
            </a:r>
            <a:r>
              <a:rPr lang="ko-KR" altLang="en-US" sz="1600" dirty="0"/>
              <a:t>코드 자동 입력</a:t>
            </a:r>
          </a:p>
        </p:txBody>
      </p:sp>
      <p:sp>
        <p:nvSpPr>
          <p:cNvPr id="16" name="직사각형 15">
            <a:extLst>
              <a:ext uri="{FF2B5EF4-FFF2-40B4-BE49-F238E27FC236}">
                <a16:creationId xmlns:a16="http://schemas.microsoft.com/office/drawing/2014/main" id="{70DD05F9-D8C6-4E01-B774-58A69625219D}"/>
              </a:ext>
            </a:extLst>
          </p:cNvPr>
          <p:cNvSpPr/>
          <p:nvPr/>
        </p:nvSpPr>
        <p:spPr>
          <a:xfrm>
            <a:off x="1744912" y="4295327"/>
            <a:ext cx="3422703"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400" dirty="0"/>
              <a:t>제품명에 따른 </a:t>
            </a:r>
            <a:r>
              <a:rPr lang="en-US" altLang="ko-KR" sz="1400" dirty="0"/>
              <a:t>Code </a:t>
            </a:r>
            <a:r>
              <a:rPr lang="ko-KR" altLang="en-US" sz="1400" dirty="0"/>
              <a:t>코드 자동 입력</a:t>
            </a:r>
          </a:p>
        </p:txBody>
      </p:sp>
      <p:sp>
        <p:nvSpPr>
          <p:cNvPr id="19" name="직사각형 18">
            <a:extLst>
              <a:ext uri="{FF2B5EF4-FFF2-40B4-BE49-F238E27FC236}">
                <a16:creationId xmlns:a16="http://schemas.microsoft.com/office/drawing/2014/main" id="{3A03F02F-F384-42A6-BD07-DD2E5F92ED46}"/>
              </a:ext>
            </a:extLst>
          </p:cNvPr>
          <p:cNvSpPr/>
          <p:nvPr/>
        </p:nvSpPr>
        <p:spPr>
          <a:xfrm>
            <a:off x="3455594" y="4861830"/>
            <a:ext cx="1718304" cy="287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600" dirty="0"/>
              <a:t>수량 수기 입력</a:t>
            </a:r>
          </a:p>
        </p:txBody>
      </p:sp>
      <p:sp>
        <p:nvSpPr>
          <p:cNvPr id="21" name="직사각형 20">
            <a:extLst>
              <a:ext uri="{FF2B5EF4-FFF2-40B4-BE49-F238E27FC236}">
                <a16:creationId xmlns:a16="http://schemas.microsoft.com/office/drawing/2014/main" id="{5DDC5B0B-E17A-4421-8BB9-28D2869B4A87}"/>
              </a:ext>
            </a:extLst>
          </p:cNvPr>
          <p:cNvSpPr/>
          <p:nvPr/>
        </p:nvSpPr>
        <p:spPr>
          <a:xfrm>
            <a:off x="3177152" y="2890307"/>
            <a:ext cx="2107911"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t>고객명</a:t>
            </a:r>
            <a:r>
              <a:rPr lang="en-US" altLang="ko-KR" dirty="0"/>
              <a:t>, </a:t>
            </a:r>
            <a:r>
              <a:rPr lang="ko-KR" altLang="en-US" dirty="0"/>
              <a:t>국가 표시</a:t>
            </a:r>
          </a:p>
        </p:txBody>
      </p:sp>
      <p:sp>
        <p:nvSpPr>
          <p:cNvPr id="22" name="TextBox 21">
            <a:extLst>
              <a:ext uri="{FF2B5EF4-FFF2-40B4-BE49-F238E27FC236}">
                <a16:creationId xmlns:a16="http://schemas.microsoft.com/office/drawing/2014/main" id="{1C1E20D9-77BA-4E51-8485-F7A7D2569A3B}"/>
              </a:ext>
            </a:extLst>
          </p:cNvPr>
          <p:cNvSpPr txBox="1"/>
          <p:nvPr/>
        </p:nvSpPr>
        <p:spPr>
          <a:xfrm>
            <a:off x="5886329" y="1224578"/>
            <a:ext cx="2982996" cy="369332"/>
          </a:xfrm>
          <a:prstGeom prst="rect">
            <a:avLst/>
          </a:prstGeom>
          <a:noFill/>
        </p:spPr>
        <p:txBody>
          <a:bodyPr wrap="none" rtlCol="0">
            <a:spAutoFit/>
          </a:bodyPr>
          <a:lstStyle/>
          <a:p>
            <a:r>
              <a:rPr lang="en-US" altLang="ko-KR" dirty="0"/>
              <a:t>Product status information</a:t>
            </a:r>
            <a:endParaRPr lang="ko-KR" altLang="en-US" dirty="0"/>
          </a:p>
        </p:txBody>
      </p:sp>
      <p:sp>
        <p:nvSpPr>
          <p:cNvPr id="24" name="직사각형 23">
            <a:extLst>
              <a:ext uri="{FF2B5EF4-FFF2-40B4-BE49-F238E27FC236}">
                <a16:creationId xmlns:a16="http://schemas.microsoft.com/office/drawing/2014/main" id="{D1496EBE-8D6F-4F00-BA96-C01391FBD966}"/>
              </a:ext>
            </a:extLst>
          </p:cNvPr>
          <p:cNvSpPr/>
          <p:nvPr/>
        </p:nvSpPr>
        <p:spPr>
          <a:xfrm>
            <a:off x="3230010" y="5440037"/>
            <a:ext cx="1962755" cy="287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600" dirty="0"/>
              <a:t>날짜 선택</a:t>
            </a:r>
          </a:p>
        </p:txBody>
      </p:sp>
      <p:sp>
        <p:nvSpPr>
          <p:cNvPr id="33" name="직사각형 32">
            <a:extLst>
              <a:ext uri="{FF2B5EF4-FFF2-40B4-BE49-F238E27FC236}">
                <a16:creationId xmlns:a16="http://schemas.microsoft.com/office/drawing/2014/main" id="{F4AA8583-EDD3-4550-89A1-BB9A58B51E34}"/>
              </a:ext>
            </a:extLst>
          </p:cNvPr>
          <p:cNvSpPr/>
          <p:nvPr/>
        </p:nvSpPr>
        <p:spPr>
          <a:xfrm>
            <a:off x="4224702" y="6423127"/>
            <a:ext cx="1210958"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Complete</a:t>
            </a:r>
            <a:endParaRPr lang="ko-KR" altLang="en-US" dirty="0"/>
          </a:p>
        </p:txBody>
      </p:sp>
      <p:sp>
        <p:nvSpPr>
          <p:cNvPr id="34" name="직사각형 33">
            <a:extLst>
              <a:ext uri="{FF2B5EF4-FFF2-40B4-BE49-F238E27FC236}">
                <a16:creationId xmlns:a16="http://schemas.microsoft.com/office/drawing/2014/main" id="{F6AC1405-5AB7-4FF6-860A-F3B839D4128D}"/>
              </a:ext>
            </a:extLst>
          </p:cNvPr>
          <p:cNvSpPr/>
          <p:nvPr/>
        </p:nvSpPr>
        <p:spPr>
          <a:xfrm>
            <a:off x="6168014" y="6423127"/>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Cancel</a:t>
            </a:r>
            <a:endParaRPr lang="ko-KR" altLang="en-US" dirty="0"/>
          </a:p>
        </p:txBody>
      </p:sp>
      <p:sp>
        <p:nvSpPr>
          <p:cNvPr id="32" name="직사각형 31">
            <a:extLst>
              <a:ext uri="{FF2B5EF4-FFF2-40B4-BE49-F238E27FC236}">
                <a16:creationId xmlns:a16="http://schemas.microsoft.com/office/drawing/2014/main" id="{7571EA33-0FEF-466E-96B2-90B554D1FF7E}"/>
              </a:ext>
            </a:extLst>
          </p:cNvPr>
          <p:cNvSpPr/>
          <p:nvPr/>
        </p:nvSpPr>
        <p:spPr>
          <a:xfrm>
            <a:off x="2511096" y="1797253"/>
            <a:ext cx="2827536"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100" dirty="0"/>
              <a:t>상위 메뉴 선택 </a:t>
            </a:r>
            <a:r>
              <a:rPr lang="en-US" altLang="ko-KR" sz="1100" dirty="0"/>
              <a:t>Or 89P </a:t>
            </a:r>
            <a:r>
              <a:rPr lang="ko-KR" altLang="en-US" sz="1100" dirty="0"/>
              <a:t>배송 이력 중 선택</a:t>
            </a:r>
          </a:p>
        </p:txBody>
      </p:sp>
      <p:sp>
        <p:nvSpPr>
          <p:cNvPr id="57" name="직사각형 56">
            <a:extLst>
              <a:ext uri="{FF2B5EF4-FFF2-40B4-BE49-F238E27FC236}">
                <a16:creationId xmlns:a16="http://schemas.microsoft.com/office/drawing/2014/main" id="{73E9E8E0-463C-4385-8ED1-050EF5C3279F}"/>
              </a:ext>
            </a:extLst>
          </p:cNvPr>
          <p:cNvSpPr/>
          <p:nvPr/>
        </p:nvSpPr>
        <p:spPr>
          <a:xfrm>
            <a:off x="5718059" y="1714176"/>
            <a:ext cx="5494746" cy="39680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8" name="직사각형 57">
            <a:extLst>
              <a:ext uri="{FF2B5EF4-FFF2-40B4-BE49-F238E27FC236}">
                <a16:creationId xmlns:a16="http://schemas.microsoft.com/office/drawing/2014/main" id="{7E0A4C8D-8ACE-4AA4-AA6A-58ACD9AD7842}"/>
              </a:ext>
            </a:extLst>
          </p:cNvPr>
          <p:cNvSpPr/>
          <p:nvPr/>
        </p:nvSpPr>
        <p:spPr>
          <a:xfrm>
            <a:off x="5911001" y="1864517"/>
            <a:ext cx="1821560" cy="1847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500" dirty="0"/>
              <a:t>Return image</a:t>
            </a:r>
            <a:endParaRPr lang="ko-KR" altLang="en-US" sz="1500" dirty="0"/>
          </a:p>
        </p:txBody>
      </p:sp>
      <p:cxnSp>
        <p:nvCxnSpPr>
          <p:cNvPr id="59" name="직선 연결선 58">
            <a:extLst>
              <a:ext uri="{FF2B5EF4-FFF2-40B4-BE49-F238E27FC236}">
                <a16:creationId xmlns:a16="http://schemas.microsoft.com/office/drawing/2014/main" id="{26BACD56-5F20-49EC-9DDF-31C489E54993}"/>
              </a:ext>
            </a:extLst>
          </p:cNvPr>
          <p:cNvCxnSpPr>
            <a:cxnSpLocks/>
            <a:stCxn id="58" idx="0"/>
            <a:endCxn id="58" idx="2"/>
          </p:cNvCxnSpPr>
          <p:nvPr/>
        </p:nvCxnSpPr>
        <p:spPr>
          <a:xfrm>
            <a:off x="6821781" y="1864517"/>
            <a:ext cx="0" cy="1847728"/>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0" name="직선 연결선 59">
            <a:extLst>
              <a:ext uri="{FF2B5EF4-FFF2-40B4-BE49-F238E27FC236}">
                <a16:creationId xmlns:a16="http://schemas.microsoft.com/office/drawing/2014/main" id="{537725D8-24BC-474E-B89A-28F67A672851}"/>
              </a:ext>
            </a:extLst>
          </p:cNvPr>
          <p:cNvCxnSpPr>
            <a:cxnSpLocks/>
            <a:stCxn id="58" idx="1"/>
            <a:endCxn id="58" idx="3"/>
          </p:cNvCxnSpPr>
          <p:nvPr/>
        </p:nvCxnSpPr>
        <p:spPr>
          <a:xfrm>
            <a:off x="5911001" y="2788381"/>
            <a:ext cx="1821560" cy="0"/>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5F3D8C48-0988-43BD-BC20-D0B43C3F2931}"/>
              </a:ext>
            </a:extLst>
          </p:cNvPr>
          <p:cNvSpPr txBox="1"/>
          <p:nvPr/>
        </p:nvSpPr>
        <p:spPr>
          <a:xfrm>
            <a:off x="7827469" y="3786602"/>
            <a:ext cx="3281771" cy="369332"/>
          </a:xfrm>
          <a:prstGeom prst="rect">
            <a:avLst/>
          </a:prstGeom>
          <a:noFill/>
          <a:ln>
            <a:solidFill>
              <a:schemeClr val="tx1"/>
            </a:solidFill>
          </a:ln>
        </p:spPr>
        <p:txBody>
          <a:bodyPr wrap="square" rtlCol="0">
            <a:spAutoFit/>
          </a:bodyPr>
          <a:lstStyle/>
          <a:p>
            <a:r>
              <a:rPr lang="en-US" altLang="ko-KR" dirty="0"/>
              <a:t>Note</a:t>
            </a:r>
            <a:r>
              <a:rPr lang="ko-KR" altLang="en-US" dirty="0"/>
              <a:t> </a:t>
            </a:r>
            <a:r>
              <a:rPr lang="en-US" altLang="ko-KR" dirty="0"/>
              <a:t>: TXT</a:t>
            </a:r>
            <a:endParaRPr lang="ko-KR" altLang="en-US" dirty="0"/>
          </a:p>
        </p:txBody>
      </p:sp>
      <p:sp>
        <p:nvSpPr>
          <p:cNvPr id="62" name="직사각형 61">
            <a:extLst>
              <a:ext uri="{FF2B5EF4-FFF2-40B4-BE49-F238E27FC236}">
                <a16:creationId xmlns:a16="http://schemas.microsoft.com/office/drawing/2014/main" id="{2D761530-95E6-4568-B014-6F5C611BD636}"/>
              </a:ext>
            </a:extLst>
          </p:cNvPr>
          <p:cNvSpPr/>
          <p:nvPr/>
        </p:nvSpPr>
        <p:spPr>
          <a:xfrm>
            <a:off x="7913596" y="1864517"/>
            <a:ext cx="1821560" cy="1847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500" dirty="0"/>
              <a:t>Return image</a:t>
            </a:r>
            <a:endParaRPr lang="ko-KR" altLang="en-US" sz="1500" dirty="0"/>
          </a:p>
        </p:txBody>
      </p:sp>
      <p:cxnSp>
        <p:nvCxnSpPr>
          <p:cNvPr id="63" name="직선 연결선 62">
            <a:extLst>
              <a:ext uri="{FF2B5EF4-FFF2-40B4-BE49-F238E27FC236}">
                <a16:creationId xmlns:a16="http://schemas.microsoft.com/office/drawing/2014/main" id="{B79AFC00-75B9-4326-99BF-A947BC7E866D}"/>
              </a:ext>
            </a:extLst>
          </p:cNvPr>
          <p:cNvCxnSpPr>
            <a:cxnSpLocks/>
            <a:stCxn id="62" idx="0"/>
            <a:endCxn id="62" idx="2"/>
          </p:cNvCxnSpPr>
          <p:nvPr/>
        </p:nvCxnSpPr>
        <p:spPr>
          <a:xfrm>
            <a:off x="8824376" y="1864517"/>
            <a:ext cx="0" cy="1847728"/>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4" name="직선 연결선 63">
            <a:extLst>
              <a:ext uri="{FF2B5EF4-FFF2-40B4-BE49-F238E27FC236}">
                <a16:creationId xmlns:a16="http://schemas.microsoft.com/office/drawing/2014/main" id="{15AA7BE5-01D3-4ACC-9A7D-E5F13A08BDE1}"/>
              </a:ext>
            </a:extLst>
          </p:cNvPr>
          <p:cNvCxnSpPr>
            <a:cxnSpLocks/>
            <a:stCxn id="62" idx="1"/>
            <a:endCxn id="62" idx="3"/>
          </p:cNvCxnSpPr>
          <p:nvPr/>
        </p:nvCxnSpPr>
        <p:spPr>
          <a:xfrm>
            <a:off x="7913596" y="2788381"/>
            <a:ext cx="1821560" cy="0"/>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5" name="직사각형 64">
            <a:extLst>
              <a:ext uri="{FF2B5EF4-FFF2-40B4-BE49-F238E27FC236}">
                <a16:creationId xmlns:a16="http://schemas.microsoft.com/office/drawing/2014/main" id="{68609851-0B8D-4177-BF50-53D229BC533F}"/>
              </a:ext>
            </a:extLst>
          </p:cNvPr>
          <p:cNvSpPr/>
          <p:nvPr/>
        </p:nvSpPr>
        <p:spPr>
          <a:xfrm>
            <a:off x="5914494" y="3741860"/>
            <a:ext cx="1821560" cy="1847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500" dirty="0"/>
              <a:t>Return image</a:t>
            </a:r>
            <a:endParaRPr lang="ko-KR" altLang="en-US" sz="1500" dirty="0"/>
          </a:p>
        </p:txBody>
      </p:sp>
      <p:cxnSp>
        <p:nvCxnSpPr>
          <p:cNvPr id="66" name="직선 연결선 65">
            <a:extLst>
              <a:ext uri="{FF2B5EF4-FFF2-40B4-BE49-F238E27FC236}">
                <a16:creationId xmlns:a16="http://schemas.microsoft.com/office/drawing/2014/main" id="{50695CD6-33EA-425C-851D-614D6250A450}"/>
              </a:ext>
            </a:extLst>
          </p:cNvPr>
          <p:cNvCxnSpPr>
            <a:cxnSpLocks/>
            <a:stCxn id="65" idx="0"/>
            <a:endCxn id="65" idx="2"/>
          </p:cNvCxnSpPr>
          <p:nvPr/>
        </p:nvCxnSpPr>
        <p:spPr>
          <a:xfrm>
            <a:off x="6825274" y="3741860"/>
            <a:ext cx="0" cy="1847728"/>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7" name="직선 연결선 66">
            <a:extLst>
              <a:ext uri="{FF2B5EF4-FFF2-40B4-BE49-F238E27FC236}">
                <a16:creationId xmlns:a16="http://schemas.microsoft.com/office/drawing/2014/main" id="{8459BB88-7A3A-4EBB-987B-CC68EC79191D}"/>
              </a:ext>
            </a:extLst>
          </p:cNvPr>
          <p:cNvCxnSpPr>
            <a:cxnSpLocks/>
            <a:stCxn id="65" idx="1"/>
            <a:endCxn id="65" idx="3"/>
          </p:cNvCxnSpPr>
          <p:nvPr/>
        </p:nvCxnSpPr>
        <p:spPr>
          <a:xfrm>
            <a:off x="5914494" y="4665724"/>
            <a:ext cx="1821560" cy="0"/>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8" name="직선 화살표 연결선 67">
            <a:extLst>
              <a:ext uri="{FF2B5EF4-FFF2-40B4-BE49-F238E27FC236}">
                <a16:creationId xmlns:a16="http://schemas.microsoft.com/office/drawing/2014/main" id="{3EA2695F-86FC-4024-A087-2C77441A89CB}"/>
              </a:ext>
            </a:extLst>
          </p:cNvPr>
          <p:cNvCxnSpPr>
            <a:cxnSpLocks/>
            <a:endCxn id="61" idx="2"/>
          </p:cNvCxnSpPr>
          <p:nvPr/>
        </p:nvCxnSpPr>
        <p:spPr>
          <a:xfrm flipV="1">
            <a:off x="8824376" y="4155934"/>
            <a:ext cx="643979" cy="16378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3A3FBA76-971A-4626-B16D-6A725AA9736F}"/>
              </a:ext>
            </a:extLst>
          </p:cNvPr>
          <p:cNvSpPr txBox="1"/>
          <p:nvPr/>
        </p:nvSpPr>
        <p:spPr>
          <a:xfrm>
            <a:off x="7517436" y="5798510"/>
            <a:ext cx="1651414" cy="369332"/>
          </a:xfrm>
          <a:prstGeom prst="rect">
            <a:avLst/>
          </a:prstGeom>
          <a:noFill/>
          <a:ln>
            <a:solidFill>
              <a:schemeClr val="tx1"/>
            </a:solidFill>
          </a:ln>
        </p:spPr>
        <p:txBody>
          <a:bodyPr wrap="square" rtlCol="0">
            <a:spAutoFit/>
          </a:bodyPr>
          <a:lstStyle/>
          <a:p>
            <a:r>
              <a:rPr lang="ko-KR" altLang="en-US" dirty="0"/>
              <a:t>직접 기입</a:t>
            </a:r>
          </a:p>
        </p:txBody>
      </p:sp>
      <p:sp>
        <p:nvSpPr>
          <p:cNvPr id="70" name="TextBox 69">
            <a:extLst>
              <a:ext uri="{FF2B5EF4-FFF2-40B4-BE49-F238E27FC236}">
                <a16:creationId xmlns:a16="http://schemas.microsoft.com/office/drawing/2014/main" id="{D7343A00-2CC6-4979-AA51-800979BDFE79}"/>
              </a:ext>
            </a:extLst>
          </p:cNvPr>
          <p:cNvSpPr txBox="1"/>
          <p:nvPr/>
        </p:nvSpPr>
        <p:spPr>
          <a:xfrm>
            <a:off x="7827469" y="4625619"/>
            <a:ext cx="3281771" cy="369332"/>
          </a:xfrm>
          <a:prstGeom prst="rect">
            <a:avLst/>
          </a:prstGeom>
          <a:noFill/>
          <a:ln>
            <a:solidFill>
              <a:schemeClr val="tx1"/>
            </a:solidFill>
          </a:ln>
        </p:spPr>
        <p:txBody>
          <a:bodyPr wrap="square" rtlCol="0">
            <a:spAutoFit/>
          </a:bodyPr>
          <a:lstStyle/>
          <a:p>
            <a:r>
              <a:rPr lang="en-US" altLang="ko-KR" dirty="0"/>
              <a:t>Arrival date</a:t>
            </a:r>
            <a:r>
              <a:rPr lang="ko-KR" altLang="en-US" dirty="0"/>
              <a:t> </a:t>
            </a:r>
            <a:r>
              <a:rPr lang="en-US" altLang="ko-KR" dirty="0"/>
              <a:t>:</a:t>
            </a:r>
            <a:endParaRPr lang="ko-KR" altLang="en-US" dirty="0"/>
          </a:p>
        </p:txBody>
      </p:sp>
      <p:cxnSp>
        <p:nvCxnSpPr>
          <p:cNvPr id="71" name="직선 화살표 연결선 70">
            <a:extLst>
              <a:ext uri="{FF2B5EF4-FFF2-40B4-BE49-F238E27FC236}">
                <a16:creationId xmlns:a16="http://schemas.microsoft.com/office/drawing/2014/main" id="{1A7DE9EA-085B-424B-8FC7-B085CB4B470B}"/>
              </a:ext>
            </a:extLst>
          </p:cNvPr>
          <p:cNvCxnSpPr>
            <a:cxnSpLocks/>
          </p:cNvCxnSpPr>
          <p:nvPr/>
        </p:nvCxnSpPr>
        <p:spPr>
          <a:xfrm flipH="1" flipV="1">
            <a:off x="10903681" y="5006332"/>
            <a:ext cx="107772" cy="7874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94C8337A-ACA6-4A0C-8ACB-9820F71CEE64}"/>
              </a:ext>
            </a:extLst>
          </p:cNvPr>
          <p:cNvSpPr txBox="1"/>
          <p:nvPr/>
        </p:nvSpPr>
        <p:spPr>
          <a:xfrm>
            <a:off x="9561391" y="5793738"/>
            <a:ext cx="1651414" cy="369332"/>
          </a:xfrm>
          <a:prstGeom prst="rect">
            <a:avLst/>
          </a:prstGeom>
          <a:noFill/>
          <a:ln>
            <a:solidFill>
              <a:schemeClr val="tx1"/>
            </a:solidFill>
          </a:ln>
        </p:spPr>
        <p:txBody>
          <a:bodyPr wrap="square" rtlCol="0">
            <a:spAutoFit/>
          </a:bodyPr>
          <a:lstStyle/>
          <a:p>
            <a:r>
              <a:rPr lang="ko-KR" altLang="en-US" dirty="0"/>
              <a:t>날짜 선택</a:t>
            </a:r>
          </a:p>
        </p:txBody>
      </p:sp>
      <p:sp>
        <p:nvSpPr>
          <p:cNvPr id="73" name="직사각형 72">
            <a:extLst>
              <a:ext uri="{FF2B5EF4-FFF2-40B4-BE49-F238E27FC236}">
                <a16:creationId xmlns:a16="http://schemas.microsoft.com/office/drawing/2014/main" id="{05DF6BC2-ED62-4C93-B52B-DDA7EE72E9FF}"/>
              </a:ext>
            </a:extLst>
          </p:cNvPr>
          <p:cNvSpPr/>
          <p:nvPr/>
        </p:nvSpPr>
        <p:spPr>
          <a:xfrm>
            <a:off x="8250770" y="5230815"/>
            <a:ext cx="1210958"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Complete</a:t>
            </a:r>
            <a:endParaRPr lang="ko-KR" altLang="en-US" dirty="0"/>
          </a:p>
        </p:txBody>
      </p:sp>
      <p:sp>
        <p:nvSpPr>
          <p:cNvPr id="74" name="직사각형 73">
            <a:extLst>
              <a:ext uri="{FF2B5EF4-FFF2-40B4-BE49-F238E27FC236}">
                <a16:creationId xmlns:a16="http://schemas.microsoft.com/office/drawing/2014/main" id="{7542E90C-0D2A-469D-A02A-3F4C3407888D}"/>
              </a:ext>
            </a:extLst>
          </p:cNvPr>
          <p:cNvSpPr/>
          <p:nvPr/>
        </p:nvSpPr>
        <p:spPr>
          <a:xfrm>
            <a:off x="9599556" y="5230815"/>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Cancel</a:t>
            </a:r>
            <a:endParaRPr lang="ko-KR" altLang="en-US" dirty="0"/>
          </a:p>
        </p:txBody>
      </p:sp>
      <p:sp>
        <p:nvSpPr>
          <p:cNvPr id="75" name="TextBox 74">
            <a:extLst>
              <a:ext uri="{FF2B5EF4-FFF2-40B4-BE49-F238E27FC236}">
                <a16:creationId xmlns:a16="http://schemas.microsoft.com/office/drawing/2014/main" id="{20BA0D89-72DE-4B97-ABB3-49D9D1CFA482}"/>
              </a:ext>
            </a:extLst>
          </p:cNvPr>
          <p:cNvSpPr txBox="1"/>
          <p:nvPr/>
        </p:nvSpPr>
        <p:spPr>
          <a:xfrm>
            <a:off x="3338815" y="5939183"/>
            <a:ext cx="715260" cy="323165"/>
          </a:xfrm>
          <a:prstGeom prst="rect">
            <a:avLst/>
          </a:prstGeom>
          <a:noFill/>
          <a:ln>
            <a:solidFill>
              <a:schemeClr val="tx1"/>
            </a:solidFill>
          </a:ln>
        </p:spPr>
        <p:txBody>
          <a:bodyPr wrap="none" rtlCol="0">
            <a:spAutoFit/>
          </a:bodyPr>
          <a:lstStyle/>
          <a:p>
            <a:r>
              <a:rPr lang="en-US" altLang="ko-KR" sz="1500" dirty="0"/>
              <a:t>+ Edit</a:t>
            </a:r>
            <a:endParaRPr lang="ko-KR" altLang="en-US" sz="1500" dirty="0"/>
          </a:p>
        </p:txBody>
      </p:sp>
      <p:sp>
        <p:nvSpPr>
          <p:cNvPr id="76" name="화살표: 아래쪽 75">
            <a:extLst>
              <a:ext uri="{FF2B5EF4-FFF2-40B4-BE49-F238E27FC236}">
                <a16:creationId xmlns:a16="http://schemas.microsoft.com/office/drawing/2014/main" id="{D256BC98-64A0-4992-B871-59868BA5ACB9}"/>
              </a:ext>
            </a:extLst>
          </p:cNvPr>
          <p:cNvSpPr/>
          <p:nvPr/>
        </p:nvSpPr>
        <p:spPr>
          <a:xfrm rot="15128805">
            <a:off x="5080895" y="5554015"/>
            <a:ext cx="425093" cy="750929"/>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1" name="직선 화살표 연결선 40">
            <a:extLst>
              <a:ext uri="{FF2B5EF4-FFF2-40B4-BE49-F238E27FC236}">
                <a16:creationId xmlns:a16="http://schemas.microsoft.com/office/drawing/2014/main" id="{2A5712A3-DC8C-4521-ABA6-0B003476740F}"/>
              </a:ext>
            </a:extLst>
          </p:cNvPr>
          <p:cNvCxnSpPr>
            <a:cxnSpLocks/>
            <a:stCxn id="42" idx="3"/>
            <a:endCxn id="33" idx="1"/>
          </p:cNvCxnSpPr>
          <p:nvPr/>
        </p:nvCxnSpPr>
        <p:spPr>
          <a:xfrm flipV="1">
            <a:off x="3859470" y="6607793"/>
            <a:ext cx="365232" cy="91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387D5BF-7482-40AC-A141-639FB97599FD}"/>
              </a:ext>
            </a:extLst>
          </p:cNvPr>
          <p:cNvSpPr txBox="1"/>
          <p:nvPr/>
        </p:nvSpPr>
        <p:spPr>
          <a:xfrm>
            <a:off x="2175578" y="6386085"/>
            <a:ext cx="1683892" cy="461665"/>
          </a:xfrm>
          <a:prstGeom prst="rect">
            <a:avLst/>
          </a:prstGeom>
          <a:solidFill>
            <a:schemeClr val="accent2">
              <a:lumMod val="20000"/>
              <a:lumOff val="80000"/>
            </a:schemeClr>
          </a:solidFill>
        </p:spPr>
        <p:txBody>
          <a:bodyPr wrap="square" rtlCol="0">
            <a:spAutoFit/>
          </a:bodyPr>
          <a:lstStyle/>
          <a:p>
            <a:r>
              <a:rPr lang="en-US" altLang="ko-KR" sz="1200" dirty="0"/>
              <a:t>P. 50 &amp; 80</a:t>
            </a:r>
          </a:p>
          <a:p>
            <a:r>
              <a:rPr lang="ko-KR" altLang="en-US" sz="1200" dirty="0"/>
              <a:t>이력 생성</a:t>
            </a:r>
            <a:endParaRPr lang="en-US" altLang="ko-KR" sz="1200" dirty="0"/>
          </a:p>
        </p:txBody>
      </p:sp>
    </p:spTree>
    <p:extLst>
      <p:ext uri="{BB962C8B-B14F-4D97-AF65-F5344CB8AC3E}">
        <p14:creationId xmlns:p14="http://schemas.microsoft.com/office/powerpoint/2010/main" val="37263332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362EAA-86B2-4735-8A07-23EE2C3E040B}"/>
              </a:ext>
            </a:extLst>
          </p:cNvPr>
          <p:cNvSpPr txBox="1"/>
          <p:nvPr/>
        </p:nvSpPr>
        <p:spPr>
          <a:xfrm>
            <a:off x="649974" y="835506"/>
            <a:ext cx="2027514" cy="307777"/>
          </a:xfrm>
          <a:prstGeom prst="rect">
            <a:avLst/>
          </a:prstGeom>
          <a:noFill/>
        </p:spPr>
        <p:txBody>
          <a:bodyPr wrap="square" rtlCol="0">
            <a:spAutoFit/>
          </a:bodyPr>
          <a:lstStyle/>
          <a:p>
            <a:r>
              <a:rPr lang="en-US" altLang="ko-KR" sz="1400" dirty="0"/>
              <a:t>Retransfer</a:t>
            </a:r>
            <a:r>
              <a:rPr lang="ko-KR" altLang="en-US" sz="1400" dirty="0"/>
              <a:t> </a:t>
            </a:r>
            <a:r>
              <a:rPr lang="en-US" altLang="ko-KR" sz="1400" dirty="0"/>
              <a:t>/ Disposal</a:t>
            </a:r>
            <a:endParaRPr lang="ko-KR" altLang="en-US" sz="1400" dirty="0"/>
          </a:p>
        </p:txBody>
      </p:sp>
      <p:cxnSp>
        <p:nvCxnSpPr>
          <p:cNvPr id="7" name="직선 연결선 6">
            <a:extLst>
              <a:ext uri="{FF2B5EF4-FFF2-40B4-BE49-F238E27FC236}">
                <a16:creationId xmlns:a16="http://schemas.microsoft.com/office/drawing/2014/main" id="{437829CE-EECA-483A-AF0C-89CD9061D459}"/>
              </a:ext>
            </a:extLst>
          </p:cNvPr>
          <p:cNvCxnSpPr>
            <a:cxnSpLocks/>
          </p:cNvCxnSpPr>
          <p:nvPr/>
        </p:nvCxnSpPr>
        <p:spPr>
          <a:xfrm>
            <a:off x="587229" y="1233182"/>
            <a:ext cx="11477405"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D165738-3611-4C3B-9E82-0142AA077A79}"/>
              </a:ext>
            </a:extLst>
          </p:cNvPr>
          <p:cNvSpPr txBox="1"/>
          <p:nvPr/>
        </p:nvSpPr>
        <p:spPr>
          <a:xfrm>
            <a:off x="2021748" y="1316857"/>
            <a:ext cx="994118" cy="369332"/>
          </a:xfrm>
          <a:prstGeom prst="rect">
            <a:avLst/>
          </a:prstGeom>
          <a:noFill/>
        </p:spPr>
        <p:txBody>
          <a:bodyPr wrap="none" rtlCol="0">
            <a:spAutoFit/>
          </a:bodyPr>
          <a:lstStyle/>
          <a:p>
            <a:r>
              <a:rPr lang="en-US" altLang="ko-KR" dirty="0"/>
              <a:t>Product</a:t>
            </a:r>
            <a:endParaRPr lang="ko-KR" altLang="en-US" dirty="0"/>
          </a:p>
        </p:txBody>
      </p:sp>
      <p:sp>
        <p:nvSpPr>
          <p:cNvPr id="9" name="TextBox 8">
            <a:extLst>
              <a:ext uri="{FF2B5EF4-FFF2-40B4-BE49-F238E27FC236}">
                <a16:creationId xmlns:a16="http://schemas.microsoft.com/office/drawing/2014/main" id="{06B60C2A-58C8-40EB-B852-D925D7C63904}"/>
              </a:ext>
            </a:extLst>
          </p:cNvPr>
          <p:cNvSpPr txBox="1"/>
          <p:nvPr/>
        </p:nvSpPr>
        <p:spPr>
          <a:xfrm>
            <a:off x="3086960" y="1316857"/>
            <a:ext cx="1040670" cy="369332"/>
          </a:xfrm>
          <a:prstGeom prst="rect">
            <a:avLst/>
          </a:prstGeom>
          <a:noFill/>
        </p:spPr>
        <p:txBody>
          <a:bodyPr wrap="none" rtlCol="0">
            <a:spAutoFit/>
          </a:bodyPr>
          <a:lstStyle/>
          <a:p>
            <a:r>
              <a:rPr lang="en-US" altLang="ko-KR" dirty="0"/>
              <a:t>ID</a:t>
            </a:r>
            <a:r>
              <a:rPr lang="ko-KR" altLang="en-US" dirty="0"/>
              <a:t> </a:t>
            </a:r>
            <a:r>
              <a:rPr lang="en-US" altLang="ko-KR" dirty="0"/>
              <a:t>Code</a:t>
            </a:r>
            <a:endParaRPr lang="ko-KR" altLang="en-US" dirty="0"/>
          </a:p>
        </p:txBody>
      </p:sp>
      <p:sp>
        <p:nvSpPr>
          <p:cNvPr id="10" name="TextBox 9">
            <a:extLst>
              <a:ext uri="{FF2B5EF4-FFF2-40B4-BE49-F238E27FC236}">
                <a16:creationId xmlns:a16="http://schemas.microsoft.com/office/drawing/2014/main" id="{7CEBCBA9-6560-4A35-A82B-E347BB801F64}"/>
              </a:ext>
            </a:extLst>
          </p:cNvPr>
          <p:cNvSpPr txBox="1"/>
          <p:nvPr/>
        </p:nvSpPr>
        <p:spPr>
          <a:xfrm>
            <a:off x="6036237" y="1315314"/>
            <a:ext cx="833241" cy="307777"/>
          </a:xfrm>
          <a:prstGeom prst="rect">
            <a:avLst/>
          </a:prstGeom>
          <a:noFill/>
        </p:spPr>
        <p:txBody>
          <a:bodyPr wrap="none" rtlCol="0">
            <a:spAutoFit/>
          </a:bodyPr>
          <a:lstStyle/>
          <a:p>
            <a:r>
              <a:rPr lang="en-US" altLang="ko-KR" sz="1400" dirty="0"/>
              <a:t>Request</a:t>
            </a:r>
            <a:endParaRPr lang="ko-KR" altLang="en-US" sz="1400" dirty="0"/>
          </a:p>
        </p:txBody>
      </p:sp>
      <p:sp>
        <p:nvSpPr>
          <p:cNvPr id="11" name="TextBox 10">
            <a:extLst>
              <a:ext uri="{FF2B5EF4-FFF2-40B4-BE49-F238E27FC236}">
                <a16:creationId xmlns:a16="http://schemas.microsoft.com/office/drawing/2014/main" id="{48BEA202-A71E-43D4-90FA-DC80EB613AED}"/>
              </a:ext>
            </a:extLst>
          </p:cNvPr>
          <p:cNvSpPr txBox="1"/>
          <p:nvPr/>
        </p:nvSpPr>
        <p:spPr>
          <a:xfrm>
            <a:off x="7218404" y="1316857"/>
            <a:ext cx="1253356" cy="307777"/>
          </a:xfrm>
          <a:prstGeom prst="rect">
            <a:avLst/>
          </a:prstGeom>
          <a:noFill/>
        </p:spPr>
        <p:txBody>
          <a:bodyPr wrap="none" rtlCol="0">
            <a:spAutoFit/>
          </a:bodyPr>
          <a:lstStyle/>
          <a:p>
            <a:r>
              <a:rPr lang="en-US" altLang="ko-KR" sz="1400" dirty="0"/>
              <a:t>Request date</a:t>
            </a:r>
            <a:endParaRPr lang="ko-KR" altLang="en-US" sz="1400" dirty="0"/>
          </a:p>
        </p:txBody>
      </p:sp>
      <p:sp>
        <p:nvSpPr>
          <p:cNvPr id="12" name="TextBox 11">
            <a:extLst>
              <a:ext uri="{FF2B5EF4-FFF2-40B4-BE49-F238E27FC236}">
                <a16:creationId xmlns:a16="http://schemas.microsoft.com/office/drawing/2014/main" id="{F0846FDF-7664-4D4F-90E5-43277ECD9261}"/>
              </a:ext>
            </a:extLst>
          </p:cNvPr>
          <p:cNvSpPr txBox="1"/>
          <p:nvPr/>
        </p:nvSpPr>
        <p:spPr>
          <a:xfrm>
            <a:off x="4139045" y="1316857"/>
            <a:ext cx="1523174" cy="261610"/>
          </a:xfrm>
          <a:prstGeom prst="rect">
            <a:avLst/>
          </a:prstGeom>
          <a:noFill/>
        </p:spPr>
        <p:txBody>
          <a:bodyPr wrap="none" rtlCol="0">
            <a:spAutoFit/>
          </a:bodyPr>
          <a:lstStyle/>
          <a:p>
            <a:r>
              <a:rPr lang="en-US" altLang="ko-KR" sz="1100" dirty="0"/>
              <a:t>Retransfer</a:t>
            </a:r>
            <a:r>
              <a:rPr lang="ko-KR" altLang="en-US" sz="1100" dirty="0"/>
              <a:t> </a:t>
            </a:r>
            <a:r>
              <a:rPr lang="en-US" altLang="ko-KR" sz="1100" dirty="0"/>
              <a:t>/ Disposal</a:t>
            </a:r>
            <a:endParaRPr lang="ko-KR" altLang="en-US" sz="1100" dirty="0"/>
          </a:p>
        </p:txBody>
      </p:sp>
      <p:sp>
        <p:nvSpPr>
          <p:cNvPr id="15" name="TextBox 14">
            <a:extLst>
              <a:ext uri="{FF2B5EF4-FFF2-40B4-BE49-F238E27FC236}">
                <a16:creationId xmlns:a16="http://schemas.microsoft.com/office/drawing/2014/main" id="{71DBB3CB-1171-4A93-9ECC-B8EC8268709C}"/>
              </a:ext>
            </a:extLst>
          </p:cNvPr>
          <p:cNvSpPr txBox="1"/>
          <p:nvPr/>
        </p:nvSpPr>
        <p:spPr>
          <a:xfrm>
            <a:off x="2018087" y="1761586"/>
            <a:ext cx="1053494" cy="323165"/>
          </a:xfrm>
          <a:prstGeom prst="rect">
            <a:avLst/>
          </a:prstGeom>
          <a:noFill/>
        </p:spPr>
        <p:txBody>
          <a:bodyPr wrap="none" rtlCol="0">
            <a:spAutoFit/>
          </a:bodyPr>
          <a:lstStyle/>
          <a:p>
            <a:r>
              <a:rPr lang="en-US" altLang="ko-KR" sz="1500" dirty="0"/>
              <a:t>Chocolate</a:t>
            </a:r>
            <a:endParaRPr lang="ko-KR" altLang="en-US" sz="1500" dirty="0"/>
          </a:p>
        </p:txBody>
      </p:sp>
      <p:sp>
        <p:nvSpPr>
          <p:cNvPr id="16" name="TextBox 15">
            <a:extLst>
              <a:ext uri="{FF2B5EF4-FFF2-40B4-BE49-F238E27FC236}">
                <a16:creationId xmlns:a16="http://schemas.microsoft.com/office/drawing/2014/main" id="{62F14CF8-C5D9-4B85-ADFC-1429801D8B2D}"/>
              </a:ext>
            </a:extLst>
          </p:cNvPr>
          <p:cNvSpPr txBox="1"/>
          <p:nvPr/>
        </p:nvSpPr>
        <p:spPr>
          <a:xfrm>
            <a:off x="3120516" y="1761586"/>
            <a:ext cx="925253" cy="323165"/>
          </a:xfrm>
          <a:prstGeom prst="rect">
            <a:avLst/>
          </a:prstGeom>
          <a:noFill/>
        </p:spPr>
        <p:txBody>
          <a:bodyPr wrap="none" rtlCol="0">
            <a:spAutoFit/>
          </a:bodyPr>
          <a:lstStyle/>
          <a:p>
            <a:r>
              <a:rPr lang="en-US" altLang="ko-KR" sz="1500" dirty="0"/>
              <a:t>3166464</a:t>
            </a:r>
            <a:endParaRPr lang="ko-KR" altLang="en-US" sz="1500" dirty="0"/>
          </a:p>
        </p:txBody>
      </p:sp>
      <p:sp>
        <p:nvSpPr>
          <p:cNvPr id="17" name="TextBox 16">
            <a:extLst>
              <a:ext uri="{FF2B5EF4-FFF2-40B4-BE49-F238E27FC236}">
                <a16:creationId xmlns:a16="http://schemas.microsoft.com/office/drawing/2014/main" id="{C857A787-782F-4355-B944-DA7E3F47BBA0}"/>
              </a:ext>
            </a:extLst>
          </p:cNvPr>
          <p:cNvSpPr txBox="1"/>
          <p:nvPr/>
        </p:nvSpPr>
        <p:spPr>
          <a:xfrm>
            <a:off x="6044081" y="1761586"/>
            <a:ext cx="915635" cy="323165"/>
          </a:xfrm>
          <a:prstGeom prst="rect">
            <a:avLst/>
          </a:prstGeom>
          <a:noFill/>
        </p:spPr>
        <p:txBody>
          <a:bodyPr wrap="none" rtlCol="0">
            <a:spAutoFit/>
          </a:bodyPr>
          <a:lstStyle/>
          <a:p>
            <a:r>
              <a:rPr lang="en-US" altLang="ko-KR" sz="1500" dirty="0"/>
              <a:t>Disposal</a:t>
            </a:r>
            <a:endParaRPr lang="ko-KR" altLang="en-US" sz="1500" dirty="0"/>
          </a:p>
        </p:txBody>
      </p:sp>
      <p:sp>
        <p:nvSpPr>
          <p:cNvPr id="18" name="TextBox 17">
            <a:extLst>
              <a:ext uri="{FF2B5EF4-FFF2-40B4-BE49-F238E27FC236}">
                <a16:creationId xmlns:a16="http://schemas.microsoft.com/office/drawing/2014/main" id="{E516A88F-9334-46FC-B5FC-E4FEF8A80AF8}"/>
              </a:ext>
            </a:extLst>
          </p:cNvPr>
          <p:cNvSpPr txBox="1"/>
          <p:nvPr/>
        </p:nvSpPr>
        <p:spPr>
          <a:xfrm>
            <a:off x="7218404" y="1761586"/>
            <a:ext cx="1290738" cy="323165"/>
          </a:xfrm>
          <a:prstGeom prst="rect">
            <a:avLst/>
          </a:prstGeom>
          <a:noFill/>
        </p:spPr>
        <p:txBody>
          <a:bodyPr wrap="none" rtlCol="0">
            <a:spAutoFit/>
          </a:bodyPr>
          <a:lstStyle/>
          <a:p>
            <a:r>
              <a:rPr lang="en-US" altLang="ko-KR" sz="1500" dirty="0"/>
              <a:t>2019. 04. 28.</a:t>
            </a:r>
            <a:endParaRPr lang="ko-KR" altLang="en-US" sz="1500" dirty="0"/>
          </a:p>
        </p:txBody>
      </p:sp>
      <p:sp>
        <p:nvSpPr>
          <p:cNvPr id="19" name="TextBox 18">
            <a:extLst>
              <a:ext uri="{FF2B5EF4-FFF2-40B4-BE49-F238E27FC236}">
                <a16:creationId xmlns:a16="http://schemas.microsoft.com/office/drawing/2014/main" id="{0D160061-4AF2-41E1-AF77-3E73886BED6F}"/>
              </a:ext>
            </a:extLst>
          </p:cNvPr>
          <p:cNvSpPr txBox="1"/>
          <p:nvPr/>
        </p:nvSpPr>
        <p:spPr>
          <a:xfrm>
            <a:off x="4860499" y="1761586"/>
            <a:ext cx="396262" cy="323165"/>
          </a:xfrm>
          <a:prstGeom prst="rect">
            <a:avLst/>
          </a:prstGeom>
          <a:noFill/>
        </p:spPr>
        <p:txBody>
          <a:bodyPr wrap="none" rtlCol="0">
            <a:spAutoFit/>
          </a:bodyPr>
          <a:lstStyle/>
          <a:p>
            <a:r>
              <a:rPr lang="en-US" altLang="ko-KR" sz="1500" dirty="0"/>
              <a:t>21</a:t>
            </a:r>
            <a:endParaRPr lang="ko-KR" altLang="en-US" sz="1500" dirty="0"/>
          </a:p>
        </p:txBody>
      </p:sp>
      <p:cxnSp>
        <p:nvCxnSpPr>
          <p:cNvPr id="28" name="직선 연결선 27">
            <a:extLst>
              <a:ext uri="{FF2B5EF4-FFF2-40B4-BE49-F238E27FC236}">
                <a16:creationId xmlns:a16="http://schemas.microsoft.com/office/drawing/2014/main" id="{2ABF7AF9-2FEB-4E2B-A570-6539E789DF5F}"/>
              </a:ext>
            </a:extLst>
          </p:cNvPr>
          <p:cNvCxnSpPr/>
          <p:nvPr/>
        </p:nvCxnSpPr>
        <p:spPr>
          <a:xfrm>
            <a:off x="5657016" y="3272230"/>
            <a:ext cx="0" cy="187907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3" name="직사각형 22">
            <a:extLst>
              <a:ext uri="{FF2B5EF4-FFF2-40B4-BE49-F238E27FC236}">
                <a16:creationId xmlns:a16="http://schemas.microsoft.com/office/drawing/2014/main" id="{645C0DF5-1E05-41A0-A79D-5BDADB5EE5D1}"/>
              </a:ext>
            </a:extLst>
          </p:cNvPr>
          <p:cNvSpPr/>
          <p:nvPr/>
        </p:nvSpPr>
        <p:spPr>
          <a:xfrm>
            <a:off x="412199" y="1417526"/>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25">
            <a:extLst>
              <a:ext uri="{FF2B5EF4-FFF2-40B4-BE49-F238E27FC236}">
                <a16:creationId xmlns:a16="http://schemas.microsoft.com/office/drawing/2014/main" id="{E6AB7A38-59D6-48A2-821C-FABDE8AD00F3}"/>
              </a:ext>
            </a:extLst>
          </p:cNvPr>
          <p:cNvSpPr/>
          <p:nvPr/>
        </p:nvSpPr>
        <p:spPr>
          <a:xfrm>
            <a:off x="412412" y="1839069"/>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TextBox 31">
            <a:extLst>
              <a:ext uri="{FF2B5EF4-FFF2-40B4-BE49-F238E27FC236}">
                <a16:creationId xmlns:a16="http://schemas.microsoft.com/office/drawing/2014/main" id="{6C32A711-F5BA-4001-9A5D-5ACEAAFB61A3}"/>
              </a:ext>
            </a:extLst>
          </p:cNvPr>
          <p:cNvSpPr txBox="1"/>
          <p:nvPr/>
        </p:nvSpPr>
        <p:spPr>
          <a:xfrm>
            <a:off x="5542002" y="198086"/>
            <a:ext cx="1107996" cy="369332"/>
          </a:xfrm>
          <a:prstGeom prst="rect">
            <a:avLst/>
          </a:prstGeom>
          <a:noFill/>
        </p:spPr>
        <p:txBody>
          <a:bodyPr wrap="none" rtlCol="0">
            <a:spAutoFit/>
          </a:bodyPr>
          <a:lstStyle/>
          <a:p>
            <a:r>
              <a:rPr lang="ko-KR" altLang="en-US" dirty="0"/>
              <a:t>재고관리</a:t>
            </a:r>
          </a:p>
        </p:txBody>
      </p:sp>
      <p:sp>
        <p:nvSpPr>
          <p:cNvPr id="36" name="TextBox 35">
            <a:extLst>
              <a:ext uri="{FF2B5EF4-FFF2-40B4-BE49-F238E27FC236}">
                <a16:creationId xmlns:a16="http://schemas.microsoft.com/office/drawing/2014/main" id="{CF878E7F-224C-4BE1-8FC7-B6DC27DC3977}"/>
              </a:ext>
            </a:extLst>
          </p:cNvPr>
          <p:cNvSpPr txBox="1"/>
          <p:nvPr/>
        </p:nvSpPr>
        <p:spPr>
          <a:xfrm>
            <a:off x="8563958" y="1323817"/>
            <a:ext cx="1605761" cy="307777"/>
          </a:xfrm>
          <a:prstGeom prst="rect">
            <a:avLst/>
          </a:prstGeom>
          <a:noFill/>
        </p:spPr>
        <p:txBody>
          <a:bodyPr wrap="none" rtlCol="0">
            <a:spAutoFit/>
          </a:bodyPr>
          <a:lstStyle/>
          <a:p>
            <a:r>
              <a:rPr lang="en-US" altLang="ko-KR" sz="1400" dirty="0"/>
              <a:t>Processing Status</a:t>
            </a:r>
            <a:endParaRPr lang="ko-KR" altLang="en-US" sz="1400" dirty="0"/>
          </a:p>
        </p:txBody>
      </p:sp>
      <p:sp>
        <p:nvSpPr>
          <p:cNvPr id="33" name="TextBox 32">
            <a:extLst>
              <a:ext uri="{FF2B5EF4-FFF2-40B4-BE49-F238E27FC236}">
                <a16:creationId xmlns:a16="http://schemas.microsoft.com/office/drawing/2014/main" id="{A6951104-A1B5-43A3-8EA3-AA0A1CD36F07}"/>
              </a:ext>
            </a:extLst>
          </p:cNvPr>
          <p:cNvSpPr txBox="1"/>
          <p:nvPr/>
        </p:nvSpPr>
        <p:spPr>
          <a:xfrm>
            <a:off x="2018087" y="2158602"/>
            <a:ext cx="1074846" cy="323165"/>
          </a:xfrm>
          <a:prstGeom prst="rect">
            <a:avLst/>
          </a:prstGeom>
          <a:noFill/>
        </p:spPr>
        <p:txBody>
          <a:bodyPr wrap="none" rtlCol="0">
            <a:spAutoFit/>
          </a:bodyPr>
          <a:lstStyle/>
          <a:p>
            <a:r>
              <a:rPr lang="en-US" altLang="ko-KR" sz="1500" dirty="0"/>
              <a:t>Large</a:t>
            </a:r>
            <a:r>
              <a:rPr lang="ko-KR" altLang="en-US" sz="1500" dirty="0"/>
              <a:t> </a:t>
            </a:r>
            <a:r>
              <a:rPr lang="en-US" altLang="ko-KR" sz="1500" dirty="0"/>
              <a:t>Cup</a:t>
            </a:r>
            <a:endParaRPr lang="ko-KR" altLang="en-US" sz="1500" dirty="0"/>
          </a:p>
        </p:txBody>
      </p:sp>
      <p:sp>
        <p:nvSpPr>
          <p:cNvPr id="34" name="TextBox 33">
            <a:extLst>
              <a:ext uri="{FF2B5EF4-FFF2-40B4-BE49-F238E27FC236}">
                <a16:creationId xmlns:a16="http://schemas.microsoft.com/office/drawing/2014/main" id="{2A88EC19-8F1A-4229-9B15-A1F3F613CAC7}"/>
              </a:ext>
            </a:extLst>
          </p:cNvPr>
          <p:cNvSpPr txBox="1"/>
          <p:nvPr/>
        </p:nvSpPr>
        <p:spPr>
          <a:xfrm>
            <a:off x="3120516" y="2158602"/>
            <a:ext cx="925253" cy="323165"/>
          </a:xfrm>
          <a:prstGeom prst="rect">
            <a:avLst/>
          </a:prstGeom>
          <a:noFill/>
        </p:spPr>
        <p:txBody>
          <a:bodyPr wrap="none" rtlCol="0">
            <a:spAutoFit/>
          </a:bodyPr>
          <a:lstStyle/>
          <a:p>
            <a:r>
              <a:rPr lang="en-US" altLang="ko-KR" sz="1500" dirty="0"/>
              <a:t>1273124</a:t>
            </a:r>
            <a:endParaRPr lang="ko-KR" altLang="en-US" sz="1500" dirty="0"/>
          </a:p>
        </p:txBody>
      </p:sp>
      <p:sp>
        <p:nvSpPr>
          <p:cNvPr id="38" name="TextBox 37">
            <a:extLst>
              <a:ext uri="{FF2B5EF4-FFF2-40B4-BE49-F238E27FC236}">
                <a16:creationId xmlns:a16="http://schemas.microsoft.com/office/drawing/2014/main" id="{66CC73B5-43EE-42F7-918F-EE01560E7981}"/>
              </a:ext>
            </a:extLst>
          </p:cNvPr>
          <p:cNvSpPr txBox="1"/>
          <p:nvPr/>
        </p:nvSpPr>
        <p:spPr>
          <a:xfrm>
            <a:off x="6018914" y="2158602"/>
            <a:ext cx="1055674" cy="323165"/>
          </a:xfrm>
          <a:prstGeom prst="rect">
            <a:avLst/>
          </a:prstGeom>
          <a:noFill/>
        </p:spPr>
        <p:txBody>
          <a:bodyPr wrap="none" rtlCol="0">
            <a:spAutoFit/>
          </a:bodyPr>
          <a:lstStyle/>
          <a:p>
            <a:r>
              <a:rPr lang="en-US" altLang="ko-KR" sz="1500" dirty="0"/>
              <a:t>Retransfer</a:t>
            </a:r>
            <a:endParaRPr lang="ko-KR" altLang="en-US" sz="1500" dirty="0"/>
          </a:p>
        </p:txBody>
      </p:sp>
      <p:sp>
        <p:nvSpPr>
          <p:cNvPr id="39" name="TextBox 38">
            <a:extLst>
              <a:ext uri="{FF2B5EF4-FFF2-40B4-BE49-F238E27FC236}">
                <a16:creationId xmlns:a16="http://schemas.microsoft.com/office/drawing/2014/main" id="{95ABDD1E-B1FD-4642-A0EF-4126FD864515}"/>
              </a:ext>
            </a:extLst>
          </p:cNvPr>
          <p:cNvSpPr txBox="1"/>
          <p:nvPr/>
        </p:nvSpPr>
        <p:spPr>
          <a:xfrm>
            <a:off x="7218404" y="2158602"/>
            <a:ext cx="1290738" cy="323165"/>
          </a:xfrm>
          <a:prstGeom prst="rect">
            <a:avLst/>
          </a:prstGeom>
          <a:noFill/>
        </p:spPr>
        <p:txBody>
          <a:bodyPr wrap="none" rtlCol="0">
            <a:spAutoFit/>
          </a:bodyPr>
          <a:lstStyle/>
          <a:p>
            <a:r>
              <a:rPr lang="en-US" altLang="ko-KR" sz="1500" dirty="0"/>
              <a:t>2019. 03. 30.</a:t>
            </a:r>
            <a:endParaRPr lang="ko-KR" altLang="en-US" sz="1500" dirty="0"/>
          </a:p>
        </p:txBody>
      </p:sp>
      <p:sp>
        <p:nvSpPr>
          <p:cNvPr id="40" name="TextBox 39">
            <a:extLst>
              <a:ext uri="{FF2B5EF4-FFF2-40B4-BE49-F238E27FC236}">
                <a16:creationId xmlns:a16="http://schemas.microsoft.com/office/drawing/2014/main" id="{FEF55B52-A118-4639-BC5F-0E576E11B3DB}"/>
              </a:ext>
            </a:extLst>
          </p:cNvPr>
          <p:cNvSpPr txBox="1"/>
          <p:nvPr/>
        </p:nvSpPr>
        <p:spPr>
          <a:xfrm>
            <a:off x="4919222" y="2158602"/>
            <a:ext cx="290464" cy="323165"/>
          </a:xfrm>
          <a:prstGeom prst="rect">
            <a:avLst/>
          </a:prstGeom>
          <a:noFill/>
        </p:spPr>
        <p:txBody>
          <a:bodyPr wrap="none" rtlCol="0">
            <a:spAutoFit/>
          </a:bodyPr>
          <a:lstStyle/>
          <a:p>
            <a:r>
              <a:rPr lang="en-US" altLang="ko-KR" sz="1500" dirty="0"/>
              <a:t>3</a:t>
            </a:r>
            <a:endParaRPr lang="ko-KR" altLang="en-US" sz="1500" dirty="0"/>
          </a:p>
        </p:txBody>
      </p:sp>
      <p:sp>
        <p:nvSpPr>
          <p:cNvPr id="41" name="직사각형 40">
            <a:extLst>
              <a:ext uri="{FF2B5EF4-FFF2-40B4-BE49-F238E27FC236}">
                <a16:creationId xmlns:a16="http://schemas.microsoft.com/office/drawing/2014/main" id="{FBE63011-5DD3-4594-BD55-84B999A50C2E}"/>
              </a:ext>
            </a:extLst>
          </p:cNvPr>
          <p:cNvSpPr/>
          <p:nvPr/>
        </p:nvSpPr>
        <p:spPr>
          <a:xfrm>
            <a:off x="412412" y="2236085"/>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TextBox 42">
            <a:extLst>
              <a:ext uri="{FF2B5EF4-FFF2-40B4-BE49-F238E27FC236}">
                <a16:creationId xmlns:a16="http://schemas.microsoft.com/office/drawing/2014/main" id="{DB454F04-3934-417E-A788-E352AA66156F}"/>
              </a:ext>
            </a:extLst>
          </p:cNvPr>
          <p:cNvSpPr txBox="1"/>
          <p:nvPr/>
        </p:nvSpPr>
        <p:spPr>
          <a:xfrm>
            <a:off x="8665290" y="2168507"/>
            <a:ext cx="949619" cy="276999"/>
          </a:xfrm>
          <a:prstGeom prst="rect">
            <a:avLst/>
          </a:prstGeom>
          <a:noFill/>
        </p:spPr>
        <p:txBody>
          <a:bodyPr wrap="none" rtlCol="0">
            <a:spAutoFit/>
          </a:bodyPr>
          <a:lstStyle/>
          <a:p>
            <a:r>
              <a:rPr lang="en-US" altLang="ko-KR" sz="1200" dirty="0"/>
              <a:t>Completed</a:t>
            </a:r>
            <a:endParaRPr lang="ko-KR" altLang="en-US" sz="1200" dirty="0"/>
          </a:p>
        </p:txBody>
      </p:sp>
      <p:sp>
        <p:nvSpPr>
          <p:cNvPr id="35" name="TextBox 34">
            <a:extLst>
              <a:ext uri="{FF2B5EF4-FFF2-40B4-BE49-F238E27FC236}">
                <a16:creationId xmlns:a16="http://schemas.microsoft.com/office/drawing/2014/main" id="{798B48B0-07E3-4F33-8FF5-FEAF8433F834}"/>
              </a:ext>
            </a:extLst>
          </p:cNvPr>
          <p:cNvSpPr txBox="1"/>
          <p:nvPr/>
        </p:nvSpPr>
        <p:spPr>
          <a:xfrm>
            <a:off x="615529" y="1326762"/>
            <a:ext cx="1187826" cy="369332"/>
          </a:xfrm>
          <a:prstGeom prst="rect">
            <a:avLst/>
          </a:prstGeom>
          <a:noFill/>
        </p:spPr>
        <p:txBody>
          <a:bodyPr wrap="none" rtlCol="0">
            <a:spAutoFit/>
          </a:bodyPr>
          <a:lstStyle/>
          <a:p>
            <a:r>
              <a:rPr lang="en-US" altLang="ko-KR" dirty="0"/>
              <a:t>Customer</a:t>
            </a:r>
            <a:endParaRPr lang="ko-KR" altLang="en-US" dirty="0"/>
          </a:p>
        </p:txBody>
      </p:sp>
      <p:sp>
        <p:nvSpPr>
          <p:cNvPr id="37" name="TextBox 36">
            <a:extLst>
              <a:ext uri="{FF2B5EF4-FFF2-40B4-BE49-F238E27FC236}">
                <a16:creationId xmlns:a16="http://schemas.microsoft.com/office/drawing/2014/main" id="{A57D0702-758D-47E2-BFDC-F72F39B14C39}"/>
              </a:ext>
            </a:extLst>
          </p:cNvPr>
          <p:cNvSpPr txBox="1"/>
          <p:nvPr/>
        </p:nvSpPr>
        <p:spPr>
          <a:xfrm>
            <a:off x="611868" y="1771491"/>
            <a:ext cx="1406667" cy="323165"/>
          </a:xfrm>
          <a:prstGeom prst="rect">
            <a:avLst/>
          </a:prstGeom>
          <a:noFill/>
        </p:spPr>
        <p:txBody>
          <a:bodyPr wrap="none" rtlCol="0">
            <a:spAutoFit/>
          </a:bodyPr>
          <a:lstStyle/>
          <a:p>
            <a:r>
              <a:rPr lang="en-US" altLang="ko-KR" sz="1500" dirty="0"/>
              <a:t>ABC company</a:t>
            </a:r>
            <a:endParaRPr lang="ko-KR" altLang="en-US" sz="1500" dirty="0"/>
          </a:p>
        </p:txBody>
      </p:sp>
      <p:sp>
        <p:nvSpPr>
          <p:cNvPr id="42" name="TextBox 41">
            <a:extLst>
              <a:ext uri="{FF2B5EF4-FFF2-40B4-BE49-F238E27FC236}">
                <a16:creationId xmlns:a16="http://schemas.microsoft.com/office/drawing/2014/main" id="{8CAD3400-9DEA-4134-8780-5005270EE3CF}"/>
              </a:ext>
            </a:extLst>
          </p:cNvPr>
          <p:cNvSpPr txBox="1"/>
          <p:nvPr/>
        </p:nvSpPr>
        <p:spPr>
          <a:xfrm>
            <a:off x="611868" y="2168507"/>
            <a:ext cx="1029705" cy="323165"/>
          </a:xfrm>
          <a:prstGeom prst="rect">
            <a:avLst/>
          </a:prstGeom>
          <a:noFill/>
        </p:spPr>
        <p:txBody>
          <a:bodyPr wrap="none" rtlCol="0">
            <a:spAutoFit/>
          </a:bodyPr>
          <a:lstStyle/>
          <a:p>
            <a:r>
              <a:rPr lang="en-US" altLang="ko-KR" sz="1500" dirty="0"/>
              <a:t>DEF Store</a:t>
            </a:r>
            <a:endParaRPr lang="ko-KR" altLang="en-US" sz="1500" dirty="0"/>
          </a:p>
        </p:txBody>
      </p:sp>
      <p:sp>
        <p:nvSpPr>
          <p:cNvPr id="45" name="TextBox 44">
            <a:extLst>
              <a:ext uri="{FF2B5EF4-FFF2-40B4-BE49-F238E27FC236}">
                <a16:creationId xmlns:a16="http://schemas.microsoft.com/office/drawing/2014/main" id="{FE1D4C62-98BD-4F89-B680-A3265F582CB2}"/>
              </a:ext>
            </a:extLst>
          </p:cNvPr>
          <p:cNvSpPr txBox="1"/>
          <p:nvPr/>
        </p:nvSpPr>
        <p:spPr>
          <a:xfrm>
            <a:off x="2018087" y="2529054"/>
            <a:ext cx="1055610" cy="323165"/>
          </a:xfrm>
          <a:prstGeom prst="rect">
            <a:avLst/>
          </a:prstGeom>
          <a:noFill/>
        </p:spPr>
        <p:txBody>
          <a:bodyPr wrap="none" rtlCol="0">
            <a:spAutoFit/>
          </a:bodyPr>
          <a:lstStyle/>
          <a:p>
            <a:r>
              <a:rPr lang="en-US" altLang="ko-KR" sz="1500" dirty="0"/>
              <a:t>Ice Cream</a:t>
            </a:r>
            <a:endParaRPr lang="ko-KR" altLang="en-US" sz="1500" dirty="0"/>
          </a:p>
        </p:txBody>
      </p:sp>
      <p:sp>
        <p:nvSpPr>
          <p:cNvPr id="47" name="TextBox 46">
            <a:extLst>
              <a:ext uri="{FF2B5EF4-FFF2-40B4-BE49-F238E27FC236}">
                <a16:creationId xmlns:a16="http://schemas.microsoft.com/office/drawing/2014/main" id="{1D27AEA1-2B22-4325-BB96-B2FB0E5E3E02}"/>
              </a:ext>
            </a:extLst>
          </p:cNvPr>
          <p:cNvSpPr txBox="1"/>
          <p:nvPr/>
        </p:nvSpPr>
        <p:spPr>
          <a:xfrm>
            <a:off x="3120516" y="2529054"/>
            <a:ext cx="925253" cy="323165"/>
          </a:xfrm>
          <a:prstGeom prst="rect">
            <a:avLst/>
          </a:prstGeom>
          <a:noFill/>
        </p:spPr>
        <p:txBody>
          <a:bodyPr wrap="none" rtlCol="0">
            <a:spAutoFit/>
          </a:bodyPr>
          <a:lstStyle/>
          <a:p>
            <a:r>
              <a:rPr lang="en-US" altLang="ko-KR" sz="1500" dirty="0"/>
              <a:t>3167251</a:t>
            </a:r>
            <a:endParaRPr lang="ko-KR" altLang="en-US" sz="1500" dirty="0"/>
          </a:p>
        </p:txBody>
      </p:sp>
      <p:sp>
        <p:nvSpPr>
          <p:cNvPr id="48" name="TextBox 47">
            <a:extLst>
              <a:ext uri="{FF2B5EF4-FFF2-40B4-BE49-F238E27FC236}">
                <a16:creationId xmlns:a16="http://schemas.microsoft.com/office/drawing/2014/main" id="{C5CBFA6D-0423-46FC-9892-B111517CBD3E}"/>
              </a:ext>
            </a:extLst>
          </p:cNvPr>
          <p:cNvSpPr txBox="1"/>
          <p:nvPr/>
        </p:nvSpPr>
        <p:spPr>
          <a:xfrm>
            <a:off x="5968580" y="2529054"/>
            <a:ext cx="1138773" cy="323165"/>
          </a:xfrm>
          <a:prstGeom prst="rect">
            <a:avLst/>
          </a:prstGeom>
          <a:noFill/>
        </p:spPr>
        <p:txBody>
          <a:bodyPr wrap="none" rtlCol="0">
            <a:spAutoFit/>
          </a:bodyPr>
          <a:lstStyle/>
          <a:p>
            <a:r>
              <a:rPr lang="en-US" altLang="ko-KR" sz="1500" dirty="0"/>
              <a:t>Re-Storage</a:t>
            </a:r>
            <a:endParaRPr lang="ko-KR" altLang="en-US" sz="1500" dirty="0"/>
          </a:p>
        </p:txBody>
      </p:sp>
      <p:sp>
        <p:nvSpPr>
          <p:cNvPr id="49" name="TextBox 48">
            <a:extLst>
              <a:ext uri="{FF2B5EF4-FFF2-40B4-BE49-F238E27FC236}">
                <a16:creationId xmlns:a16="http://schemas.microsoft.com/office/drawing/2014/main" id="{32786F72-E266-498C-9652-6D53DAD877A2}"/>
              </a:ext>
            </a:extLst>
          </p:cNvPr>
          <p:cNvSpPr txBox="1"/>
          <p:nvPr/>
        </p:nvSpPr>
        <p:spPr>
          <a:xfrm>
            <a:off x="7218404" y="2529054"/>
            <a:ext cx="1290738" cy="323165"/>
          </a:xfrm>
          <a:prstGeom prst="rect">
            <a:avLst/>
          </a:prstGeom>
          <a:noFill/>
        </p:spPr>
        <p:txBody>
          <a:bodyPr wrap="none" rtlCol="0">
            <a:spAutoFit/>
          </a:bodyPr>
          <a:lstStyle/>
          <a:p>
            <a:r>
              <a:rPr lang="en-US" altLang="ko-KR" sz="1500" dirty="0"/>
              <a:t>2019. 03. 28.</a:t>
            </a:r>
            <a:endParaRPr lang="ko-KR" altLang="en-US" sz="1500" dirty="0"/>
          </a:p>
        </p:txBody>
      </p:sp>
      <p:sp>
        <p:nvSpPr>
          <p:cNvPr id="50" name="TextBox 49">
            <a:extLst>
              <a:ext uri="{FF2B5EF4-FFF2-40B4-BE49-F238E27FC236}">
                <a16:creationId xmlns:a16="http://schemas.microsoft.com/office/drawing/2014/main" id="{CAE66C48-7C2C-4A32-83C0-4EB526303568}"/>
              </a:ext>
            </a:extLst>
          </p:cNvPr>
          <p:cNvSpPr txBox="1"/>
          <p:nvPr/>
        </p:nvSpPr>
        <p:spPr>
          <a:xfrm>
            <a:off x="4919222" y="2529054"/>
            <a:ext cx="290464" cy="323165"/>
          </a:xfrm>
          <a:prstGeom prst="rect">
            <a:avLst/>
          </a:prstGeom>
          <a:noFill/>
        </p:spPr>
        <p:txBody>
          <a:bodyPr wrap="none" rtlCol="0">
            <a:spAutoFit/>
          </a:bodyPr>
          <a:lstStyle/>
          <a:p>
            <a:r>
              <a:rPr lang="en-US" altLang="ko-KR" sz="1500" dirty="0"/>
              <a:t>1</a:t>
            </a:r>
            <a:endParaRPr lang="ko-KR" altLang="en-US" sz="1500" dirty="0"/>
          </a:p>
        </p:txBody>
      </p:sp>
      <p:sp>
        <p:nvSpPr>
          <p:cNvPr id="51" name="직사각형 50">
            <a:extLst>
              <a:ext uri="{FF2B5EF4-FFF2-40B4-BE49-F238E27FC236}">
                <a16:creationId xmlns:a16="http://schemas.microsoft.com/office/drawing/2014/main" id="{40FE4D7C-2925-4169-866C-C7E9D86D6EAE}"/>
              </a:ext>
            </a:extLst>
          </p:cNvPr>
          <p:cNvSpPr/>
          <p:nvPr/>
        </p:nvSpPr>
        <p:spPr>
          <a:xfrm>
            <a:off x="412412" y="2606537"/>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2" name="TextBox 51">
            <a:extLst>
              <a:ext uri="{FF2B5EF4-FFF2-40B4-BE49-F238E27FC236}">
                <a16:creationId xmlns:a16="http://schemas.microsoft.com/office/drawing/2014/main" id="{04603002-B821-47FE-8169-73E48E190836}"/>
              </a:ext>
            </a:extLst>
          </p:cNvPr>
          <p:cNvSpPr txBox="1"/>
          <p:nvPr/>
        </p:nvSpPr>
        <p:spPr>
          <a:xfrm>
            <a:off x="8665290" y="2538959"/>
            <a:ext cx="949619" cy="276999"/>
          </a:xfrm>
          <a:prstGeom prst="rect">
            <a:avLst/>
          </a:prstGeom>
          <a:noFill/>
        </p:spPr>
        <p:txBody>
          <a:bodyPr wrap="none" rtlCol="0">
            <a:spAutoFit/>
          </a:bodyPr>
          <a:lstStyle/>
          <a:p>
            <a:r>
              <a:rPr lang="en-US" altLang="ko-KR" sz="1200" dirty="0"/>
              <a:t>Completed</a:t>
            </a:r>
            <a:endParaRPr lang="ko-KR" altLang="en-US" sz="1200" dirty="0"/>
          </a:p>
        </p:txBody>
      </p:sp>
      <p:sp>
        <p:nvSpPr>
          <p:cNvPr id="53" name="TextBox 52">
            <a:extLst>
              <a:ext uri="{FF2B5EF4-FFF2-40B4-BE49-F238E27FC236}">
                <a16:creationId xmlns:a16="http://schemas.microsoft.com/office/drawing/2014/main" id="{21917807-A0BD-43A0-B886-9E7D356F3D6C}"/>
              </a:ext>
            </a:extLst>
          </p:cNvPr>
          <p:cNvSpPr txBox="1"/>
          <p:nvPr/>
        </p:nvSpPr>
        <p:spPr>
          <a:xfrm>
            <a:off x="611868" y="2538959"/>
            <a:ext cx="1406667" cy="323165"/>
          </a:xfrm>
          <a:prstGeom prst="rect">
            <a:avLst/>
          </a:prstGeom>
          <a:noFill/>
        </p:spPr>
        <p:txBody>
          <a:bodyPr wrap="none" rtlCol="0">
            <a:spAutoFit/>
          </a:bodyPr>
          <a:lstStyle/>
          <a:p>
            <a:r>
              <a:rPr lang="en-US" altLang="ko-KR" sz="1500" dirty="0"/>
              <a:t>ABC company</a:t>
            </a:r>
            <a:endParaRPr lang="ko-KR" altLang="en-US" sz="1500" dirty="0"/>
          </a:p>
        </p:txBody>
      </p:sp>
      <p:sp>
        <p:nvSpPr>
          <p:cNvPr id="2" name="직사각형 1">
            <a:extLst>
              <a:ext uri="{FF2B5EF4-FFF2-40B4-BE49-F238E27FC236}">
                <a16:creationId xmlns:a16="http://schemas.microsoft.com/office/drawing/2014/main" id="{53A4EF4C-E739-4736-8779-97747CFA9474}"/>
              </a:ext>
            </a:extLst>
          </p:cNvPr>
          <p:cNvSpPr/>
          <p:nvPr/>
        </p:nvSpPr>
        <p:spPr>
          <a:xfrm>
            <a:off x="8665290" y="1767005"/>
            <a:ext cx="1021433" cy="30095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4" name="TextBox 53">
            <a:extLst>
              <a:ext uri="{FF2B5EF4-FFF2-40B4-BE49-F238E27FC236}">
                <a16:creationId xmlns:a16="http://schemas.microsoft.com/office/drawing/2014/main" id="{F86671F2-0EFE-466B-9D50-42E0B07BBB0A}"/>
              </a:ext>
            </a:extLst>
          </p:cNvPr>
          <p:cNvSpPr txBox="1"/>
          <p:nvPr/>
        </p:nvSpPr>
        <p:spPr>
          <a:xfrm>
            <a:off x="10149942" y="1327947"/>
            <a:ext cx="1497782" cy="307777"/>
          </a:xfrm>
          <a:prstGeom prst="rect">
            <a:avLst/>
          </a:prstGeom>
          <a:noFill/>
        </p:spPr>
        <p:txBody>
          <a:bodyPr wrap="none" rtlCol="0">
            <a:spAutoFit/>
          </a:bodyPr>
          <a:lstStyle/>
          <a:p>
            <a:r>
              <a:rPr lang="en-US" altLang="ko-KR" sz="1400" dirty="0"/>
              <a:t>Completed date</a:t>
            </a:r>
            <a:endParaRPr lang="ko-KR" altLang="en-US" sz="1400" dirty="0"/>
          </a:p>
        </p:txBody>
      </p:sp>
      <p:sp>
        <p:nvSpPr>
          <p:cNvPr id="56" name="TextBox 55">
            <a:extLst>
              <a:ext uri="{FF2B5EF4-FFF2-40B4-BE49-F238E27FC236}">
                <a16:creationId xmlns:a16="http://schemas.microsoft.com/office/drawing/2014/main" id="{219BD083-C685-4C78-BB74-F2514F9427F7}"/>
              </a:ext>
            </a:extLst>
          </p:cNvPr>
          <p:cNvSpPr txBox="1"/>
          <p:nvPr/>
        </p:nvSpPr>
        <p:spPr>
          <a:xfrm>
            <a:off x="10149942" y="2169692"/>
            <a:ext cx="1290738" cy="323165"/>
          </a:xfrm>
          <a:prstGeom prst="rect">
            <a:avLst/>
          </a:prstGeom>
          <a:noFill/>
        </p:spPr>
        <p:txBody>
          <a:bodyPr wrap="none" rtlCol="0">
            <a:spAutoFit/>
          </a:bodyPr>
          <a:lstStyle/>
          <a:p>
            <a:r>
              <a:rPr lang="en-US" altLang="ko-KR" sz="1500" dirty="0"/>
              <a:t>2019. 03. 30.</a:t>
            </a:r>
            <a:endParaRPr lang="ko-KR" altLang="en-US" sz="1500" dirty="0"/>
          </a:p>
        </p:txBody>
      </p:sp>
      <p:sp>
        <p:nvSpPr>
          <p:cNvPr id="58" name="TextBox 57">
            <a:extLst>
              <a:ext uri="{FF2B5EF4-FFF2-40B4-BE49-F238E27FC236}">
                <a16:creationId xmlns:a16="http://schemas.microsoft.com/office/drawing/2014/main" id="{2378B480-5E54-4B0E-94B3-79B09FD4E0C8}"/>
              </a:ext>
            </a:extLst>
          </p:cNvPr>
          <p:cNvSpPr txBox="1"/>
          <p:nvPr/>
        </p:nvSpPr>
        <p:spPr>
          <a:xfrm>
            <a:off x="10149942" y="2540144"/>
            <a:ext cx="1290738" cy="323165"/>
          </a:xfrm>
          <a:prstGeom prst="rect">
            <a:avLst/>
          </a:prstGeom>
          <a:noFill/>
        </p:spPr>
        <p:txBody>
          <a:bodyPr wrap="none" rtlCol="0">
            <a:spAutoFit/>
          </a:bodyPr>
          <a:lstStyle/>
          <a:p>
            <a:r>
              <a:rPr lang="en-US" altLang="ko-KR" sz="1500" dirty="0"/>
              <a:t>2019. 03. 28.</a:t>
            </a:r>
            <a:endParaRPr lang="ko-KR" altLang="en-US" sz="1500" dirty="0"/>
          </a:p>
        </p:txBody>
      </p:sp>
      <p:cxnSp>
        <p:nvCxnSpPr>
          <p:cNvPr id="59" name="직선 화살표 연결선 58">
            <a:extLst>
              <a:ext uri="{FF2B5EF4-FFF2-40B4-BE49-F238E27FC236}">
                <a16:creationId xmlns:a16="http://schemas.microsoft.com/office/drawing/2014/main" id="{9F6EB7D7-9EBC-47FB-9FA8-656576B519C9}"/>
              </a:ext>
            </a:extLst>
          </p:cNvPr>
          <p:cNvCxnSpPr>
            <a:cxnSpLocks/>
          </p:cNvCxnSpPr>
          <p:nvPr/>
        </p:nvCxnSpPr>
        <p:spPr>
          <a:xfrm flipH="1" flipV="1">
            <a:off x="9637362" y="2084751"/>
            <a:ext cx="569557" cy="10617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19BFB082-E835-4D71-90BF-7146711B767B}"/>
              </a:ext>
            </a:extLst>
          </p:cNvPr>
          <p:cNvSpPr txBox="1"/>
          <p:nvPr/>
        </p:nvSpPr>
        <p:spPr>
          <a:xfrm>
            <a:off x="9348206" y="3164815"/>
            <a:ext cx="1651414" cy="646331"/>
          </a:xfrm>
          <a:prstGeom prst="rect">
            <a:avLst/>
          </a:prstGeom>
          <a:noFill/>
          <a:ln>
            <a:solidFill>
              <a:schemeClr val="tx1"/>
            </a:solidFill>
          </a:ln>
        </p:spPr>
        <p:txBody>
          <a:bodyPr wrap="square" rtlCol="0">
            <a:spAutoFit/>
          </a:bodyPr>
          <a:lstStyle/>
          <a:p>
            <a:r>
              <a:rPr lang="ko-KR" altLang="en-US" dirty="0" err="1"/>
              <a:t>미선택</a:t>
            </a:r>
            <a:r>
              <a:rPr lang="ko-KR" altLang="en-US" dirty="0"/>
              <a:t> 시 미처리 상태</a:t>
            </a:r>
            <a:endParaRPr lang="en-US" altLang="ko-KR" dirty="0"/>
          </a:p>
        </p:txBody>
      </p:sp>
      <p:sp>
        <p:nvSpPr>
          <p:cNvPr id="44" name="직사각형 43">
            <a:extLst>
              <a:ext uri="{FF2B5EF4-FFF2-40B4-BE49-F238E27FC236}">
                <a16:creationId xmlns:a16="http://schemas.microsoft.com/office/drawing/2014/main" id="{4A56D33F-C269-4096-B677-488E5E008943}"/>
              </a:ext>
            </a:extLst>
          </p:cNvPr>
          <p:cNvSpPr/>
          <p:nvPr/>
        </p:nvSpPr>
        <p:spPr>
          <a:xfrm>
            <a:off x="611868" y="1704593"/>
            <a:ext cx="10727821" cy="4345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TextBox 45">
            <a:extLst>
              <a:ext uri="{FF2B5EF4-FFF2-40B4-BE49-F238E27FC236}">
                <a16:creationId xmlns:a16="http://schemas.microsoft.com/office/drawing/2014/main" id="{75F606E4-DB05-42DD-988D-DDF8B7144B19}"/>
              </a:ext>
            </a:extLst>
          </p:cNvPr>
          <p:cNvSpPr txBox="1"/>
          <p:nvPr/>
        </p:nvSpPr>
        <p:spPr>
          <a:xfrm>
            <a:off x="2865628" y="214558"/>
            <a:ext cx="2209711" cy="923330"/>
          </a:xfrm>
          <a:prstGeom prst="rect">
            <a:avLst/>
          </a:prstGeom>
          <a:noFill/>
          <a:ln>
            <a:solidFill>
              <a:schemeClr val="tx1"/>
            </a:solidFill>
          </a:ln>
        </p:spPr>
        <p:txBody>
          <a:bodyPr wrap="square" rtlCol="0">
            <a:spAutoFit/>
          </a:bodyPr>
          <a:lstStyle/>
          <a:p>
            <a:r>
              <a:rPr lang="ko-KR" altLang="en-US" dirty="0"/>
              <a:t>폐기</a:t>
            </a:r>
            <a:r>
              <a:rPr lang="en-US" altLang="ko-KR" dirty="0"/>
              <a:t>/</a:t>
            </a:r>
            <a:r>
              <a:rPr lang="ko-KR" altLang="en-US" dirty="0"/>
              <a:t>반환 처리정보 입력 페이지 이동</a:t>
            </a:r>
            <a:endParaRPr lang="en-US" altLang="ko-KR" dirty="0"/>
          </a:p>
          <a:p>
            <a:r>
              <a:rPr lang="en-US" altLang="ko-KR" dirty="0"/>
              <a:t>P.83</a:t>
            </a:r>
            <a:endParaRPr lang="ko-KR" altLang="en-US" dirty="0"/>
          </a:p>
        </p:txBody>
      </p:sp>
      <p:cxnSp>
        <p:nvCxnSpPr>
          <p:cNvPr id="55" name="직선 화살표 연결선 54">
            <a:extLst>
              <a:ext uri="{FF2B5EF4-FFF2-40B4-BE49-F238E27FC236}">
                <a16:creationId xmlns:a16="http://schemas.microsoft.com/office/drawing/2014/main" id="{A9B1644B-4360-42B3-9528-6DE9E552DF59}"/>
              </a:ext>
            </a:extLst>
          </p:cNvPr>
          <p:cNvCxnSpPr>
            <a:cxnSpLocks/>
            <a:stCxn id="46" idx="2"/>
          </p:cNvCxnSpPr>
          <p:nvPr/>
        </p:nvCxnSpPr>
        <p:spPr>
          <a:xfrm>
            <a:off x="3970484" y="1137888"/>
            <a:ext cx="58015" cy="562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직선 화살표 연결선 56">
            <a:extLst>
              <a:ext uri="{FF2B5EF4-FFF2-40B4-BE49-F238E27FC236}">
                <a16:creationId xmlns:a16="http://schemas.microsoft.com/office/drawing/2014/main" id="{55E47C39-1B79-4048-859C-0521B3A67872}"/>
              </a:ext>
            </a:extLst>
          </p:cNvPr>
          <p:cNvCxnSpPr>
            <a:cxnSpLocks/>
            <a:stCxn id="61" idx="0"/>
          </p:cNvCxnSpPr>
          <p:nvPr/>
        </p:nvCxnSpPr>
        <p:spPr>
          <a:xfrm flipV="1">
            <a:off x="3478919" y="2899506"/>
            <a:ext cx="491565" cy="11062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0039D454-7079-4E39-A669-7E5ED38C47F9}"/>
              </a:ext>
            </a:extLst>
          </p:cNvPr>
          <p:cNvSpPr txBox="1"/>
          <p:nvPr/>
        </p:nvSpPr>
        <p:spPr>
          <a:xfrm>
            <a:off x="2636973" y="4005782"/>
            <a:ext cx="1683892" cy="646331"/>
          </a:xfrm>
          <a:prstGeom prst="rect">
            <a:avLst/>
          </a:prstGeom>
          <a:solidFill>
            <a:schemeClr val="accent2">
              <a:lumMod val="20000"/>
              <a:lumOff val="80000"/>
            </a:schemeClr>
          </a:solidFill>
        </p:spPr>
        <p:txBody>
          <a:bodyPr wrap="square" rtlCol="0">
            <a:spAutoFit/>
          </a:bodyPr>
          <a:lstStyle/>
          <a:p>
            <a:r>
              <a:rPr lang="en-US" altLang="ko-KR" dirty="0"/>
              <a:t>P. 54 </a:t>
            </a:r>
            <a:r>
              <a:rPr lang="ko-KR" altLang="en-US" dirty="0"/>
              <a:t>입력 정보 표시</a:t>
            </a:r>
            <a:endParaRPr lang="en-US" altLang="ko-KR" dirty="0"/>
          </a:p>
        </p:txBody>
      </p:sp>
      <p:cxnSp>
        <p:nvCxnSpPr>
          <p:cNvPr id="62" name="직선 화살표 연결선 61">
            <a:extLst>
              <a:ext uri="{FF2B5EF4-FFF2-40B4-BE49-F238E27FC236}">
                <a16:creationId xmlns:a16="http://schemas.microsoft.com/office/drawing/2014/main" id="{5788729B-EE4A-4A8F-A6EB-7AEC341BA29C}"/>
              </a:ext>
            </a:extLst>
          </p:cNvPr>
          <p:cNvCxnSpPr>
            <a:cxnSpLocks/>
            <a:stCxn id="63" idx="0"/>
          </p:cNvCxnSpPr>
          <p:nvPr/>
        </p:nvCxnSpPr>
        <p:spPr>
          <a:xfrm flipV="1">
            <a:off x="8477033" y="2852219"/>
            <a:ext cx="339796" cy="18755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00DD72FE-4990-4E64-911A-FD09D163916B}"/>
              </a:ext>
            </a:extLst>
          </p:cNvPr>
          <p:cNvSpPr txBox="1"/>
          <p:nvPr/>
        </p:nvSpPr>
        <p:spPr>
          <a:xfrm>
            <a:off x="7635087" y="4727738"/>
            <a:ext cx="1683892" cy="646331"/>
          </a:xfrm>
          <a:prstGeom prst="rect">
            <a:avLst/>
          </a:prstGeom>
          <a:solidFill>
            <a:schemeClr val="accent2">
              <a:lumMod val="20000"/>
              <a:lumOff val="80000"/>
            </a:schemeClr>
          </a:solidFill>
        </p:spPr>
        <p:txBody>
          <a:bodyPr wrap="square" rtlCol="0">
            <a:spAutoFit/>
          </a:bodyPr>
          <a:lstStyle/>
          <a:p>
            <a:r>
              <a:rPr lang="en-US" altLang="ko-KR" dirty="0"/>
              <a:t>P. 83 </a:t>
            </a:r>
            <a:r>
              <a:rPr lang="ko-KR" altLang="en-US" dirty="0"/>
              <a:t>처리완료 시 변경</a:t>
            </a:r>
            <a:endParaRPr lang="en-US" altLang="ko-KR" dirty="0"/>
          </a:p>
        </p:txBody>
      </p:sp>
    </p:spTree>
    <p:extLst>
      <p:ext uri="{BB962C8B-B14F-4D97-AF65-F5344CB8AC3E}">
        <p14:creationId xmlns:p14="http://schemas.microsoft.com/office/powerpoint/2010/main" val="24424718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A5506B-F769-46FD-9EAC-9EF8A9661EFA}"/>
              </a:ext>
            </a:extLst>
          </p:cNvPr>
          <p:cNvSpPr txBox="1"/>
          <p:nvPr/>
        </p:nvSpPr>
        <p:spPr>
          <a:xfrm>
            <a:off x="721453" y="587229"/>
            <a:ext cx="2827090" cy="369332"/>
          </a:xfrm>
          <a:prstGeom prst="rect">
            <a:avLst/>
          </a:prstGeom>
          <a:noFill/>
        </p:spPr>
        <p:txBody>
          <a:bodyPr wrap="square" rtlCol="0">
            <a:spAutoFit/>
          </a:bodyPr>
          <a:lstStyle/>
          <a:p>
            <a:r>
              <a:rPr lang="en-US" altLang="ko-KR" dirty="0"/>
              <a:t>Retransfer</a:t>
            </a:r>
            <a:r>
              <a:rPr lang="ko-KR" altLang="en-US" dirty="0"/>
              <a:t> </a:t>
            </a:r>
            <a:r>
              <a:rPr lang="en-US" altLang="ko-KR" dirty="0"/>
              <a:t>/ Disposal</a:t>
            </a:r>
            <a:endParaRPr lang="ko-KR" altLang="en-US" dirty="0"/>
          </a:p>
        </p:txBody>
      </p:sp>
      <p:cxnSp>
        <p:nvCxnSpPr>
          <p:cNvPr id="3" name="직선 연결선 2">
            <a:extLst>
              <a:ext uri="{FF2B5EF4-FFF2-40B4-BE49-F238E27FC236}">
                <a16:creationId xmlns:a16="http://schemas.microsoft.com/office/drawing/2014/main" id="{F83DD2DC-253A-423C-BB36-49FDEC2F6442}"/>
              </a:ext>
            </a:extLst>
          </p:cNvPr>
          <p:cNvCxnSpPr>
            <a:cxnSpLocks/>
          </p:cNvCxnSpPr>
          <p:nvPr/>
        </p:nvCxnSpPr>
        <p:spPr>
          <a:xfrm>
            <a:off x="587229" y="1040235"/>
            <a:ext cx="11477405"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C1D9049-1B29-4177-8FD3-5FB067DA11C6}"/>
              </a:ext>
            </a:extLst>
          </p:cNvPr>
          <p:cNvSpPr txBox="1"/>
          <p:nvPr/>
        </p:nvSpPr>
        <p:spPr>
          <a:xfrm>
            <a:off x="5123745" y="215135"/>
            <a:ext cx="1362874" cy="369332"/>
          </a:xfrm>
          <a:prstGeom prst="rect">
            <a:avLst/>
          </a:prstGeom>
          <a:noFill/>
        </p:spPr>
        <p:txBody>
          <a:bodyPr wrap="none" rtlCol="0">
            <a:spAutoFit/>
          </a:bodyPr>
          <a:lstStyle/>
          <a:p>
            <a:r>
              <a:rPr lang="ko-KR" altLang="en-US" dirty="0"/>
              <a:t>반환 </a:t>
            </a:r>
            <a:r>
              <a:rPr lang="en-US" altLang="ko-KR" dirty="0"/>
              <a:t>/ </a:t>
            </a:r>
            <a:r>
              <a:rPr lang="ko-KR" altLang="en-US" dirty="0"/>
              <a:t>폐기</a:t>
            </a:r>
          </a:p>
        </p:txBody>
      </p:sp>
      <p:sp>
        <p:nvSpPr>
          <p:cNvPr id="5" name="TextBox 4">
            <a:extLst>
              <a:ext uri="{FF2B5EF4-FFF2-40B4-BE49-F238E27FC236}">
                <a16:creationId xmlns:a16="http://schemas.microsoft.com/office/drawing/2014/main" id="{B5F7D40B-3223-4429-A5AC-998F06B71B93}"/>
              </a:ext>
            </a:extLst>
          </p:cNvPr>
          <p:cNvSpPr txBox="1"/>
          <p:nvPr/>
        </p:nvSpPr>
        <p:spPr>
          <a:xfrm>
            <a:off x="1879135" y="1123910"/>
            <a:ext cx="2288896" cy="369332"/>
          </a:xfrm>
          <a:prstGeom prst="rect">
            <a:avLst/>
          </a:prstGeom>
          <a:noFill/>
        </p:spPr>
        <p:txBody>
          <a:bodyPr wrap="none" rtlCol="0">
            <a:spAutoFit/>
          </a:bodyPr>
          <a:lstStyle/>
          <a:p>
            <a:r>
              <a:rPr lang="en-US" altLang="ko-KR" dirty="0"/>
              <a:t>Product information</a:t>
            </a:r>
            <a:endParaRPr lang="ko-KR" altLang="en-US" dirty="0"/>
          </a:p>
        </p:txBody>
      </p:sp>
      <p:sp>
        <p:nvSpPr>
          <p:cNvPr id="6" name="직사각형 5">
            <a:extLst>
              <a:ext uri="{FF2B5EF4-FFF2-40B4-BE49-F238E27FC236}">
                <a16:creationId xmlns:a16="http://schemas.microsoft.com/office/drawing/2014/main" id="{EAD29445-E017-43E9-A948-0A71EB688107}"/>
              </a:ext>
            </a:extLst>
          </p:cNvPr>
          <p:cNvSpPr/>
          <p:nvPr/>
        </p:nvSpPr>
        <p:spPr>
          <a:xfrm>
            <a:off x="1879135" y="1493242"/>
            <a:ext cx="4655890" cy="48320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solidFill>
                  <a:schemeClr val="tx1"/>
                </a:solidFill>
              </a:rPr>
              <a:t>Product</a:t>
            </a:r>
            <a:r>
              <a:rPr lang="ko-KR" altLang="en-US" dirty="0">
                <a:solidFill>
                  <a:schemeClr val="tx1"/>
                </a:solidFill>
              </a:rPr>
              <a:t> </a:t>
            </a:r>
            <a:r>
              <a:rPr lang="en-US" altLang="ko-KR" dirty="0">
                <a:solidFill>
                  <a:schemeClr val="tx1"/>
                </a:solidFill>
              </a:rPr>
              <a:t>: </a:t>
            </a:r>
          </a:p>
          <a:p>
            <a:endParaRPr lang="en-US" altLang="ko-KR" dirty="0">
              <a:solidFill>
                <a:schemeClr val="tx1"/>
              </a:solidFill>
            </a:endParaRPr>
          </a:p>
          <a:p>
            <a:r>
              <a:rPr lang="en-US" altLang="ko-KR" dirty="0">
                <a:solidFill>
                  <a:schemeClr val="tx1"/>
                </a:solidFill>
              </a:rPr>
              <a:t>Warehouse :</a:t>
            </a:r>
          </a:p>
          <a:p>
            <a:endParaRPr lang="en-US" altLang="ko-KR" dirty="0">
              <a:solidFill>
                <a:schemeClr val="tx1"/>
              </a:solidFill>
            </a:endParaRPr>
          </a:p>
          <a:p>
            <a:endParaRPr lang="en-US" altLang="ko-KR" dirty="0">
              <a:solidFill>
                <a:schemeClr val="tx1"/>
              </a:solidFill>
            </a:endParaRPr>
          </a:p>
          <a:p>
            <a:r>
              <a:rPr lang="en-US" altLang="ko-KR" dirty="0">
                <a:solidFill>
                  <a:schemeClr val="tx1"/>
                </a:solidFill>
              </a:rPr>
              <a:t>SKU : </a:t>
            </a:r>
          </a:p>
          <a:p>
            <a:endParaRPr lang="en-US" altLang="ko-KR" dirty="0">
              <a:solidFill>
                <a:schemeClr val="tx1"/>
              </a:solidFill>
            </a:endParaRPr>
          </a:p>
          <a:p>
            <a:r>
              <a:rPr lang="en-US" altLang="ko-KR" dirty="0">
                <a:solidFill>
                  <a:schemeClr val="tx1"/>
                </a:solidFill>
              </a:rPr>
              <a:t>ID Code :</a:t>
            </a:r>
          </a:p>
          <a:p>
            <a:endParaRPr lang="en-US" altLang="ko-KR" dirty="0">
              <a:solidFill>
                <a:schemeClr val="tx1"/>
              </a:solidFill>
            </a:endParaRPr>
          </a:p>
          <a:p>
            <a:r>
              <a:rPr lang="en-US" altLang="ko-KR" dirty="0">
                <a:solidFill>
                  <a:schemeClr val="tx1"/>
                </a:solidFill>
              </a:rPr>
              <a:t>Retransfer quantity : </a:t>
            </a:r>
          </a:p>
          <a:p>
            <a:r>
              <a:rPr lang="en-US" altLang="ko-KR" dirty="0">
                <a:solidFill>
                  <a:schemeClr val="tx1"/>
                </a:solidFill>
              </a:rPr>
              <a:t>            (Retransfer</a:t>
            </a:r>
            <a:r>
              <a:rPr lang="ko-KR" altLang="en-US" dirty="0">
                <a:solidFill>
                  <a:schemeClr val="tx1"/>
                </a:solidFill>
              </a:rPr>
              <a:t> </a:t>
            </a:r>
            <a:r>
              <a:rPr lang="en-US" altLang="ko-KR" dirty="0">
                <a:solidFill>
                  <a:schemeClr val="tx1"/>
                </a:solidFill>
              </a:rPr>
              <a:t>/ Disposal quantity)</a:t>
            </a:r>
          </a:p>
          <a:p>
            <a:endParaRPr lang="en-US" altLang="ko-KR" dirty="0">
              <a:solidFill>
                <a:schemeClr val="tx1"/>
              </a:solidFill>
            </a:endParaRPr>
          </a:p>
          <a:p>
            <a:r>
              <a:rPr lang="en-US" altLang="ko-KR" dirty="0">
                <a:solidFill>
                  <a:schemeClr val="tx1"/>
                </a:solidFill>
              </a:rPr>
              <a:t>Shipping method : </a:t>
            </a:r>
          </a:p>
          <a:p>
            <a:endParaRPr lang="en-US" altLang="ko-KR" dirty="0">
              <a:solidFill>
                <a:schemeClr val="tx1"/>
              </a:solidFill>
            </a:endParaRPr>
          </a:p>
          <a:p>
            <a:endParaRPr lang="ko-KR" altLang="en-US" dirty="0">
              <a:solidFill>
                <a:schemeClr val="tx1"/>
              </a:solidFill>
            </a:endParaRPr>
          </a:p>
        </p:txBody>
      </p:sp>
      <p:cxnSp>
        <p:nvCxnSpPr>
          <p:cNvPr id="8" name="직선 연결선 7">
            <a:extLst>
              <a:ext uri="{FF2B5EF4-FFF2-40B4-BE49-F238E27FC236}">
                <a16:creationId xmlns:a16="http://schemas.microsoft.com/office/drawing/2014/main" id="{61A5C5CA-7E2A-4F23-AA37-872CCE811845}"/>
              </a:ext>
            </a:extLst>
          </p:cNvPr>
          <p:cNvCxnSpPr/>
          <p:nvPr/>
        </p:nvCxnSpPr>
        <p:spPr>
          <a:xfrm>
            <a:off x="6862196" y="1182847"/>
            <a:ext cx="0" cy="4630723"/>
          </a:xfrm>
          <a:prstGeom prst="line">
            <a:avLst/>
          </a:prstGeom>
        </p:spPr>
        <p:style>
          <a:lnRef idx="1">
            <a:schemeClr val="accent1"/>
          </a:lnRef>
          <a:fillRef idx="0">
            <a:schemeClr val="accent1"/>
          </a:fillRef>
          <a:effectRef idx="0">
            <a:schemeClr val="accent1"/>
          </a:effectRef>
          <a:fontRef idx="minor">
            <a:schemeClr val="tx1"/>
          </a:fontRef>
        </p:style>
      </p:cxnSp>
      <p:sp>
        <p:nvSpPr>
          <p:cNvPr id="14" name="직사각형 13">
            <a:extLst>
              <a:ext uri="{FF2B5EF4-FFF2-40B4-BE49-F238E27FC236}">
                <a16:creationId xmlns:a16="http://schemas.microsoft.com/office/drawing/2014/main" id="{593DA54B-46F8-4E4E-B185-123B1FC47395}"/>
              </a:ext>
            </a:extLst>
          </p:cNvPr>
          <p:cNvSpPr/>
          <p:nvPr/>
        </p:nvSpPr>
        <p:spPr>
          <a:xfrm>
            <a:off x="2877425" y="1697611"/>
            <a:ext cx="3422703"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600" dirty="0"/>
              <a:t>제품명</a:t>
            </a:r>
          </a:p>
        </p:txBody>
      </p:sp>
      <p:sp>
        <p:nvSpPr>
          <p:cNvPr id="15" name="직사각형 14">
            <a:extLst>
              <a:ext uri="{FF2B5EF4-FFF2-40B4-BE49-F238E27FC236}">
                <a16:creationId xmlns:a16="http://schemas.microsoft.com/office/drawing/2014/main" id="{4DF49DF6-88A2-414D-8458-6C528A0EC701}"/>
              </a:ext>
            </a:extLst>
          </p:cNvPr>
          <p:cNvSpPr/>
          <p:nvPr/>
        </p:nvSpPr>
        <p:spPr>
          <a:xfrm>
            <a:off x="2670421" y="3082062"/>
            <a:ext cx="3422703"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600" dirty="0"/>
              <a:t>제품명에 따른 </a:t>
            </a:r>
            <a:r>
              <a:rPr lang="en-US" altLang="ko-KR" sz="1600" dirty="0"/>
              <a:t>SKU </a:t>
            </a:r>
            <a:r>
              <a:rPr lang="ko-KR" altLang="en-US" sz="1600" dirty="0"/>
              <a:t>코드 자동 입력</a:t>
            </a:r>
          </a:p>
        </p:txBody>
      </p:sp>
      <p:sp>
        <p:nvSpPr>
          <p:cNvPr id="16" name="직사각형 15">
            <a:extLst>
              <a:ext uri="{FF2B5EF4-FFF2-40B4-BE49-F238E27FC236}">
                <a16:creationId xmlns:a16="http://schemas.microsoft.com/office/drawing/2014/main" id="{70DD05F9-D8C6-4E01-B774-58A69625219D}"/>
              </a:ext>
            </a:extLst>
          </p:cNvPr>
          <p:cNvSpPr/>
          <p:nvPr/>
        </p:nvSpPr>
        <p:spPr>
          <a:xfrm>
            <a:off x="2994873" y="3607429"/>
            <a:ext cx="3422703"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400" dirty="0"/>
              <a:t>제품명에 따른 </a:t>
            </a:r>
            <a:r>
              <a:rPr lang="en-US" altLang="ko-KR" sz="1400" dirty="0"/>
              <a:t>Code </a:t>
            </a:r>
            <a:r>
              <a:rPr lang="ko-KR" altLang="en-US" sz="1400" dirty="0"/>
              <a:t>코드 자동 입력</a:t>
            </a:r>
          </a:p>
        </p:txBody>
      </p:sp>
      <p:sp>
        <p:nvSpPr>
          <p:cNvPr id="19" name="직사각형 18">
            <a:extLst>
              <a:ext uri="{FF2B5EF4-FFF2-40B4-BE49-F238E27FC236}">
                <a16:creationId xmlns:a16="http://schemas.microsoft.com/office/drawing/2014/main" id="{3A03F02F-F384-42A6-BD07-DD2E5F92ED46}"/>
              </a:ext>
            </a:extLst>
          </p:cNvPr>
          <p:cNvSpPr/>
          <p:nvPr/>
        </p:nvSpPr>
        <p:spPr>
          <a:xfrm>
            <a:off x="4207079" y="4186106"/>
            <a:ext cx="2235650" cy="2744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600" dirty="0"/>
              <a:t>수량 표시</a:t>
            </a:r>
          </a:p>
        </p:txBody>
      </p:sp>
      <p:sp>
        <p:nvSpPr>
          <p:cNvPr id="21" name="직사각형 20">
            <a:extLst>
              <a:ext uri="{FF2B5EF4-FFF2-40B4-BE49-F238E27FC236}">
                <a16:creationId xmlns:a16="http://schemas.microsoft.com/office/drawing/2014/main" id="{5DDC5B0B-E17A-4421-8BB9-28D2869B4A87}"/>
              </a:ext>
            </a:extLst>
          </p:cNvPr>
          <p:cNvSpPr/>
          <p:nvPr/>
        </p:nvSpPr>
        <p:spPr>
          <a:xfrm>
            <a:off x="3288485" y="2366112"/>
            <a:ext cx="3011644" cy="349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err="1"/>
              <a:t>창고명</a:t>
            </a:r>
            <a:r>
              <a:rPr lang="en-US" altLang="ko-KR" dirty="0"/>
              <a:t>, </a:t>
            </a:r>
            <a:r>
              <a:rPr lang="ko-KR" altLang="en-US" dirty="0"/>
              <a:t>국가 표시</a:t>
            </a:r>
          </a:p>
        </p:txBody>
      </p:sp>
      <p:sp>
        <p:nvSpPr>
          <p:cNvPr id="22" name="TextBox 21">
            <a:extLst>
              <a:ext uri="{FF2B5EF4-FFF2-40B4-BE49-F238E27FC236}">
                <a16:creationId xmlns:a16="http://schemas.microsoft.com/office/drawing/2014/main" id="{1C1E20D9-77BA-4E51-8485-F7A7D2569A3B}"/>
              </a:ext>
            </a:extLst>
          </p:cNvPr>
          <p:cNvSpPr txBox="1"/>
          <p:nvPr/>
        </p:nvSpPr>
        <p:spPr>
          <a:xfrm>
            <a:off x="7144679" y="1123910"/>
            <a:ext cx="2319930" cy="369332"/>
          </a:xfrm>
          <a:prstGeom prst="rect">
            <a:avLst/>
          </a:prstGeom>
          <a:noFill/>
        </p:spPr>
        <p:txBody>
          <a:bodyPr wrap="none" rtlCol="0">
            <a:spAutoFit/>
          </a:bodyPr>
          <a:lstStyle/>
          <a:p>
            <a:r>
              <a:rPr lang="en-US" altLang="ko-KR" dirty="0"/>
              <a:t>Delivery information</a:t>
            </a:r>
            <a:endParaRPr lang="ko-KR" altLang="en-US" dirty="0"/>
          </a:p>
        </p:txBody>
      </p:sp>
      <p:sp>
        <p:nvSpPr>
          <p:cNvPr id="23" name="직사각형 22">
            <a:extLst>
              <a:ext uri="{FF2B5EF4-FFF2-40B4-BE49-F238E27FC236}">
                <a16:creationId xmlns:a16="http://schemas.microsoft.com/office/drawing/2014/main" id="{BFC4F96B-D8BB-4793-A0E1-BD2149D35CBC}"/>
              </a:ext>
            </a:extLst>
          </p:cNvPr>
          <p:cNvSpPr/>
          <p:nvPr/>
        </p:nvSpPr>
        <p:spPr>
          <a:xfrm>
            <a:off x="7186570" y="1493238"/>
            <a:ext cx="4860456" cy="48320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solidFill>
                  <a:schemeClr val="tx1"/>
                </a:solidFill>
              </a:rPr>
              <a:t>Recipient :</a:t>
            </a:r>
          </a:p>
          <a:p>
            <a:endParaRPr lang="en-US" altLang="ko-KR" dirty="0">
              <a:solidFill>
                <a:schemeClr val="tx1"/>
              </a:solidFill>
            </a:endParaRPr>
          </a:p>
          <a:p>
            <a:r>
              <a:rPr lang="en-US" altLang="ko-KR" dirty="0">
                <a:solidFill>
                  <a:schemeClr val="tx1"/>
                </a:solidFill>
              </a:rPr>
              <a:t>Address</a:t>
            </a:r>
            <a:r>
              <a:rPr lang="ko-KR" altLang="en-US" dirty="0">
                <a:solidFill>
                  <a:schemeClr val="tx1"/>
                </a:solidFill>
              </a:rPr>
              <a:t> </a:t>
            </a:r>
            <a:r>
              <a:rPr lang="en-US" altLang="ko-KR" dirty="0">
                <a:solidFill>
                  <a:schemeClr val="tx1"/>
                </a:solidFill>
              </a:rPr>
              <a:t>:</a:t>
            </a:r>
          </a:p>
          <a:p>
            <a:endParaRPr lang="en-US" altLang="ko-KR" dirty="0">
              <a:solidFill>
                <a:schemeClr val="tx1"/>
              </a:solidFill>
            </a:endParaRPr>
          </a:p>
          <a:p>
            <a:r>
              <a:rPr lang="en-US" altLang="ko-KR" dirty="0">
                <a:solidFill>
                  <a:schemeClr val="tx1"/>
                </a:solidFill>
              </a:rPr>
              <a:t>City</a:t>
            </a:r>
            <a:r>
              <a:rPr lang="ko-KR" altLang="en-US" dirty="0">
                <a:solidFill>
                  <a:schemeClr val="tx1"/>
                </a:solidFill>
              </a:rPr>
              <a:t> </a:t>
            </a:r>
            <a:r>
              <a:rPr lang="en-US" altLang="ko-KR" dirty="0">
                <a:solidFill>
                  <a:schemeClr val="tx1"/>
                </a:solidFill>
              </a:rPr>
              <a:t>:</a:t>
            </a:r>
          </a:p>
          <a:p>
            <a:endParaRPr lang="en-US" altLang="ko-KR" dirty="0">
              <a:solidFill>
                <a:schemeClr val="tx1"/>
              </a:solidFill>
            </a:endParaRPr>
          </a:p>
          <a:p>
            <a:r>
              <a:rPr lang="en-US" altLang="ko-KR" dirty="0">
                <a:solidFill>
                  <a:schemeClr val="tx1"/>
                </a:solidFill>
              </a:rPr>
              <a:t>State</a:t>
            </a:r>
            <a:r>
              <a:rPr lang="ko-KR" altLang="en-US" dirty="0">
                <a:solidFill>
                  <a:schemeClr val="tx1"/>
                </a:solidFill>
              </a:rPr>
              <a:t> </a:t>
            </a:r>
            <a:r>
              <a:rPr lang="en-US" altLang="ko-KR" dirty="0">
                <a:solidFill>
                  <a:schemeClr val="tx1"/>
                </a:solidFill>
              </a:rPr>
              <a:t>:</a:t>
            </a:r>
          </a:p>
          <a:p>
            <a:endParaRPr lang="en-US" altLang="ko-KR" dirty="0">
              <a:solidFill>
                <a:schemeClr val="tx1"/>
              </a:solidFill>
            </a:endParaRPr>
          </a:p>
          <a:p>
            <a:r>
              <a:rPr lang="en-US" altLang="ko-KR" dirty="0">
                <a:solidFill>
                  <a:schemeClr val="tx1"/>
                </a:solidFill>
              </a:rPr>
              <a:t>Zip code</a:t>
            </a:r>
            <a:r>
              <a:rPr lang="ko-KR" altLang="en-US" dirty="0">
                <a:solidFill>
                  <a:schemeClr val="tx1"/>
                </a:solidFill>
              </a:rPr>
              <a:t> </a:t>
            </a:r>
            <a:r>
              <a:rPr lang="en-US" altLang="ko-KR" dirty="0">
                <a:solidFill>
                  <a:schemeClr val="tx1"/>
                </a:solidFill>
              </a:rPr>
              <a:t>:</a:t>
            </a:r>
          </a:p>
          <a:p>
            <a:endParaRPr lang="en-US" altLang="ko-KR" dirty="0">
              <a:solidFill>
                <a:schemeClr val="tx1"/>
              </a:solidFill>
            </a:endParaRPr>
          </a:p>
          <a:p>
            <a:r>
              <a:rPr lang="en-US" altLang="ko-KR" dirty="0">
                <a:solidFill>
                  <a:schemeClr val="tx1"/>
                </a:solidFill>
              </a:rPr>
              <a:t>Country</a:t>
            </a:r>
            <a:r>
              <a:rPr lang="ko-KR" altLang="en-US" dirty="0">
                <a:solidFill>
                  <a:schemeClr val="tx1"/>
                </a:solidFill>
              </a:rPr>
              <a:t> </a:t>
            </a:r>
            <a:r>
              <a:rPr lang="en-US" altLang="ko-KR" dirty="0">
                <a:solidFill>
                  <a:schemeClr val="tx1"/>
                </a:solidFill>
              </a:rPr>
              <a:t>:</a:t>
            </a:r>
          </a:p>
          <a:p>
            <a:endParaRPr lang="en-US" altLang="ko-KR" dirty="0">
              <a:solidFill>
                <a:schemeClr val="tx1"/>
              </a:solidFill>
            </a:endParaRPr>
          </a:p>
          <a:p>
            <a:r>
              <a:rPr lang="en-US" altLang="ko-KR" sz="1200" dirty="0">
                <a:solidFill>
                  <a:schemeClr val="tx1"/>
                </a:solidFill>
              </a:rPr>
              <a:t>Phone number</a:t>
            </a:r>
            <a:r>
              <a:rPr lang="ko-KR" altLang="en-US" sz="1200" dirty="0">
                <a:solidFill>
                  <a:schemeClr val="tx1"/>
                </a:solidFill>
              </a:rPr>
              <a:t> </a:t>
            </a:r>
            <a:r>
              <a:rPr lang="en-US" altLang="ko-KR" sz="1200" dirty="0">
                <a:solidFill>
                  <a:schemeClr val="tx1"/>
                </a:solidFill>
              </a:rPr>
              <a:t>:</a:t>
            </a:r>
          </a:p>
          <a:p>
            <a:endParaRPr lang="en-US" altLang="ko-KR" dirty="0">
              <a:solidFill>
                <a:schemeClr val="tx1"/>
              </a:solidFill>
            </a:endParaRPr>
          </a:p>
          <a:p>
            <a:endParaRPr lang="en-US" altLang="ko-KR" dirty="0">
              <a:solidFill>
                <a:schemeClr val="tx1"/>
              </a:solidFill>
            </a:endParaRPr>
          </a:p>
          <a:p>
            <a:endParaRPr lang="ko-KR" altLang="en-US" dirty="0">
              <a:solidFill>
                <a:schemeClr val="tx1"/>
              </a:solidFill>
            </a:endParaRPr>
          </a:p>
        </p:txBody>
      </p:sp>
      <p:sp>
        <p:nvSpPr>
          <p:cNvPr id="24" name="직사각형 23">
            <a:extLst>
              <a:ext uri="{FF2B5EF4-FFF2-40B4-BE49-F238E27FC236}">
                <a16:creationId xmlns:a16="http://schemas.microsoft.com/office/drawing/2014/main" id="{D1496EBE-8D6F-4F00-BA96-C01391FBD966}"/>
              </a:ext>
            </a:extLst>
          </p:cNvPr>
          <p:cNvSpPr/>
          <p:nvPr/>
        </p:nvSpPr>
        <p:spPr>
          <a:xfrm>
            <a:off x="4207079" y="5289035"/>
            <a:ext cx="2235647" cy="320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600" dirty="0"/>
              <a:t>배송방법 표시</a:t>
            </a:r>
          </a:p>
        </p:txBody>
      </p:sp>
      <p:sp>
        <p:nvSpPr>
          <p:cNvPr id="25" name="직사각형 24">
            <a:extLst>
              <a:ext uri="{FF2B5EF4-FFF2-40B4-BE49-F238E27FC236}">
                <a16:creationId xmlns:a16="http://schemas.microsoft.com/office/drawing/2014/main" id="{012AA2C4-D192-4969-B4BB-3F7BC17A15FF}"/>
              </a:ext>
            </a:extLst>
          </p:cNvPr>
          <p:cNvSpPr/>
          <p:nvPr/>
        </p:nvSpPr>
        <p:spPr>
          <a:xfrm>
            <a:off x="8534402" y="1697610"/>
            <a:ext cx="3127690"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a:t>view</a:t>
            </a:r>
            <a:endParaRPr lang="ko-KR" altLang="en-US" sz="1200" dirty="0"/>
          </a:p>
        </p:txBody>
      </p:sp>
      <p:sp>
        <p:nvSpPr>
          <p:cNvPr id="26" name="직사각형 25">
            <a:extLst>
              <a:ext uri="{FF2B5EF4-FFF2-40B4-BE49-F238E27FC236}">
                <a16:creationId xmlns:a16="http://schemas.microsoft.com/office/drawing/2014/main" id="{D3FE5CE8-0240-42B5-82E8-2DCB514DF906}"/>
              </a:ext>
            </a:extLst>
          </p:cNvPr>
          <p:cNvSpPr/>
          <p:nvPr/>
        </p:nvSpPr>
        <p:spPr>
          <a:xfrm>
            <a:off x="8534402" y="2271199"/>
            <a:ext cx="3127690"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a:t>view</a:t>
            </a:r>
            <a:endParaRPr lang="ko-KR" altLang="en-US" sz="1200" dirty="0"/>
          </a:p>
        </p:txBody>
      </p:sp>
      <p:sp>
        <p:nvSpPr>
          <p:cNvPr id="27" name="직사각형 26">
            <a:extLst>
              <a:ext uri="{FF2B5EF4-FFF2-40B4-BE49-F238E27FC236}">
                <a16:creationId xmlns:a16="http://schemas.microsoft.com/office/drawing/2014/main" id="{89165F15-5A68-4524-9B4E-E39018D998DB}"/>
              </a:ext>
            </a:extLst>
          </p:cNvPr>
          <p:cNvSpPr/>
          <p:nvPr/>
        </p:nvSpPr>
        <p:spPr>
          <a:xfrm>
            <a:off x="8534402" y="2825135"/>
            <a:ext cx="3127690"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a:t>view</a:t>
            </a:r>
            <a:endParaRPr lang="ko-KR" altLang="en-US" sz="1200" dirty="0"/>
          </a:p>
        </p:txBody>
      </p:sp>
      <p:sp>
        <p:nvSpPr>
          <p:cNvPr id="28" name="직사각형 27">
            <a:extLst>
              <a:ext uri="{FF2B5EF4-FFF2-40B4-BE49-F238E27FC236}">
                <a16:creationId xmlns:a16="http://schemas.microsoft.com/office/drawing/2014/main" id="{07DBB867-2F49-4E73-971A-6B69DD11140F}"/>
              </a:ext>
            </a:extLst>
          </p:cNvPr>
          <p:cNvSpPr/>
          <p:nvPr/>
        </p:nvSpPr>
        <p:spPr>
          <a:xfrm>
            <a:off x="8534402" y="3351526"/>
            <a:ext cx="3127690"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a:t>view</a:t>
            </a:r>
            <a:endParaRPr lang="ko-KR" altLang="en-US" sz="1200" dirty="0"/>
          </a:p>
        </p:txBody>
      </p:sp>
      <p:sp>
        <p:nvSpPr>
          <p:cNvPr id="29" name="직사각형 28">
            <a:extLst>
              <a:ext uri="{FF2B5EF4-FFF2-40B4-BE49-F238E27FC236}">
                <a16:creationId xmlns:a16="http://schemas.microsoft.com/office/drawing/2014/main" id="{6256C41D-C82B-4541-AEFB-01BF4777FB44}"/>
              </a:ext>
            </a:extLst>
          </p:cNvPr>
          <p:cNvSpPr/>
          <p:nvPr/>
        </p:nvSpPr>
        <p:spPr>
          <a:xfrm>
            <a:off x="8534402" y="3905462"/>
            <a:ext cx="3127690"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a:t>view</a:t>
            </a:r>
            <a:endParaRPr lang="ko-KR" altLang="en-US" sz="1200" dirty="0"/>
          </a:p>
        </p:txBody>
      </p:sp>
      <p:sp>
        <p:nvSpPr>
          <p:cNvPr id="30" name="직사각형 29">
            <a:extLst>
              <a:ext uri="{FF2B5EF4-FFF2-40B4-BE49-F238E27FC236}">
                <a16:creationId xmlns:a16="http://schemas.microsoft.com/office/drawing/2014/main" id="{AFD4E805-BA64-4D83-A347-1D8F43A6DF1C}"/>
              </a:ext>
            </a:extLst>
          </p:cNvPr>
          <p:cNvSpPr/>
          <p:nvPr/>
        </p:nvSpPr>
        <p:spPr>
          <a:xfrm>
            <a:off x="8534402" y="4459398"/>
            <a:ext cx="3127690"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a:t>view</a:t>
            </a:r>
            <a:endParaRPr lang="ko-KR" altLang="en-US" sz="1200" dirty="0"/>
          </a:p>
        </p:txBody>
      </p:sp>
      <p:sp>
        <p:nvSpPr>
          <p:cNvPr id="31" name="직사각형 30">
            <a:extLst>
              <a:ext uri="{FF2B5EF4-FFF2-40B4-BE49-F238E27FC236}">
                <a16:creationId xmlns:a16="http://schemas.microsoft.com/office/drawing/2014/main" id="{80AE64EF-DD2A-4403-9338-C9C108181581}"/>
              </a:ext>
            </a:extLst>
          </p:cNvPr>
          <p:cNvSpPr/>
          <p:nvPr/>
        </p:nvSpPr>
        <p:spPr>
          <a:xfrm>
            <a:off x="8534402" y="4985789"/>
            <a:ext cx="3127690" cy="36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a:t>view</a:t>
            </a:r>
            <a:endParaRPr lang="ko-KR" altLang="en-US" sz="1200" dirty="0"/>
          </a:p>
        </p:txBody>
      </p:sp>
      <p:sp>
        <p:nvSpPr>
          <p:cNvPr id="33" name="직사각형 32">
            <a:extLst>
              <a:ext uri="{FF2B5EF4-FFF2-40B4-BE49-F238E27FC236}">
                <a16:creationId xmlns:a16="http://schemas.microsoft.com/office/drawing/2014/main" id="{F4AA8583-EDD3-4550-89A1-BB9A58B51E34}"/>
              </a:ext>
            </a:extLst>
          </p:cNvPr>
          <p:cNvSpPr/>
          <p:nvPr/>
        </p:nvSpPr>
        <p:spPr>
          <a:xfrm>
            <a:off x="4224702" y="6423127"/>
            <a:ext cx="1210958"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Complete</a:t>
            </a:r>
            <a:endParaRPr lang="ko-KR" altLang="en-US" dirty="0"/>
          </a:p>
        </p:txBody>
      </p:sp>
      <p:sp>
        <p:nvSpPr>
          <p:cNvPr id="34" name="직사각형 33">
            <a:extLst>
              <a:ext uri="{FF2B5EF4-FFF2-40B4-BE49-F238E27FC236}">
                <a16:creationId xmlns:a16="http://schemas.microsoft.com/office/drawing/2014/main" id="{F6AC1405-5AB7-4FF6-860A-F3B839D4128D}"/>
              </a:ext>
            </a:extLst>
          </p:cNvPr>
          <p:cNvSpPr/>
          <p:nvPr/>
        </p:nvSpPr>
        <p:spPr>
          <a:xfrm>
            <a:off x="6168014" y="6423127"/>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Back</a:t>
            </a:r>
            <a:endParaRPr lang="ko-KR" altLang="en-US" dirty="0"/>
          </a:p>
        </p:txBody>
      </p:sp>
      <p:sp>
        <p:nvSpPr>
          <p:cNvPr id="35" name="TextBox 34">
            <a:extLst>
              <a:ext uri="{FF2B5EF4-FFF2-40B4-BE49-F238E27FC236}">
                <a16:creationId xmlns:a16="http://schemas.microsoft.com/office/drawing/2014/main" id="{0D8AB471-4335-4831-8AAE-94B19ED5E699}"/>
              </a:ext>
            </a:extLst>
          </p:cNvPr>
          <p:cNvSpPr txBox="1"/>
          <p:nvPr/>
        </p:nvSpPr>
        <p:spPr>
          <a:xfrm>
            <a:off x="402671" y="2081520"/>
            <a:ext cx="1055674" cy="784830"/>
          </a:xfrm>
          <a:prstGeom prst="rect">
            <a:avLst/>
          </a:prstGeom>
          <a:noFill/>
        </p:spPr>
        <p:txBody>
          <a:bodyPr wrap="none" rtlCol="0">
            <a:spAutoFit/>
          </a:bodyPr>
          <a:lstStyle/>
          <a:p>
            <a:r>
              <a:rPr lang="en-US" altLang="ko-KR" sz="1500" dirty="0"/>
              <a:t>Retransfer</a:t>
            </a:r>
          </a:p>
          <a:p>
            <a:r>
              <a:rPr lang="en-US" altLang="ko-KR" sz="1500" dirty="0"/>
              <a:t>Or</a:t>
            </a:r>
          </a:p>
          <a:p>
            <a:r>
              <a:rPr lang="en-US" altLang="ko-KR" sz="1500" dirty="0"/>
              <a:t>Disposal</a:t>
            </a:r>
            <a:endParaRPr lang="ko-KR" altLang="en-US" sz="1500" dirty="0"/>
          </a:p>
        </p:txBody>
      </p:sp>
      <p:sp>
        <p:nvSpPr>
          <p:cNvPr id="36" name="직사각형 35">
            <a:extLst>
              <a:ext uri="{FF2B5EF4-FFF2-40B4-BE49-F238E27FC236}">
                <a16:creationId xmlns:a16="http://schemas.microsoft.com/office/drawing/2014/main" id="{F4993F0A-D7E5-411F-A7A5-D299BE077744}"/>
              </a:ext>
            </a:extLst>
          </p:cNvPr>
          <p:cNvSpPr/>
          <p:nvPr/>
        </p:nvSpPr>
        <p:spPr>
          <a:xfrm>
            <a:off x="490217" y="2081520"/>
            <a:ext cx="910227" cy="7204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7" name="직선 화살표 연결선 36">
            <a:extLst>
              <a:ext uri="{FF2B5EF4-FFF2-40B4-BE49-F238E27FC236}">
                <a16:creationId xmlns:a16="http://schemas.microsoft.com/office/drawing/2014/main" id="{AA3AA445-9308-447F-A7C1-D7EAF62D005C}"/>
              </a:ext>
            </a:extLst>
          </p:cNvPr>
          <p:cNvCxnSpPr>
            <a:cxnSpLocks/>
            <a:stCxn id="38" idx="0"/>
          </p:cNvCxnSpPr>
          <p:nvPr/>
        </p:nvCxnSpPr>
        <p:spPr>
          <a:xfrm flipH="1" flipV="1">
            <a:off x="891180" y="2866350"/>
            <a:ext cx="10858" cy="808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D3D2EE2-1678-49F6-8154-A3A80D1212D3}"/>
              </a:ext>
            </a:extLst>
          </p:cNvPr>
          <p:cNvSpPr txBox="1"/>
          <p:nvPr/>
        </p:nvSpPr>
        <p:spPr>
          <a:xfrm>
            <a:off x="76331" y="3674514"/>
            <a:ext cx="1651414" cy="646331"/>
          </a:xfrm>
          <a:prstGeom prst="rect">
            <a:avLst/>
          </a:prstGeom>
          <a:noFill/>
          <a:ln>
            <a:solidFill>
              <a:schemeClr val="tx1"/>
            </a:solidFill>
          </a:ln>
        </p:spPr>
        <p:txBody>
          <a:bodyPr wrap="square" rtlCol="0">
            <a:spAutoFit/>
          </a:bodyPr>
          <a:lstStyle/>
          <a:p>
            <a:r>
              <a:rPr lang="ko-KR" altLang="en-US" dirty="0"/>
              <a:t>고객 요청사항 표시</a:t>
            </a:r>
          </a:p>
        </p:txBody>
      </p:sp>
      <p:cxnSp>
        <p:nvCxnSpPr>
          <p:cNvPr id="32" name="직선 화살표 연결선 31">
            <a:extLst>
              <a:ext uri="{FF2B5EF4-FFF2-40B4-BE49-F238E27FC236}">
                <a16:creationId xmlns:a16="http://schemas.microsoft.com/office/drawing/2014/main" id="{27806BCB-8A0D-4287-874D-58FC00BEE6E4}"/>
              </a:ext>
            </a:extLst>
          </p:cNvPr>
          <p:cNvCxnSpPr>
            <a:cxnSpLocks/>
            <a:endCxn id="23" idx="0"/>
          </p:cNvCxnSpPr>
          <p:nvPr/>
        </p:nvCxnSpPr>
        <p:spPr>
          <a:xfrm>
            <a:off x="9616798" y="998233"/>
            <a:ext cx="0" cy="495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3ABE985-DD44-4404-AF27-FAFBF039D52F}"/>
              </a:ext>
            </a:extLst>
          </p:cNvPr>
          <p:cNvSpPr txBox="1"/>
          <p:nvPr/>
        </p:nvSpPr>
        <p:spPr>
          <a:xfrm>
            <a:off x="8911000" y="74903"/>
            <a:ext cx="2347026" cy="923330"/>
          </a:xfrm>
          <a:prstGeom prst="rect">
            <a:avLst/>
          </a:prstGeom>
          <a:noFill/>
          <a:ln>
            <a:solidFill>
              <a:schemeClr val="tx1"/>
            </a:solidFill>
          </a:ln>
        </p:spPr>
        <p:txBody>
          <a:bodyPr wrap="square" rtlCol="0">
            <a:spAutoFit/>
          </a:bodyPr>
          <a:lstStyle/>
          <a:p>
            <a:r>
              <a:rPr lang="ko-KR" altLang="en-US" dirty="0"/>
              <a:t>반환 요청 시</a:t>
            </a:r>
            <a:endParaRPr lang="en-US" altLang="ko-KR" dirty="0"/>
          </a:p>
          <a:p>
            <a:r>
              <a:rPr lang="ko-KR" altLang="en-US" dirty="0"/>
              <a:t>활성화</a:t>
            </a:r>
            <a:endParaRPr lang="en-US" altLang="ko-KR" dirty="0"/>
          </a:p>
          <a:p>
            <a:r>
              <a:rPr lang="ko-KR" altLang="en-US" dirty="0"/>
              <a:t>고객 입력 정보 표시</a:t>
            </a:r>
          </a:p>
        </p:txBody>
      </p:sp>
      <p:cxnSp>
        <p:nvCxnSpPr>
          <p:cNvPr id="40" name="직선 화살표 연결선 39">
            <a:extLst>
              <a:ext uri="{FF2B5EF4-FFF2-40B4-BE49-F238E27FC236}">
                <a16:creationId xmlns:a16="http://schemas.microsoft.com/office/drawing/2014/main" id="{2BE7CB25-205E-49D2-9C72-3E298D42EE01}"/>
              </a:ext>
            </a:extLst>
          </p:cNvPr>
          <p:cNvCxnSpPr>
            <a:cxnSpLocks/>
          </p:cNvCxnSpPr>
          <p:nvPr/>
        </p:nvCxnSpPr>
        <p:spPr>
          <a:xfrm flipV="1">
            <a:off x="1762951" y="5449046"/>
            <a:ext cx="1114474" cy="3076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43FC834-BF76-4FC1-9617-B34F3F3FB2F2}"/>
              </a:ext>
            </a:extLst>
          </p:cNvPr>
          <p:cNvSpPr txBox="1"/>
          <p:nvPr/>
        </p:nvSpPr>
        <p:spPr>
          <a:xfrm>
            <a:off x="120719" y="5436277"/>
            <a:ext cx="1651414" cy="646331"/>
          </a:xfrm>
          <a:prstGeom prst="rect">
            <a:avLst/>
          </a:prstGeom>
          <a:noFill/>
          <a:ln>
            <a:solidFill>
              <a:schemeClr val="tx1"/>
            </a:solidFill>
          </a:ln>
        </p:spPr>
        <p:txBody>
          <a:bodyPr wrap="square" rtlCol="0">
            <a:spAutoFit/>
          </a:bodyPr>
          <a:lstStyle/>
          <a:p>
            <a:r>
              <a:rPr lang="ko-KR" altLang="en-US" dirty="0"/>
              <a:t>반환 요청 시 활성화</a:t>
            </a:r>
          </a:p>
        </p:txBody>
      </p:sp>
      <p:cxnSp>
        <p:nvCxnSpPr>
          <p:cNvPr id="42" name="직선 화살표 연결선 41">
            <a:extLst>
              <a:ext uri="{FF2B5EF4-FFF2-40B4-BE49-F238E27FC236}">
                <a16:creationId xmlns:a16="http://schemas.microsoft.com/office/drawing/2014/main" id="{247E09C3-D2D3-4195-96FC-915DD15F2464}"/>
              </a:ext>
            </a:extLst>
          </p:cNvPr>
          <p:cNvCxnSpPr>
            <a:cxnSpLocks/>
            <a:stCxn id="43" idx="3"/>
          </p:cNvCxnSpPr>
          <p:nvPr/>
        </p:nvCxnSpPr>
        <p:spPr>
          <a:xfrm>
            <a:off x="1804611" y="1283879"/>
            <a:ext cx="74524" cy="1974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91794DEA-50E2-4D1C-A000-512166C6B099}"/>
              </a:ext>
            </a:extLst>
          </p:cNvPr>
          <p:cNvSpPr txBox="1"/>
          <p:nvPr/>
        </p:nvSpPr>
        <p:spPr>
          <a:xfrm>
            <a:off x="120719" y="1099213"/>
            <a:ext cx="1683892" cy="369332"/>
          </a:xfrm>
          <a:prstGeom prst="rect">
            <a:avLst/>
          </a:prstGeom>
          <a:solidFill>
            <a:schemeClr val="accent2">
              <a:lumMod val="20000"/>
              <a:lumOff val="80000"/>
            </a:schemeClr>
          </a:solidFill>
        </p:spPr>
        <p:txBody>
          <a:bodyPr wrap="square" rtlCol="0">
            <a:spAutoFit/>
          </a:bodyPr>
          <a:lstStyle/>
          <a:p>
            <a:r>
              <a:rPr lang="en-US" altLang="ko-KR" dirty="0"/>
              <a:t>P.54</a:t>
            </a:r>
            <a:r>
              <a:rPr lang="ko-KR" altLang="en-US" dirty="0"/>
              <a:t> 정보 표시</a:t>
            </a:r>
            <a:endParaRPr lang="en-US" altLang="ko-KR" dirty="0"/>
          </a:p>
        </p:txBody>
      </p:sp>
      <p:cxnSp>
        <p:nvCxnSpPr>
          <p:cNvPr id="44" name="직선 화살표 연결선 43">
            <a:extLst>
              <a:ext uri="{FF2B5EF4-FFF2-40B4-BE49-F238E27FC236}">
                <a16:creationId xmlns:a16="http://schemas.microsoft.com/office/drawing/2014/main" id="{F89CCC84-46E7-4D76-AA00-FBF36E242F6E}"/>
              </a:ext>
            </a:extLst>
          </p:cNvPr>
          <p:cNvCxnSpPr>
            <a:cxnSpLocks/>
            <a:stCxn id="45" idx="3"/>
            <a:endCxn id="33" idx="1"/>
          </p:cNvCxnSpPr>
          <p:nvPr/>
        </p:nvCxnSpPr>
        <p:spPr>
          <a:xfrm flipV="1">
            <a:off x="3548543" y="6607793"/>
            <a:ext cx="676159" cy="494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0FB9B749-AA2C-4813-BF24-EB1D698B71AB}"/>
              </a:ext>
            </a:extLst>
          </p:cNvPr>
          <p:cNvSpPr txBox="1"/>
          <p:nvPr/>
        </p:nvSpPr>
        <p:spPr>
          <a:xfrm>
            <a:off x="1864651" y="6395610"/>
            <a:ext cx="1683892" cy="523220"/>
          </a:xfrm>
          <a:prstGeom prst="rect">
            <a:avLst/>
          </a:prstGeom>
          <a:solidFill>
            <a:schemeClr val="accent2">
              <a:lumMod val="20000"/>
              <a:lumOff val="80000"/>
            </a:schemeClr>
          </a:solidFill>
        </p:spPr>
        <p:txBody>
          <a:bodyPr wrap="square" rtlCol="0">
            <a:spAutoFit/>
          </a:bodyPr>
          <a:lstStyle/>
          <a:p>
            <a:r>
              <a:rPr lang="en-US" altLang="ko-KR" sz="1400" dirty="0"/>
              <a:t>P.55 &amp; P. 82</a:t>
            </a:r>
            <a:r>
              <a:rPr lang="ko-KR" altLang="en-US" sz="1400" dirty="0"/>
              <a:t> 완료 표시</a:t>
            </a:r>
            <a:endParaRPr lang="en-US" altLang="ko-KR" sz="1400" dirty="0"/>
          </a:p>
        </p:txBody>
      </p:sp>
    </p:spTree>
    <p:extLst>
      <p:ext uri="{BB962C8B-B14F-4D97-AF65-F5344CB8AC3E}">
        <p14:creationId xmlns:p14="http://schemas.microsoft.com/office/powerpoint/2010/main" val="2795119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362EAA-86B2-4735-8A07-23EE2C3E040B}"/>
              </a:ext>
            </a:extLst>
          </p:cNvPr>
          <p:cNvSpPr txBox="1"/>
          <p:nvPr/>
        </p:nvSpPr>
        <p:spPr>
          <a:xfrm>
            <a:off x="721453" y="780176"/>
            <a:ext cx="2827090" cy="369332"/>
          </a:xfrm>
          <a:prstGeom prst="rect">
            <a:avLst/>
          </a:prstGeom>
          <a:noFill/>
        </p:spPr>
        <p:txBody>
          <a:bodyPr wrap="square" rtlCol="0">
            <a:spAutoFit/>
          </a:bodyPr>
          <a:lstStyle/>
          <a:p>
            <a:r>
              <a:rPr lang="en-US" altLang="ko-KR" dirty="0"/>
              <a:t>Delivery request status</a:t>
            </a:r>
            <a:endParaRPr lang="ko-KR" altLang="en-US" dirty="0"/>
          </a:p>
        </p:txBody>
      </p:sp>
      <p:cxnSp>
        <p:nvCxnSpPr>
          <p:cNvPr id="7" name="직선 연결선 6">
            <a:extLst>
              <a:ext uri="{FF2B5EF4-FFF2-40B4-BE49-F238E27FC236}">
                <a16:creationId xmlns:a16="http://schemas.microsoft.com/office/drawing/2014/main" id="{437829CE-EECA-483A-AF0C-89CD9061D459}"/>
              </a:ext>
            </a:extLst>
          </p:cNvPr>
          <p:cNvCxnSpPr>
            <a:cxnSpLocks/>
          </p:cNvCxnSpPr>
          <p:nvPr/>
        </p:nvCxnSpPr>
        <p:spPr>
          <a:xfrm>
            <a:off x="587229" y="1233182"/>
            <a:ext cx="11477405"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D165738-3611-4C3B-9E82-0142AA077A79}"/>
              </a:ext>
            </a:extLst>
          </p:cNvPr>
          <p:cNvSpPr txBox="1"/>
          <p:nvPr/>
        </p:nvSpPr>
        <p:spPr>
          <a:xfrm>
            <a:off x="2332141" y="1316857"/>
            <a:ext cx="877163" cy="307777"/>
          </a:xfrm>
          <a:prstGeom prst="rect">
            <a:avLst/>
          </a:prstGeom>
          <a:noFill/>
        </p:spPr>
        <p:txBody>
          <a:bodyPr wrap="square" rtlCol="0">
            <a:spAutoFit/>
          </a:bodyPr>
          <a:lstStyle/>
          <a:p>
            <a:r>
              <a:rPr lang="en-US" altLang="ko-KR" sz="1400" dirty="0"/>
              <a:t>Product</a:t>
            </a:r>
            <a:endParaRPr lang="ko-KR" altLang="en-US" sz="1400" dirty="0"/>
          </a:p>
        </p:txBody>
      </p:sp>
      <p:sp>
        <p:nvSpPr>
          <p:cNvPr id="9" name="TextBox 8">
            <a:extLst>
              <a:ext uri="{FF2B5EF4-FFF2-40B4-BE49-F238E27FC236}">
                <a16:creationId xmlns:a16="http://schemas.microsoft.com/office/drawing/2014/main" id="{06B60C2A-58C8-40EB-B852-D925D7C63904}"/>
              </a:ext>
            </a:extLst>
          </p:cNvPr>
          <p:cNvSpPr txBox="1"/>
          <p:nvPr/>
        </p:nvSpPr>
        <p:spPr>
          <a:xfrm>
            <a:off x="5469436" y="1316857"/>
            <a:ext cx="1040670" cy="369332"/>
          </a:xfrm>
          <a:prstGeom prst="rect">
            <a:avLst/>
          </a:prstGeom>
          <a:noFill/>
        </p:spPr>
        <p:txBody>
          <a:bodyPr wrap="square" rtlCol="0">
            <a:spAutoFit/>
          </a:bodyPr>
          <a:lstStyle/>
          <a:p>
            <a:r>
              <a:rPr lang="en-US" altLang="ko-KR" dirty="0"/>
              <a:t>ID</a:t>
            </a:r>
            <a:r>
              <a:rPr lang="ko-KR" altLang="en-US" dirty="0"/>
              <a:t> </a:t>
            </a:r>
            <a:r>
              <a:rPr lang="en-US" altLang="ko-KR" dirty="0"/>
              <a:t>Code</a:t>
            </a:r>
            <a:endParaRPr lang="ko-KR" altLang="en-US" dirty="0"/>
          </a:p>
        </p:txBody>
      </p:sp>
      <p:sp>
        <p:nvSpPr>
          <p:cNvPr id="10" name="TextBox 9">
            <a:extLst>
              <a:ext uri="{FF2B5EF4-FFF2-40B4-BE49-F238E27FC236}">
                <a16:creationId xmlns:a16="http://schemas.microsoft.com/office/drawing/2014/main" id="{7CEBCBA9-6560-4A35-A82B-E347BB801F64}"/>
              </a:ext>
            </a:extLst>
          </p:cNvPr>
          <p:cNvSpPr txBox="1"/>
          <p:nvPr/>
        </p:nvSpPr>
        <p:spPr>
          <a:xfrm>
            <a:off x="7654769" y="1316857"/>
            <a:ext cx="607859" cy="369332"/>
          </a:xfrm>
          <a:prstGeom prst="rect">
            <a:avLst/>
          </a:prstGeom>
          <a:noFill/>
        </p:spPr>
        <p:txBody>
          <a:bodyPr wrap="square" rtlCol="0">
            <a:spAutoFit/>
          </a:bodyPr>
          <a:lstStyle/>
          <a:p>
            <a:r>
              <a:rPr lang="en-US" altLang="ko-KR" dirty="0"/>
              <a:t>SKU</a:t>
            </a:r>
            <a:endParaRPr lang="ko-KR" altLang="en-US" dirty="0"/>
          </a:p>
        </p:txBody>
      </p:sp>
      <p:sp>
        <p:nvSpPr>
          <p:cNvPr id="11" name="TextBox 10">
            <a:extLst>
              <a:ext uri="{FF2B5EF4-FFF2-40B4-BE49-F238E27FC236}">
                <a16:creationId xmlns:a16="http://schemas.microsoft.com/office/drawing/2014/main" id="{48BEA202-A71E-43D4-90FA-DC80EB613AED}"/>
              </a:ext>
            </a:extLst>
          </p:cNvPr>
          <p:cNvSpPr txBox="1"/>
          <p:nvPr/>
        </p:nvSpPr>
        <p:spPr>
          <a:xfrm>
            <a:off x="8409642" y="1316857"/>
            <a:ext cx="1511945" cy="369332"/>
          </a:xfrm>
          <a:prstGeom prst="rect">
            <a:avLst/>
          </a:prstGeom>
          <a:noFill/>
        </p:spPr>
        <p:txBody>
          <a:bodyPr wrap="square" rtlCol="0">
            <a:spAutoFit/>
          </a:bodyPr>
          <a:lstStyle/>
          <a:p>
            <a:r>
              <a:rPr lang="en-US" altLang="ko-KR" dirty="0"/>
              <a:t>Tracking No.</a:t>
            </a:r>
            <a:endParaRPr lang="ko-KR" altLang="en-US" dirty="0"/>
          </a:p>
        </p:txBody>
      </p:sp>
      <p:sp>
        <p:nvSpPr>
          <p:cNvPr id="12" name="TextBox 11">
            <a:extLst>
              <a:ext uri="{FF2B5EF4-FFF2-40B4-BE49-F238E27FC236}">
                <a16:creationId xmlns:a16="http://schemas.microsoft.com/office/drawing/2014/main" id="{F0846FDF-7664-4D4F-90E5-43277ECD9261}"/>
              </a:ext>
            </a:extLst>
          </p:cNvPr>
          <p:cNvSpPr txBox="1"/>
          <p:nvPr/>
        </p:nvSpPr>
        <p:spPr>
          <a:xfrm>
            <a:off x="6605822" y="1308428"/>
            <a:ext cx="1189749" cy="338554"/>
          </a:xfrm>
          <a:prstGeom prst="rect">
            <a:avLst/>
          </a:prstGeom>
          <a:noFill/>
        </p:spPr>
        <p:txBody>
          <a:bodyPr wrap="square" rtlCol="0">
            <a:spAutoFit/>
          </a:bodyPr>
          <a:lstStyle/>
          <a:p>
            <a:r>
              <a:rPr lang="en-US" altLang="ko-KR" sz="1600" dirty="0"/>
              <a:t>Quantity</a:t>
            </a:r>
            <a:endParaRPr lang="ko-KR" altLang="en-US" sz="1600" dirty="0"/>
          </a:p>
        </p:txBody>
      </p:sp>
      <p:sp>
        <p:nvSpPr>
          <p:cNvPr id="13" name="TextBox 12">
            <a:extLst>
              <a:ext uri="{FF2B5EF4-FFF2-40B4-BE49-F238E27FC236}">
                <a16:creationId xmlns:a16="http://schemas.microsoft.com/office/drawing/2014/main" id="{83442225-9559-4B9C-AE8A-C3FDED9403AA}"/>
              </a:ext>
            </a:extLst>
          </p:cNvPr>
          <p:cNvSpPr txBox="1"/>
          <p:nvPr/>
        </p:nvSpPr>
        <p:spPr>
          <a:xfrm>
            <a:off x="4259693" y="1323817"/>
            <a:ext cx="1420582" cy="369332"/>
          </a:xfrm>
          <a:prstGeom prst="rect">
            <a:avLst/>
          </a:prstGeom>
          <a:noFill/>
        </p:spPr>
        <p:txBody>
          <a:bodyPr wrap="square" rtlCol="0">
            <a:spAutoFit/>
          </a:bodyPr>
          <a:lstStyle/>
          <a:p>
            <a:r>
              <a:rPr lang="en-US" altLang="ko-KR" dirty="0"/>
              <a:t>Customer</a:t>
            </a:r>
            <a:endParaRPr lang="ko-KR" altLang="en-US" dirty="0"/>
          </a:p>
        </p:txBody>
      </p:sp>
      <p:sp>
        <p:nvSpPr>
          <p:cNvPr id="15" name="TextBox 14">
            <a:extLst>
              <a:ext uri="{FF2B5EF4-FFF2-40B4-BE49-F238E27FC236}">
                <a16:creationId xmlns:a16="http://schemas.microsoft.com/office/drawing/2014/main" id="{71DBB3CB-1171-4A93-9ECC-B8EC8268709C}"/>
              </a:ext>
            </a:extLst>
          </p:cNvPr>
          <p:cNvSpPr txBox="1"/>
          <p:nvPr/>
        </p:nvSpPr>
        <p:spPr>
          <a:xfrm>
            <a:off x="2328480" y="1828698"/>
            <a:ext cx="1053494" cy="323165"/>
          </a:xfrm>
          <a:prstGeom prst="rect">
            <a:avLst/>
          </a:prstGeom>
          <a:noFill/>
        </p:spPr>
        <p:txBody>
          <a:bodyPr wrap="square" rtlCol="0">
            <a:spAutoFit/>
          </a:bodyPr>
          <a:lstStyle/>
          <a:p>
            <a:r>
              <a:rPr lang="en-US" altLang="ko-KR" sz="1500" dirty="0"/>
              <a:t>Chocolate</a:t>
            </a:r>
            <a:endParaRPr lang="ko-KR" altLang="en-US" sz="1500" dirty="0"/>
          </a:p>
        </p:txBody>
      </p:sp>
      <p:sp>
        <p:nvSpPr>
          <p:cNvPr id="16" name="TextBox 15">
            <a:extLst>
              <a:ext uri="{FF2B5EF4-FFF2-40B4-BE49-F238E27FC236}">
                <a16:creationId xmlns:a16="http://schemas.microsoft.com/office/drawing/2014/main" id="{62F14CF8-C5D9-4B85-ADFC-1429801D8B2D}"/>
              </a:ext>
            </a:extLst>
          </p:cNvPr>
          <p:cNvSpPr txBox="1"/>
          <p:nvPr/>
        </p:nvSpPr>
        <p:spPr>
          <a:xfrm>
            <a:off x="5502992" y="1828698"/>
            <a:ext cx="925253" cy="323165"/>
          </a:xfrm>
          <a:prstGeom prst="rect">
            <a:avLst/>
          </a:prstGeom>
          <a:noFill/>
        </p:spPr>
        <p:txBody>
          <a:bodyPr wrap="square" rtlCol="0">
            <a:spAutoFit/>
          </a:bodyPr>
          <a:lstStyle/>
          <a:p>
            <a:r>
              <a:rPr lang="en-US" altLang="ko-KR" sz="1500" dirty="0"/>
              <a:t>3166464</a:t>
            </a:r>
            <a:endParaRPr lang="ko-KR" altLang="en-US" sz="1500" dirty="0"/>
          </a:p>
        </p:txBody>
      </p:sp>
      <p:sp>
        <p:nvSpPr>
          <p:cNvPr id="17" name="TextBox 16">
            <a:extLst>
              <a:ext uri="{FF2B5EF4-FFF2-40B4-BE49-F238E27FC236}">
                <a16:creationId xmlns:a16="http://schemas.microsoft.com/office/drawing/2014/main" id="{C857A787-782F-4355-B944-DA7E3F47BBA0}"/>
              </a:ext>
            </a:extLst>
          </p:cNvPr>
          <p:cNvSpPr txBox="1"/>
          <p:nvPr/>
        </p:nvSpPr>
        <p:spPr>
          <a:xfrm>
            <a:off x="7495378" y="1828698"/>
            <a:ext cx="984565" cy="323165"/>
          </a:xfrm>
          <a:prstGeom prst="rect">
            <a:avLst/>
          </a:prstGeom>
          <a:noFill/>
        </p:spPr>
        <p:txBody>
          <a:bodyPr wrap="square" rtlCol="0">
            <a:spAutoFit/>
          </a:bodyPr>
          <a:lstStyle/>
          <a:p>
            <a:r>
              <a:rPr lang="en-US" altLang="ko-KR" sz="1500" dirty="0"/>
              <a:t>MV-0012</a:t>
            </a:r>
            <a:endParaRPr lang="ko-KR" altLang="en-US" sz="1500" dirty="0"/>
          </a:p>
        </p:txBody>
      </p:sp>
      <p:sp>
        <p:nvSpPr>
          <p:cNvPr id="19" name="TextBox 18">
            <a:extLst>
              <a:ext uri="{FF2B5EF4-FFF2-40B4-BE49-F238E27FC236}">
                <a16:creationId xmlns:a16="http://schemas.microsoft.com/office/drawing/2014/main" id="{0D160061-4AF2-41E1-AF77-3E73886BED6F}"/>
              </a:ext>
            </a:extLst>
          </p:cNvPr>
          <p:cNvSpPr txBox="1"/>
          <p:nvPr/>
        </p:nvSpPr>
        <p:spPr>
          <a:xfrm>
            <a:off x="6907415" y="1828698"/>
            <a:ext cx="396262" cy="323165"/>
          </a:xfrm>
          <a:prstGeom prst="rect">
            <a:avLst/>
          </a:prstGeom>
          <a:noFill/>
        </p:spPr>
        <p:txBody>
          <a:bodyPr wrap="square" rtlCol="0">
            <a:spAutoFit/>
          </a:bodyPr>
          <a:lstStyle/>
          <a:p>
            <a:r>
              <a:rPr lang="en-US" altLang="ko-KR" sz="1500" dirty="0"/>
              <a:t>1</a:t>
            </a:r>
            <a:endParaRPr lang="ko-KR" altLang="en-US" sz="1500" dirty="0"/>
          </a:p>
        </p:txBody>
      </p:sp>
      <p:sp>
        <p:nvSpPr>
          <p:cNvPr id="20" name="TextBox 19">
            <a:extLst>
              <a:ext uri="{FF2B5EF4-FFF2-40B4-BE49-F238E27FC236}">
                <a16:creationId xmlns:a16="http://schemas.microsoft.com/office/drawing/2014/main" id="{4084434D-CA13-44AD-903B-324AFBAC222C}"/>
              </a:ext>
            </a:extLst>
          </p:cNvPr>
          <p:cNvSpPr txBox="1"/>
          <p:nvPr/>
        </p:nvSpPr>
        <p:spPr>
          <a:xfrm>
            <a:off x="4172320" y="1828698"/>
            <a:ext cx="1433912" cy="323165"/>
          </a:xfrm>
          <a:prstGeom prst="rect">
            <a:avLst/>
          </a:prstGeom>
          <a:noFill/>
        </p:spPr>
        <p:txBody>
          <a:bodyPr wrap="square" rtlCol="0">
            <a:spAutoFit/>
          </a:bodyPr>
          <a:lstStyle/>
          <a:p>
            <a:r>
              <a:rPr lang="en-US" altLang="ko-KR" sz="1500" dirty="0"/>
              <a:t>ABC Company</a:t>
            </a:r>
            <a:endParaRPr lang="ko-KR" altLang="en-US" sz="1500" dirty="0"/>
          </a:p>
        </p:txBody>
      </p:sp>
      <p:sp>
        <p:nvSpPr>
          <p:cNvPr id="23" name="직사각형 22">
            <a:extLst>
              <a:ext uri="{FF2B5EF4-FFF2-40B4-BE49-F238E27FC236}">
                <a16:creationId xmlns:a16="http://schemas.microsoft.com/office/drawing/2014/main" id="{645C0DF5-1E05-41A0-A79D-5BDADB5EE5D1}"/>
              </a:ext>
            </a:extLst>
          </p:cNvPr>
          <p:cNvSpPr/>
          <p:nvPr/>
        </p:nvSpPr>
        <p:spPr>
          <a:xfrm>
            <a:off x="412199" y="1417526"/>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25">
            <a:extLst>
              <a:ext uri="{FF2B5EF4-FFF2-40B4-BE49-F238E27FC236}">
                <a16:creationId xmlns:a16="http://schemas.microsoft.com/office/drawing/2014/main" id="{E6AB7A38-59D6-48A2-821C-FABDE8AD00F3}"/>
              </a:ext>
            </a:extLst>
          </p:cNvPr>
          <p:cNvSpPr/>
          <p:nvPr/>
        </p:nvSpPr>
        <p:spPr>
          <a:xfrm>
            <a:off x="412412" y="1906181"/>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TextBox 26">
            <a:extLst>
              <a:ext uri="{FF2B5EF4-FFF2-40B4-BE49-F238E27FC236}">
                <a16:creationId xmlns:a16="http://schemas.microsoft.com/office/drawing/2014/main" id="{0282D516-10EF-41F2-9A06-B476E50636BC}"/>
              </a:ext>
            </a:extLst>
          </p:cNvPr>
          <p:cNvSpPr txBox="1"/>
          <p:nvPr/>
        </p:nvSpPr>
        <p:spPr>
          <a:xfrm>
            <a:off x="3273429" y="1323817"/>
            <a:ext cx="870733" cy="307777"/>
          </a:xfrm>
          <a:prstGeom prst="rect">
            <a:avLst/>
          </a:prstGeom>
          <a:noFill/>
        </p:spPr>
        <p:txBody>
          <a:bodyPr wrap="square" rtlCol="0">
            <a:spAutoFit/>
          </a:bodyPr>
          <a:lstStyle/>
          <a:p>
            <a:r>
              <a:rPr lang="en-US" altLang="ko-KR" sz="1400" dirty="0"/>
              <a:t>Country</a:t>
            </a:r>
            <a:endParaRPr lang="ko-KR" altLang="en-US" sz="1400" dirty="0"/>
          </a:p>
        </p:txBody>
      </p:sp>
      <p:sp>
        <p:nvSpPr>
          <p:cNvPr id="29" name="TextBox 28">
            <a:extLst>
              <a:ext uri="{FF2B5EF4-FFF2-40B4-BE49-F238E27FC236}">
                <a16:creationId xmlns:a16="http://schemas.microsoft.com/office/drawing/2014/main" id="{845313BD-060B-4F92-A060-E6929078725A}"/>
              </a:ext>
            </a:extLst>
          </p:cNvPr>
          <p:cNvSpPr txBox="1"/>
          <p:nvPr/>
        </p:nvSpPr>
        <p:spPr>
          <a:xfrm>
            <a:off x="3394231" y="1709706"/>
            <a:ext cx="840295" cy="553998"/>
          </a:xfrm>
          <a:prstGeom prst="rect">
            <a:avLst/>
          </a:prstGeom>
          <a:noFill/>
        </p:spPr>
        <p:txBody>
          <a:bodyPr wrap="square" rtlCol="0">
            <a:spAutoFit/>
          </a:bodyPr>
          <a:lstStyle/>
          <a:p>
            <a:r>
              <a:rPr lang="en-US" altLang="ko-KR" sz="1500" dirty="0"/>
              <a:t>United States</a:t>
            </a:r>
            <a:endParaRPr lang="ko-KR" altLang="en-US" sz="1500" dirty="0"/>
          </a:p>
        </p:txBody>
      </p:sp>
      <p:sp>
        <p:nvSpPr>
          <p:cNvPr id="32" name="TextBox 31">
            <a:extLst>
              <a:ext uri="{FF2B5EF4-FFF2-40B4-BE49-F238E27FC236}">
                <a16:creationId xmlns:a16="http://schemas.microsoft.com/office/drawing/2014/main" id="{6C32A711-F5BA-4001-9A5D-5ACEAAFB61A3}"/>
              </a:ext>
            </a:extLst>
          </p:cNvPr>
          <p:cNvSpPr txBox="1"/>
          <p:nvPr/>
        </p:nvSpPr>
        <p:spPr>
          <a:xfrm>
            <a:off x="5542002" y="198086"/>
            <a:ext cx="646331" cy="369332"/>
          </a:xfrm>
          <a:prstGeom prst="rect">
            <a:avLst/>
          </a:prstGeom>
          <a:noFill/>
        </p:spPr>
        <p:txBody>
          <a:bodyPr wrap="none" rtlCol="0">
            <a:spAutoFit/>
          </a:bodyPr>
          <a:lstStyle/>
          <a:p>
            <a:r>
              <a:rPr lang="ko-KR" altLang="en-US" dirty="0"/>
              <a:t>배송</a:t>
            </a:r>
          </a:p>
        </p:txBody>
      </p:sp>
      <p:sp>
        <p:nvSpPr>
          <p:cNvPr id="33" name="TextBox 32">
            <a:extLst>
              <a:ext uri="{FF2B5EF4-FFF2-40B4-BE49-F238E27FC236}">
                <a16:creationId xmlns:a16="http://schemas.microsoft.com/office/drawing/2014/main" id="{676A3DA4-7343-4B2D-8E31-350EF8EAEAA2}"/>
              </a:ext>
            </a:extLst>
          </p:cNvPr>
          <p:cNvSpPr txBox="1"/>
          <p:nvPr/>
        </p:nvSpPr>
        <p:spPr>
          <a:xfrm>
            <a:off x="10241109" y="1325363"/>
            <a:ext cx="1433439" cy="369332"/>
          </a:xfrm>
          <a:prstGeom prst="rect">
            <a:avLst/>
          </a:prstGeom>
          <a:noFill/>
        </p:spPr>
        <p:txBody>
          <a:bodyPr wrap="square" rtlCol="0">
            <a:spAutoFit/>
          </a:bodyPr>
          <a:lstStyle/>
          <a:p>
            <a:r>
              <a:rPr lang="en-US" altLang="ko-KR" dirty="0"/>
              <a:t>Carrier</a:t>
            </a:r>
            <a:endParaRPr lang="ko-KR" altLang="en-US" dirty="0"/>
          </a:p>
        </p:txBody>
      </p:sp>
      <p:sp>
        <p:nvSpPr>
          <p:cNvPr id="36" name="TextBox 35">
            <a:extLst>
              <a:ext uri="{FF2B5EF4-FFF2-40B4-BE49-F238E27FC236}">
                <a16:creationId xmlns:a16="http://schemas.microsoft.com/office/drawing/2014/main" id="{CF878E7F-224C-4BE1-8FC7-B6DC27DC3977}"/>
              </a:ext>
            </a:extLst>
          </p:cNvPr>
          <p:cNvSpPr txBox="1"/>
          <p:nvPr/>
        </p:nvSpPr>
        <p:spPr>
          <a:xfrm>
            <a:off x="745410" y="1323817"/>
            <a:ext cx="1649848" cy="276999"/>
          </a:xfrm>
          <a:prstGeom prst="rect">
            <a:avLst/>
          </a:prstGeom>
          <a:noFill/>
        </p:spPr>
        <p:txBody>
          <a:bodyPr wrap="square" rtlCol="0">
            <a:spAutoFit/>
          </a:bodyPr>
          <a:lstStyle/>
          <a:p>
            <a:r>
              <a:rPr lang="en-US" altLang="ko-KR" sz="1200" dirty="0"/>
              <a:t>Request date</a:t>
            </a:r>
            <a:endParaRPr lang="ko-KR" altLang="en-US" sz="1200" dirty="0"/>
          </a:p>
        </p:txBody>
      </p:sp>
      <p:sp>
        <p:nvSpPr>
          <p:cNvPr id="57" name="TextBox 56">
            <a:extLst>
              <a:ext uri="{FF2B5EF4-FFF2-40B4-BE49-F238E27FC236}">
                <a16:creationId xmlns:a16="http://schemas.microsoft.com/office/drawing/2014/main" id="{783905CA-FB90-41FC-96C2-AF09B00B9E5A}"/>
              </a:ext>
            </a:extLst>
          </p:cNvPr>
          <p:cNvSpPr txBox="1"/>
          <p:nvPr/>
        </p:nvSpPr>
        <p:spPr>
          <a:xfrm>
            <a:off x="737684" y="1838603"/>
            <a:ext cx="1267279" cy="323165"/>
          </a:xfrm>
          <a:prstGeom prst="rect">
            <a:avLst/>
          </a:prstGeom>
          <a:noFill/>
        </p:spPr>
        <p:txBody>
          <a:bodyPr wrap="square" rtlCol="0">
            <a:spAutoFit/>
          </a:bodyPr>
          <a:lstStyle/>
          <a:p>
            <a:r>
              <a:rPr lang="en-US" altLang="ko-KR" sz="1500" dirty="0"/>
              <a:t>2019. 04. 23.</a:t>
            </a:r>
            <a:endParaRPr lang="ko-KR" altLang="en-US" sz="1500" dirty="0"/>
          </a:p>
        </p:txBody>
      </p:sp>
      <p:sp>
        <p:nvSpPr>
          <p:cNvPr id="35" name="직사각형 34">
            <a:extLst>
              <a:ext uri="{FF2B5EF4-FFF2-40B4-BE49-F238E27FC236}">
                <a16:creationId xmlns:a16="http://schemas.microsoft.com/office/drawing/2014/main" id="{B137BBD2-1515-487C-9F65-94186AFBA3D0}"/>
              </a:ext>
            </a:extLst>
          </p:cNvPr>
          <p:cNvSpPr/>
          <p:nvPr/>
        </p:nvSpPr>
        <p:spPr>
          <a:xfrm>
            <a:off x="2225646" y="2139715"/>
            <a:ext cx="772599" cy="783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500" dirty="0"/>
              <a:t>대표 이미지</a:t>
            </a:r>
          </a:p>
        </p:txBody>
      </p:sp>
      <p:cxnSp>
        <p:nvCxnSpPr>
          <p:cNvPr id="37" name="직선 연결선 36">
            <a:extLst>
              <a:ext uri="{FF2B5EF4-FFF2-40B4-BE49-F238E27FC236}">
                <a16:creationId xmlns:a16="http://schemas.microsoft.com/office/drawing/2014/main" id="{FAE4393D-44A4-4F58-922D-2C6D5F092DC7}"/>
              </a:ext>
            </a:extLst>
          </p:cNvPr>
          <p:cNvCxnSpPr>
            <a:cxnSpLocks/>
            <a:stCxn id="35" idx="0"/>
            <a:endCxn id="35" idx="2"/>
          </p:cNvCxnSpPr>
          <p:nvPr/>
        </p:nvCxnSpPr>
        <p:spPr>
          <a:xfrm>
            <a:off x="2611946" y="2139715"/>
            <a:ext cx="0" cy="783698"/>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직선 연결선 37">
            <a:extLst>
              <a:ext uri="{FF2B5EF4-FFF2-40B4-BE49-F238E27FC236}">
                <a16:creationId xmlns:a16="http://schemas.microsoft.com/office/drawing/2014/main" id="{D55BB912-E2BA-4568-9CD5-D21F9DA83076}"/>
              </a:ext>
            </a:extLst>
          </p:cNvPr>
          <p:cNvCxnSpPr>
            <a:cxnSpLocks/>
            <a:stCxn id="35" idx="1"/>
            <a:endCxn id="35" idx="3"/>
          </p:cNvCxnSpPr>
          <p:nvPr/>
        </p:nvCxnSpPr>
        <p:spPr>
          <a:xfrm>
            <a:off x="2225646" y="2531564"/>
            <a:ext cx="772599" cy="0"/>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ECACB3F-DF87-46B7-9362-D3DF1F931585}"/>
              </a:ext>
            </a:extLst>
          </p:cNvPr>
          <p:cNvSpPr txBox="1"/>
          <p:nvPr/>
        </p:nvSpPr>
        <p:spPr>
          <a:xfrm>
            <a:off x="3171038" y="2348917"/>
            <a:ext cx="2046728" cy="369332"/>
          </a:xfrm>
          <a:prstGeom prst="rect">
            <a:avLst/>
          </a:prstGeom>
          <a:noFill/>
          <a:ln>
            <a:solidFill>
              <a:srgbClr val="0070C0"/>
            </a:solidFill>
          </a:ln>
        </p:spPr>
        <p:txBody>
          <a:bodyPr wrap="square" rtlCol="0">
            <a:spAutoFit/>
          </a:bodyPr>
          <a:lstStyle/>
          <a:p>
            <a:r>
              <a:rPr lang="ko-KR" altLang="en-US" dirty="0"/>
              <a:t>제품명</a:t>
            </a:r>
          </a:p>
        </p:txBody>
      </p:sp>
      <p:pic>
        <p:nvPicPr>
          <p:cNvPr id="21" name="그림 20">
            <a:extLst>
              <a:ext uri="{FF2B5EF4-FFF2-40B4-BE49-F238E27FC236}">
                <a16:creationId xmlns:a16="http://schemas.microsoft.com/office/drawing/2014/main" id="{C9FDF33F-3552-400D-B41B-01970DF9F53F}"/>
              </a:ext>
            </a:extLst>
          </p:cNvPr>
          <p:cNvPicPr>
            <a:picLocks noChangeAspect="1"/>
          </p:cNvPicPr>
          <p:nvPr/>
        </p:nvPicPr>
        <p:blipFill>
          <a:blip r:embed="rId2"/>
          <a:stretch>
            <a:fillRect/>
          </a:stretch>
        </p:blipFill>
        <p:spPr>
          <a:xfrm>
            <a:off x="0" y="4443295"/>
            <a:ext cx="12192000" cy="2328085"/>
          </a:xfrm>
          <a:prstGeom prst="rect">
            <a:avLst/>
          </a:prstGeom>
        </p:spPr>
      </p:pic>
      <p:sp>
        <p:nvSpPr>
          <p:cNvPr id="44" name="TextBox 43">
            <a:extLst>
              <a:ext uri="{FF2B5EF4-FFF2-40B4-BE49-F238E27FC236}">
                <a16:creationId xmlns:a16="http://schemas.microsoft.com/office/drawing/2014/main" id="{0FAE00F4-D501-4D35-808D-CF850A8CF380}"/>
              </a:ext>
            </a:extLst>
          </p:cNvPr>
          <p:cNvSpPr txBox="1"/>
          <p:nvPr/>
        </p:nvSpPr>
        <p:spPr>
          <a:xfrm>
            <a:off x="9983699" y="4135496"/>
            <a:ext cx="1651414" cy="369332"/>
          </a:xfrm>
          <a:prstGeom prst="rect">
            <a:avLst/>
          </a:prstGeom>
          <a:noFill/>
          <a:ln>
            <a:solidFill>
              <a:srgbClr val="FF0000"/>
            </a:solidFill>
          </a:ln>
        </p:spPr>
        <p:txBody>
          <a:bodyPr wrap="square" rtlCol="0">
            <a:spAutoFit/>
          </a:bodyPr>
          <a:lstStyle/>
          <a:p>
            <a:r>
              <a:rPr lang="ko-KR" altLang="en-US" dirty="0"/>
              <a:t>참고 이미지</a:t>
            </a:r>
          </a:p>
        </p:txBody>
      </p:sp>
      <p:sp>
        <p:nvSpPr>
          <p:cNvPr id="69" name="TextBox 68">
            <a:extLst>
              <a:ext uri="{FF2B5EF4-FFF2-40B4-BE49-F238E27FC236}">
                <a16:creationId xmlns:a16="http://schemas.microsoft.com/office/drawing/2014/main" id="{4004281E-A8D9-487D-BE91-1A5BBF651EE2}"/>
              </a:ext>
            </a:extLst>
          </p:cNvPr>
          <p:cNvSpPr txBox="1"/>
          <p:nvPr/>
        </p:nvSpPr>
        <p:spPr>
          <a:xfrm>
            <a:off x="2303313" y="3078165"/>
            <a:ext cx="1053494" cy="323165"/>
          </a:xfrm>
          <a:prstGeom prst="rect">
            <a:avLst/>
          </a:prstGeom>
          <a:noFill/>
        </p:spPr>
        <p:txBody>
          <a:bodyPr wrap="square" rtlCol="0">
            <a:spAutoFit/>
          </a:bodyPr>
          <a:lstStyle/>
          <a:p>
            <a:r>
              <a:rPr lang="en-US" altLang="ko-KR" sz="1500" dirty="0"/>
              <a:t>Large cup</a:t>
            </a:r>
            <a:endParaRPr lang="ko-KR" altLang="en-US" sz="1500" dirty="0"/>
          </a:p>
        </p:txBody>
      </p:sp>
      <p:sp>
        <p:nvSpPr>
          <p:cNvPr id="70" name="TextBox 69">
            <a:extLst>
              <a:ext uri="{FF2B5EF4-FFF2-40B4-BE49-F238E27FC236}">
                <a16:creationId xmlns:a16="http://schemas.microsoft.com/office/drawing/2014/main" id="{485CF497-C935-4E0A-B7F8-FB5FC1A72192}"/>
              </a:ext>
            </a:extLst>
          </p:cNvPr>
          <p:cNvSpPr txBox="1"/>
          <p:nvPr/>
        </p:nvSpPr>
        <p:spPr>
          <a:xfrm>
            <a:off x="5477825" y="3078165"/>
            <a:ext cx="925253" cy="323165"/>
          </a:xfrm>
          <a:prstGeom prst="rect">
            <a:avLst/>
          </a:prstGeom>
          <a:noFill/>
        </p:spPr>
        <p:txBody>
          <a:bodyPr wrap="square" rtlCol="0">
            <a:spAutoFit/>
          </a:bodyPr>
          <a:lstStyle/>
          <a:p>
            <a:r>
              <a:rPr lang="en-US" altLang="ko-KR" sz="1500" dirty="0"/>
              <a:t>2161234</a:t>
            </a:r>
            <a:endParaRPr lang="ko-KR" altLang="en-US" sz="1500" dirty="0"/>
          </a:p>
        </p:txBody>
      </p:sp>
      <p:sp>
        <p:nvSpPr>
          <p:cNvPr id="71" name="TextBox 70">
            <a:extLst>
              <a:ext uri="{FF2B5EF4-FFF2-40B4-BE49-F238E27FC236}">
                <a16:creationId xmlns:a16="http://schemas.microsoft.com/office/drawing/2014/main" id="{30E2C8C2-BFF7-466B-AECE-FE75508CB4C0}"/>
              </a:ext>
            </a:extLst>
          </p:cNvPr>
          <p:cNvSpPr txBox="1"/>
          <p:nvPr/>
        </p:nvSpPr>
        <p:spPr>
          <a:xfrm>
            <a:off x="7470211" y="3078165"/>
            <a:ext cx="984565" cy="323165"/>
          </a:xfrm>
          <a:prstGeom prst="rect">
            <a:avLst/>
          </a:prstGeom>
          <a:noFill/>
        </p:spPr>
        <p:txBody>
          <a:bodyPr wrap="square" rtlCol="0">
            <a:spAutoFit/>
          </a:bodyPr>
          <a:lstStyle/>
          <a:p>
            <a:r>
              <a:rPr lang="en-US" altLang="ko-KR" sz="1500" dirty="0"/>
              <a:t>DEF-001</a:t>
            </a:r>
            <a:endParaRPr lang="ko-KR" altLang="en-US" sz="1500" dirty="0"/>
          </a:p>
        </p:txBody>
      </p:sp>
      <p:sp>
        <p:nvSpPr>
          <p:cNvPr id="73" name="TextBox 72">
            <a:extLst>
              <a:ext uri="{FF2B5EF4-FFF2-40B4-BE49-F238E27FC236}">
                <a16:creationId xmlns:a16="http://schemas.microsoft.com/office/drawing/2014/main" id="{A961F272-E25C-49F7-A8B0-81D8224571F9}"/>
              </a:ext>
            </a:extLst>
          </p:cNvPr>
          <p:cNvSpPr txBox="1"/>
          <p:nvPr/>
        </p:nvSpPr>
        <p:spPr>
          <a:xfrm>
            <a:off x="6882248" y="3078165"/>
            <a:ext cx="396262" cy="323165"/>
          </a:xfrm>
          <a:prstGeom prst="rect">
            <a:avLst/>
          </a:prstGeom>
          <a:noFill/>
        </p:spPr>
        <p:txBody>
          <a:bodyPr wrap="square" rtlCol="0">
            <a:spAutoFit/>
          </a:bodyPr>
          <a:lstStyle/>
          <a:p>
            <a:r>
              <a:rPr lang="en-US" altLang="ko-KR" sz="1500" dirty="0"/>
              <a:t>2</a:t>
            </a:r>
            <a:endParaRPr lang="ko-KR" altLang="en-US" sz="1500" dirty="0"/>
          </a:p>
        </p:txBody>
      </p:sp>
      <p:sp>
        <p:nvSpPr>
          <p:cNvPr id="74" name="TextBox 73">
            <a:extLst>
              <a:ext uri="{FF2B5EF4-FFF2-40B4-BE49-F238E27FC236}">
                <a16:creationId xmlns:a16="http://schemas.microsoft.com/office/drawing/2014/main" id="{F0F3414F-8898-4419-B6B4-24BC706935EB}"/>
              </a:ext>
            </a:extLst>
          </p:cNvPr>
          <p:cNvSpPr txBox="1"/>
          <p:nvPr/>
        </p:nvSpPr>
        <p:spPr>
          <a:xfrm>
            <a:off x="4147153" y="3078165"/>
            <a:ext cx="1328435" cy="323165"/>
          </a:xfrm>
          <a:prstGeom prst="rect">
            <a:avLst/>
          </a:prstGeom>
          <a:noFill/>
        </p:spPr>
        <p:txBody>
          <a:bodyPr wrap="square" rtlCol="0">
            <a:spAutoFit/>
          </a:bodyPr>
          <a:lstStyle/>
          <a:p>
            <a:r>
              <a:rPr lang="en-US" altLang="ko-KR" sz="1500" dirty="0"/>
              <a:t>DEF Store</a:t>
            </a:r>
            <a:endParaRPr lang="ko-KR" altLang="en-US" sz="1500" dirty="0"/>
          </a:p>
        </p:txBody>
      </p:sp>
      <p:sp>
        <p:nvSpPr>
          <p:cNvPr id="75" name="직사각형 74">
            <a:extLst>
              <a:ext uri="{FF2B5EF4-FFF2-40B4-BE49-F238E27FC236}">
                <a16:creationId xmlns:a16="http://schemas.microsoft.com/office/drawing/2014/main" id="{9F5A1AE3-EC2D-4E23-A652-B06980377943}"/>
              </a:ext>
            </a:extLst>
          </p:cNvPr>
          <p:cNvSpPr/>
          <p:nvPr/>
        </p:nvSpPr>
        <p:spPr>
          <a:xfrm>
            <a:off x="412412" y="3155648"/>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6" name="TextBox 75">
            <a:extLst>
              <a:ext uri="{FF2B5EF4-FFF2-40B4-BE49-F238E27FC236}">
                <a16:creationId xmlns:a16="http://schemas.microsoft.com/office/drawing/2014/main" id="{52642B7A-4668-4563-B4EB-DD7928E6FC90}"/>
              </a:ext>
            </a:extLst>
          </p:cNvPr>
          <p:cNvSpPr txBox="1"/>
          <p:nvPr/>
        </p:nvSpPr>
        <p:spPr>
          <a:xfrm>
            <a:off x="3369064" y="2959173"/>
            <a:ext cx="840295" cy="553998"/>
          </a:xfrm>
          <a:prstGeom prst="rect">
            <a:avLst/>
          </a:prstGeom>
          <a:noFill/>
        </p:spPr>
        <p:txBody>
          <a:bodyPr wrap="square" rtlCol="0">
            <a:spAutoFit/>
          </a:bodyPr>
          <a:lstStyle/>
          <a:p>
            <a:r>
              <a:rPr lang="en-US" altLang="ko-KR" sz="1500" dirty="0"/>
              <a:t>United States</a:t>
            </a:r>
            <a:endParaRPr lang="ko-KR" altLang="en-US" sz="1500" dirty="0"/>
          </a:p>
        </p:txBody>
      </p:sp>
      <p:sp>
        <p:nvSpPr>
          <p:cNvPr id="78" name="TextBox 77">
            <a:extLst>
              <a:ext uri="{FF2B5EF4-FFF2-40B4-BE49-F238E27FC236}">
                <a16:creationId xmlns:a16="http://schemas.microsoft.com/office/drawing/2014/main" id="{1247049B-DC95-495D-83FA-D040F03DBF94}"/>
              </a:ext>
            </a:extLst>
          </p:cNvPr>
          <p:cNvSpPr txBox="1"/>
          <p:nvPr/>
        </p:nvSpPr>
        <p:spPr>
          <a:xfrm>
            <a:off x="737684" y="3088070"/>
            <a:ext cx="1267279" cy="323165"/>
          </a:xfrm>
          <a:prstGeom prst="rect">
            <a:avLst/>
          </a:prstGeom>
          <a:noFill/>
        </p:spPr>
        <p:txBody>
          <a:bodyPr wrap="square" rtlCol="0">
            <a:spAutoFit/>
          </a:bodyPr>
          <a:lstStyle/>
          <a:p>
            <a:r>
              <a:rPr lang="en-US" altLang="ko-KR" sz="1500" dirty="0"/>
              <a:t>2019. 04. 22.</a:t>
            </a:r>
            <a:endParaRPr lang="ko-KR" altLang="en-US" sz="1500" dirty="0"/>
          </a:p>
        </p:txBody>
      </p:sp>
      <p:sp>
        <p:nvSpPr>
          <p:cNvPr id="79" name="직사각형 78">
            <a:extLst>
              <a:ext uri="{FF2B5EF4-FFF2-40B4-BE49-F238E27FC236}">
                <a16:creationId xmlns:a16="http://schemas.microsoft.com/office/drawing/2014/main" id="{90B1B863-2E02-45F6-A282-0C7CF4A3BB02}"/>
              </a:ext>
            </a:extLst>
          </p:cNvPr>
          <p:cNvSpPr/>
          <p:nvPr/>
        </p:nvSpPr>
        <p:spPr>
          <a:xfrm>
            <a:off x="2225646" y="3389182"/>
            <a:ext cx="772599" cy="783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500" dirty="0"/>
              <a:t>대표 이미지</a:t>
            </a:r>
          </a:p>
        </p:txBody>
      </p:sp>
      <p:cxnSp>
        <p:nvCxnSpPr>
          <p:cNvPr id="80" name="직선 연결선 79">
            <a:extLst>
              <a:ext uri="{FF2B5EF4-FFF2-40B4-BE49-F238E27FC236}">
                <a16:creationId xmlns:a16="http://schemas.microsoft.com/office/drawing/2014/main" id="{A1CB3CC8-F5EC-4938-BC9D-EEE5112389CD}"/>
              </a:ext>
            </a:extLst>
          </p:cNvPr>
          <p:cNvCxnSpPr>
            <a:cxnSpLocks/>
            <a:stCxn id="79" idx="0"/>
            <a:endCxn id="79" idx="2"/>
          </p:cNvCxnSpPr>
          <p:nvPr/>
        </p:nvCxnSpPr>
        <p:spPr>
          <a:xfrm>
            <a:off x="2611946" y="3389182"/>
            <a:ext cx="0" cy="783698"/>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1" name="직선 연결선 80">
            <a:extLst>
              <a:ext uri="{FF2B5EF4-FFF2-40B4-BE49-F238E27FC236}">
                <a16:creationId xmlns:a16="http://schemas.microsoft.com/office/drawing/2014/main" id="{844C3A29-E2A6-4657-A148-015BA6FD1501}"/>
              </a:ext>
            </a:extLst>
          </p:cNvPr>
          <p:cNvCxnSpPr>
            <a:cxnSpLocks/>
            <a:stCxn id="79" idx="1"/>
            <a:endCxn id="79" idx="3"/>
          </p:cNvCxnSpPr>
          <p:nvPr/>
        </p:nvCxnSpPr>
        <p:spPr>
          <a:xfrm>
            <a:off x="2225646" y="3781031"/>
            <a:ext cx="772599" cy="0"/>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A8DE028A-6063-46AA-9325-C1363DCA85CC}"/>
              </a:ext>
            </a:extLst>
          </p:cNvPr>
          <p:cNvSpPr txBox="1"/>
          <p:nvPr/>
        </p:nvSpPr>
        <p:spPr>
          <a:xfrm>
            <a:off x="3171038" y="3598384"/>
            <a:ext cx="2046728" cy="369332"/>
          </a:xfrm>
          <a:prstGeom prst="rect">
            <a:avLst/>
          </a:prstGeom>
          <a:noFill/>
          <a:ln>
            <a:solidFill>
              <a:srgbClr val="0070C0"/>
            </a:solidFill>
          </a:ln>
        </p:spPr>
        <p:txBody>
          <a:bodyPr wrap="square" rtlCol="0">
            <a:spAutoFit/>
          </a:bodyPr>
          <a:lstStyle/>
          <a:p>
            <a:r>
              <a:rPr lang="ko-KR" altLang="en-US" dirty="0"/>
              <a:t>제품명</a:t>
            </a:r>
          </a:p>
        </p:txBody>
      </p:sp>
      <p:cxnSp>
        <p:nvCxnSpPr>
          <p:cNvPr id="84" name="직선 화살표 연결선 83">
            <a:extLst>
              <a:ext uri="{FF2B5EF4-FFF2-40B4-BE49-F238E27FC236}">
                <a16:creationId xmlns:a16="http://schemas.microsoft.com/office/drawing/2014/main" id="{7685FEA5-5ED0-4A8F-85BE-3D156044F6AF}"/>
              </a:ext>
            </a:extLst>
          </p:cNvPr>
          <p:cNvCxnSpPr>
            <a:cxnSpLocks/>
            <a:stCxn id="85" idx="1"/>
          </p:cNvCxnSpPr>
          <p:nvPr/>
        </p:nvCxnSpPr>
        <p:spPr>
          <a:xfrm flipH="1" flipV="1">
            <a:off x="8262628" y="2151863"/>
            <a:ext cx="2678458" cy="5784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13080D50-68B6-487E-BBA8-C9189D151A2D}"/>
              </a:ext>
            </a:extLst>
          </p:cNvPr>
          <p:cNvSpPr txBox="1"/>
          <p:nvPr/>
        </p:nvSpPr>
        <p:spPr>
          <a:xfrm>
            <a:off x="10941086" y="1991600"/>
            <a:ext cx="1851093" cy="1477328"/>
          </a:xfrm>
          <a:prstGeom prst="rect">
            <a:avLst/>
          </a:prstGeom>
          <a:noFill/>
          <a:ln>
            <a:solidFill>
              <a:schemeClr val="tx1"/>
            </a:solidFill>
          </a:ln>
        </p:spPr>
        <p:txBody>
          <a:bodyPr wrap="square" rtlCol="0">
            <a:spAutoFit/>
          </a:bodyPr>
          <a:lstStyle/>
          <a:p>
            <a:r>
              <a:rPr lang="ko-KR" altLang="en-US" dirty="0"/>
              <a:t>활성화</a:t>
            </a:r>
            <a:endParaRPr lang="en-US" altLang="ko-KR" dirty="0"/>
          </a:p>
          <a:p>
            <a:r>
              <a:rPr lang="ko-KR" altLang="en-US" dirty="0" err="1"/>
              <a:t>어딜</a:t>
            </a:r>
            <a:r>
              <a:rPr lang="ko-KR" altLang="en-US" dirty="0"/>
              <a:t> 눌러도 배송요청 정보 확인 페이지 이동</a:t>
            </a:r>
            <a:endParaRPr lang="en-US" altLang="ko-KR" dirty="0"/>
          </a:p>
          <a:p>
            <a:r>
              <a:rPr lang="en-US" altLang="ko-KR" dirty="0"/>
              <a:t>P85</a:t>
            </a:r>
            <a:endParaRPr lang="ko-KR" altLang="en-US" dirty="0"/>
          </a:p>
        </p:txBody>
      </p:sp>
      <p:sp>
        <p:nvSpPr>
          <p:cNvPr id="86" name="직사각형 85">
            <a:extLst>
              <a:ext uri="{FF2B5EF4-FFF2-40B4-BE49-F238E27FC236}">
                <a16:creationId xmlns:a16="http://schemas.microsoft.com/office/drawing/2014/main" id="{18E47D80-03E2-4D9E-BD7B-FE798E658855}"/>
              </a:ext>
            </a:extLst>
          </p:cNvPr>
          <p:cNvSpPr/>
          <p:nvPr/>
        </p:nvSpPr>
        <p:spPr>
          <a:xfrm>
            <a:off x="745410" y="1708762"/>
            <a:ext cx="7709365" cy="4501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7" name="TextBox 86">
            <a:extLst>
              <a:ext uri="{FF2B5EF4-FFF2-40B4-BE49-F238E27FC236}">
                <a16:creationId xmlns:a16="http://schemas.microsoft.com/office/drawing/2014/main" id="{40BD6A51-5241-4D23-AB74-72F64FDF48E6}"/>
              </a:ext>
            </a:extLst>
          </p:cNvPr>
          <p:cNvSpPr txBox="1"/>
          <p:nvPr/>
        </p:nvSpPr>
        <p:spPr>
          <a:xfrm>
            <a:off x="8523325" y="1763151"/>
            <a:ext cx="2801490" cy="323165"/>
          </a:xfrm>
          <a:prstGeom prst="rect">
            <a:avLst/>
          </a:prstGeom>
          <a:noFill/>
          <a:ln>
            <a:solidFill>
              <a:schemeClr val="tx1"/>
            </a:solidFill>
          </a:ln>
        </p:spPr>
        <p:txBody>
          <a:bodyPr wrap="square" rtlCol="0">
            <a:spAutoFit/>
          </a:bodyPr>
          <a:lstStyle/>
          <a:p>
            <a:pPr algn="ctr"/>
            <a:r>
              <a:rPr lang="en-US" altLang="ko-KR" sz="1500" dirty="0"/>
              <a:t>+Edit</a:t>
            </a:r>
            <a:endParaRPr lang="ko-KR" altLang="en-US" sz="1500" dirty="0"/>
          </a:p>
        </p:txBody>
      </p:sp>
      <p:sp>
        <p:nvSpPr>
          <p:cNvPr id="88" name="TextBox 87">
            <a:extLst>
              <a:ext uri="{FF2B5EF4-FFF2-40B4-BE49-F238E27FC236}">
                <a16:creationId xmlns:a16="http://schemas.microsoft.com/office/drawing/2014/main" id="{81E71F9F-E144-45AA-A973-2FA4286EDA1B}"/>
              </a:ext>
            </a:extLst>
          </p:cNvPr>
          <p:cNvSpPr txBox="1"/>
          <p:nvPr/>
        </p:nvSpPr>
        <p:spPr>
          <a:xfrm>
            <a:off x="8523325" y="3080732"/>
            <a:ext cx="2801490" cy="323165"/>
          </a:xfrm>
          <a:prstGeom prst="rect">
            <a:avLst/>
          </a:prstGeom>
          <a:noFill/>
          <a:ln>
            <a:solidFill>
              <a:schemeClr val="tx1"/>
            </a:solidFill>
          </a:ln>
        </p:spPr>
        <p:txBody>
          <a:bodyPr wrap="square" rtlCol="0">
            <a:spAutoFit/>
          </a:bodyPr>
          <a:lstStyle/>
          <a:p>
            <a:pPr algn="ctr"/>
            <a:r>
              <a:rPr lang="en-US" altLang="ko-KR" sz="1500" dirty="0"/>
              <a:t>+Edit</a:t>
            </a:r>
            <a:endParaRPr lang="ko-KR" altLang="en-US" sz="1500" dirty="0"/>
          </a:p>
        </p:txBody>
      </p:sp>
      <p:cxnSp>
        <p:nvCxnSpPr>
          <p:cNvPr id="46" name="직선 화살표 연결선 45">
            <a:extLst>
              <a:ext uri="{FF2B5EF4-FFF2-40B4-BE49-F238E27FC236}">
                <a16:creationId xmlns:a16="http://schemas.microsoft.com/office/drawing/2014/main" id="{7092BD8E-11F8-45E1-95FD-660864065C3C}"/>
              </a:ext>
            </a:extLst>
          </p:cNvPr>
          <p:cNvCxnSpPr>
            <a:cxnSpLocks/>
            <a:stCxn id="47" idx="2"/>
          </p:cNvCxnSpPr>
          <p:nvPr/>
        </p:nvCxnSpPr>
        <p:spPr>
          <a:xfrm>
            <a:off x="9925645" y="1028509"/>
            <a:ext cx="315465" cy="734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B5D71DA-BD0A-4C22-8F65-C5D01342B4B3}"/>
              </a:ext>
            </a:extLst>
          </p:cNvPr>
          <p:cNvSpPr txBox="1"/>
          <p:nvPr/>
        </p:nvSpPr>
        <p:spPr>
          <a:xfrm>
            <a:off x="9000098" y="105179"/>
            <a:ext cx="1851093" cy="923330"/>
          </a:xfrm>
          <a:prstGeom prst="rect">
            <a:avLst/>
          </a:prstGeom>
          <a:noFill/>
          <a:ln>
            <a:solidFill>
              <a:schemeClr val="tx1"/>
            </a:solidFill>
          </a:ln>
        </p:spPr>
        <p:txBody>
          <a:bodyPr wrap="square" rtlCol="0">
            <a:spAutoFit/>
          </a:bodyPr>
          <a:lstStyle/>
          <a:p>
            <a:r>
              <a:rPr lang="ko-KR" altLang="en-US" dirty="0"/>
              <a:t>배송정보 입력 페이지 이동</a:t>
            </a:r>
            <a:endParaRPr lang="en-US" altLang="ko-KR" dirty="0"/>
          </a:p>
          <a:p>
            <a:r>
              <a:rPr lang="en-US" altLang="ko-KR" dirty="0"/>
              <a:t>P87</a:t>
            </a:r>
            <a:endParaRPr lang="ko-KR" altLang="en-US" dirty="0"/>
          </a:p>
        </p:txBody>
      </p:sp>
      <p:cxnSp>
        <p:nvCxnSpPr>
          <p:cNvPr id="48" name="직선 화살표 연결선 47">
            <a:extLst>
              <a:ext uri="{FF2B5EF4-FFF2-40B4-BE49-F238E27FC236}">
                <a16:creationId xmlns:a16="http://schemas.microsoft.com/office/drawing/2014/main" id="{BDD7DAA0-0419-46E0-B616-9BFF316AF5AB}"/>
              </a:ext>
            </a:extLst>
          </p:cNvPr>
          <p:cNvCxnSpPr>
            <a:cxnSpLocks/>
            <a:stCxn id="49" idx="2"/>
          </p:cNvCxnSpPr>
          <p:nvPr/>
        </p:nvCxnSpPr>
        <p:spPr>
          <a:xfrm>
            <a:off x="4259693" y="955335"/>
            <a:ext cx="0" cy="6935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C9F06B5-6818-499B-B9B5-A5141FE77B3B}"/>
              </a:ext>
            </a:extLst>
          </p:cNvPr>
          <p:cNvSpPr txBox="1"/>
          <p:nvPr/>
        </p:nvSpPr>
        <p:spPr>
          <a:xfrm>
            <a:off x="3417747" y="309004"/>
            <a:ext cx="1683892" cy="646331"/>
          </a:xfrm>
          <a:prstGeom prst="rect">
            <a:avLst/>
          </a:prstGeom>
          <a:solidFill>
            <a:schemeClr val="accent2">
              <a:lumMod val="20000"/>
              <a:lumOff val="80000"/>
            </a:schemeClr>
          </a:solidFill>
        </p:spPr>
        <p:txBody>
          <a:bodyPr wrap="square" rtlCol="0">
            <a:spAutoFit/>
          </a:bodyPr>
          <a:lstStyle/>
          <a:p>
            <a:r>
              <a:rPr lang="en-US" altLang="ko-KR" dirty="0"/>
              <a:t>P.59</a:t>
            </a:r>
            <a:r>
              <a:rPr lang="ko-KR" altLang="en-US" dirty="0"/>
              <a:t> 입력정보 표시</a:t>
            </a:r>
            <a:endParaRPr lang="en-US" altLang="ko-KR" dirty="0"/>
          </a:p>
        </p:txBody>
      </p:sp>
    </p:spTree>
    <p:extLst>
      <p:ext uri="{BB962C8B-B14F-4D97-AF65-F5344CB8AC3E}">
        <p14:creationId xmlns:p14="http://schemas.microsoft.com/office/powerpoint/2010/main" val="30700769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6DB478-EBE3-49B6-9FDF-CF7400A3C6AE}"/>
              </a:ext>
            </a:extLst>
          </p:cNvPr>
          <p:cNvSpPr txBox="1"/>
          <p:nvPr/>
        </p:nvSpPr>
        <p:spPr>
          <a:xfrm>
            <a:off x="721452" y="780176"/>
            <a:ext cx="3358719" cy="369332"/>
          </a:xfrm>
          <a:prstGeom prst="rect">
            <a:avLst/>
          </a:prstGeom>
          <a:noFill/>
        </p:spPr>
        <p:txBody>
          <a:bodyPr wrap="square" rtlCol="0">
            <a:spAutoFit/>
          </a:bodyPr>
          <a:lstStyle/>
          <a:p>
            <a:r>
              <a:rPr lang="en-US" altLang="ko-KR" dirty="0"/>
              <a:t>Delivery request information</a:t>
            </a:r>
            <a:endParaRPr lang="ko-KR" altLang="en-US" dirty="0"/>
          </a:p>
        </p:txBody>
      </p:sp>
      <p:cxnSp>
        <p:nvCxnSpPr>
          <p:cNvPr id="5" name="직선 연결선 4">
            <a:extLst>
              <a:ext uri="{FF2B5EF4-FFF2-40B4-BE49-F238E27FC236}">
                <a16:creationId xmlns:a16="http://schemas.microsoft.com/office/drawing/2014/main" id="{5DC80B76-0D0F-4DEB-9FD6-905018F894B2}"/>
              </a:ext>
            </a:extLst>
          </p:cNvPr>
          <p:cNvCxnSpPr>
            <a:cxnSpLocks/>
          </p:cNvCxnSpPr>
          <p:nvPr/>
        </p:nvCxnSpPr>
        <p:spPr>
          <a:xfrm>
            <a:off x="587229" y="1233182"/>
            <a:ext cx="11477405"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901985B-59F9-40EF-95F8-C283CDEEE907}"/>
              </a:ext>
            </a:extLst>
          </p:cNvPr>
          <p:cNvSpPr txBox="1"/>
          <p:nvPr/>
        </p:nvSpPr>
        <p:spPr>
          <a:xfrm>
            <a:off x="5542002" y="198086"/>
            <a:ext cx="646331" cy="369332"/>
          </a:xfrm>
          <a:prstGeom prst="rect">
            <a:avLst/>
          </a:prstGeom>
          <a:noFill/>
        </p:spPr>
        <p:txBody>
          <a:bodyPr wrap="none" rtlCol="0">
            <a:spAutoFit/>
          </a:bodyPr>
          <a:lstStyle/>
          <a:p>
            <a:r>
              <a:rPr lang="ko-KR" altLang="en-US" dirty="0"/>
              <a:t>배송</a:t>
            </a:r>
          </a:p>
        </p:txBody>
      </p:sp>
      <p:sp>
        <p:nvSpPr>
          <p:cNvPr id="8" name="TextBox 7">
            <a:extLst>
              <a:ext uri="{FF2B5EF4-FFF2-40B4-BE49-F238E27FC236}">
                <a16:creationId xmlns:a16="http://schemas.microsoft.com/office/drawing/2014/main" id="{DF80011F-0F9E-4B3F-9A5A-53C536059309}"/>
              </a:ext>
            </a:extLst>
          </p:cNvPr>
          <p:cNvSpPr txBox="1"/>
          <p:nvPr/>
        </p:nvSpPr>
        <p:spPr>
          <a:xfrm>
            <a:off x="7667354" y="5133852"/>
            <a:ext cx="1040670" cy="369332"/>
          </a:xfrm>
          <a:prstGeom prst="rect">
            <a:avLst/>
          </a:prstGeom>
          <a:noFill/>
        </p:spPr>
        <p:txBody>
          <a:bodyPr wrap="square" rtlCol="0">
            <a:spAutoFit/>
          </a:bodyPr>
          <a:lstStyle/>
          <a:p>
            <a:r>
              <a:rPr lang="en-US" altLang="ko-KR" dirty="0"/>
              <a:t>ID</a:t>
            </a:r>
            <a:r>
              <a:rPr lang="ko-KR" altLang="en-US" dirty="0"/>
              <a:t> </a:t>
            </a:r>
            <a:r>
              <a:rPr lang="en-US" altLang="ko-KR" dirty="0"/>
              <a:t>Code</a:t>
            </a:r>
            <a:endParaRPr lang="ko-KR" altLang="en-US" dirty="0"/>
          </a:p>
        </p:txBody>
      </p:sp>
      <p:sp>
        <p:nvSpPr>
          <p:cNvPr id="10" name="TextBox 9">
            <a:extLst>
              <a:ext uri="{FF2B5EF4-FFF2-40B4-BE49-F238E27FC236}">
                <a16:creationId xmlns:a16="http://schemas.microsoft.com/office/drawing/2014/main" id="{9049F7AD-DFB0-4F80-B550-23617A99354E}"/>
              </a:ext>
            </a:extLst>
          </p:cNvPr>
          <p:cNvSpPr txBox="1"/>
          <p:nvPr/>
        </p:nvSpPr>
        <p:spPr>
          <a:xfrm>
            <a:off x="8811718" y="5133852"/>
            <a:ext cx="2009089" cy="369332"/>
          </a:xfrm>
          <a:prstGeom prst="rect">
            <a:avLst/>
          </a:prstGeom>
          <a:noFill/>
        </p:spPr>
        <p:txBody>
          <a:bodyPr wrap="square" rtlCol="0">
            <a:spAutoFit/>
          </a:bodyPr>
          <a:lstStyle/>
          <a:p>
            <a:r>
              <a:rPr lang="en-US" altLang="ko-KR" dirty="0"/>
              <a:t>Quantity</a:t>
            </a:r>
            <a:endParaRPr lang="ko-KR" altLang="en-US" dirty="0"/>
          </a:p>
        </p:txBody>
      </p:sp>
      <p:sp>
        <p:nvSpPr>
          <p:cNvPr id="11" name="TextBox 10">
            <a:extLst>
              <a:ext uri="{FF2B5EF4-FFF2-40B4-BE49-F238E27FC236}">
                <a16:creationId xmlns:a16="http://schemas.microsoft.com/office/drawing/2014/main" id="{17A07521-9FEE-4C62-B770-BA015399B120}"/>
              </a:ext>
            </a:extLst>
          </p:cNvPr>
          <p:cNvSpPr txBox="1"/>
          <p:nvPr/>
        </p:nvSpPr>
        <p:spPr>
          <a:xfrm>
            <a:off x="4167545" y="5050631"/>
            <a:ext cx="1420582" cy="369332"/>
          </a:xfrm>
          <a:prstGeom prst="rect">
            <a:avLst/>
          </a:prstGeom>
          <a:noFill/>
        </p:spPr>
        <p:txBody>
          <a:bodyPr wrap="square" rtlCol="0">
            <a:spAutoFit/>
          </a:bodyPr>
          <a:lstStyle/>
          <a:p>
            <a:r>
              <a:rPr lang="en-US" altLang="ko-KR" dirty="0"/>
              <a:t>Customer</a:t>
            </a:r>
            <a:endParaRPr lang="ko-KR" altLang="en-US" dirty="0"/>
          </a:p>
        </p:txBody>
      </p:sp>
      <p:sp>
        <p:nvSpPr>
          <p:cNvPr id="13" name="TextBox 12">
            <a:extLst>
              <a:ext uri="{FF2B5EF4-FFF2-40B4-BE49-F238E27FC236}">
                <a16:creationId xmlns:a16="http://schemas.microsoft.com/office/drawing/2014/main" id="{0E1E626E-F169-4EEC-A2AB-F0DBC26EC514}"/>
              </a:ext>
            </a:extLst>
          </p:cNvPr>
          <p:cNvSpPr txBox="1"/>
          <p:nvPr/>
        </p:nvSpPr>
        <p:spPr>
          <a:xfrm>
            <a:off x="7700910" y="5645693"/>
            <a:ext cx="925253" cy="323165"/>
          </a:xfrm>
          <a:prstGeom prst="rect">
            <a:avLst/>
          </a:prstGeom>
          <a:noFill/>
        </p:spPr>
        <p:txBody>
          <a:bodyPr wrap="square" rtlCol="0">
            <a:spAutoFit/>
          </a:bodyPr>
          <a:lstStyle/>
          <a:p>
            <a:r>
              <a:rPr lang="en-US" altLang="ko-KR" sz="1500" dirty="0"/>
              <a:t>3166464</a:t>
            </a:r>
            <a:endParaRPr lang="ko-KR" altLang="en-US" sz="1500" dirty="0"/>
          </a:p>
        </p:txBody>
      </p:sp>
      <p:sp>
        <p:nvSpPr>
          <p:cNvPr id="15" name="TextBox 14">
            <a:extLst>
              <a:ext uri="{FF2B5EF4-FFF2-40B4-BE49-F238E27FC236}">
                <a16:creationId xmlns:a16="http://schemas.microsoft.com/office/drawing/2014/main" id="{6ABE6C52-E13F-4FD3-92BF-DFEF536C5AD2}"/>
              </a:ext>
            </a:extLst>
          </p:cNvPr>
          <p:cNvSpPr txBox="1"/>
          <p:nvPr/>
        </p:nvSpPr>
        <p:spPr>
          <a:xfrm>
            <a:off x="9256335" y="5645693"/>
            <a:ext cx="396262" cy="323165"/>
          </a:xfrm>
          <a:prstGeom prst="rect">
            <a:avLst/>
          </a:prstGeom>
          <a:noFill/>
        </p:spPr>
        <p:txBody>
          <a:bodyPr wrap="square" rtlCol="0">
            <a:spAutoFit/>
          </a:bodyPr>
          <a:lstStyle/>
          <a:p>
            <a:r>
              <a:rPr lang="en-US" altLang="ko-KR" sz="1500" dirty="0"/>
              <a:t>1</a:t>
            </a:r>
            <a:endParaRPr lang="ko-KR" altLang="en-US" sz="1500" dirty="0"/>
          </a:p>
        </p:txBody>
      </p:sp>
      <p:sp>
        <p:nvSpPr>
          <p:cNvPr id="16" name="TextBox 15">
            <a:extLst>
              <a:ext uri="{FF2B5EF4-FFF2-40B4-BE49-F238E27FC236}">
                <a16:creationId xmlns:a16="http://schemas.microsoft.com/office/drawing/2014/main" id="{1E850F4F-2850-4CBD-8272-65662499CD82}"/>
              </a:ext>
            </a:extLst>
          </p:cNvPr>
          <p:cNvSpPr txBox="1"/>
          <p:nvPr/>
        </p:nvSpPr>
        <p:spPr>
          <a:xfrm>
            <a:off x="4080172" y="5555512"/>
            <a:ext cx="1507955" cy="323165"/>
          </a:xfrm>
          <a:prstGeom prst="rect">
            <a:avLst/>
          </a:prstGeom>
          <a:noFill/>
        </p:spPr>
        <p:txBody>
          <a:bodyPr wrap="square" rtlCol="0">
            <a:spAutoFit/>
          </a:bodyPr>
          <a:lstStyle/>
          <a:p>
            <a:r>
              <a:rPr lang="en-US" altLang="ko-KR" sz="1500" dirty="0"/>
              <a:t>ABC Company</a:t>
            </a:r>
            <a:endParaRPr lang="ko-KR" altLang="en-US" sz="1500" dirty="0"/>
          </a:p>
        </p:txBody>
      </p:sp>
      <p:sp>
        <p:nvSpPr>
          <p:cNvPr id="17" name="직사각형 16">
            <a:extLst>
              <a:ext uri="{FF2B5EF4-FFF2-40B4-BE49-F238E27FC236}">
                <a16:creationId xmlns:a16="http://schemas.microsoft.com/office/drawing/2014/main" id="{8C6CD503-1DD5-47E9-B3F3-503AEEBFCE6C}"/>
              </a:ext>
            </a:extLst>
          </p:cNvPr>
          <p:cNvSpPr/>
          <p:nvPr/>
        </p:nvSpPr>
        <p:spPr>
          <a:xfrm>
            <a:off x="412199" y="5150631"/>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직사각형 17">
            <a:extLst>
              <a:ext uri="{FF2B5EF4-FFF2-40B4-BE49-F238E27FC236}">
                <a16:creationId xmlns:a16="http://schemas.microsoft.com/office/drawing/2014/main" id="{39112F55-AB69-4475-84E0-F6D102BAFD9C}"/>
              </a:ext>
            </a:extLst>
          </p:cNvPr>
          <p:cNvSpPr/>
          <p:nvPr/>
        </p:nvSpPr>
        <p:spPr>
          <a:xfrm>
            <a:off x="412412" y="5723176"/>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a:extLst>
              <a:ext uri="{FF2B5EF4-FFF2-40B4-BE49-F238E27FC236}">
                <a16:creationId xmlns:a16="http://schemas.microsoft.com/office/drawing/2014/main" id="{ECFC236E-91BB-44A5-A606-36CB5BF51C33}"/>
              </a:ext>
            </a:extLst>
          </p:cNvPr>
          <p:cNvSpPr/>
          <p:nvPr/>
        </p:nvSpPr>
        <p:spPr>
          <a:xfrm>
            <a:off x="933740" y="5444981"/>
            <a:ext cx="772599" cy="783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500" dirty="0"/>
              <a:t>Image</a:t>
            </a:r>
            <a:endParaRPr lang="ko-KR" altLang="en-US" sz="1500" dirty="0"/>
          </a:p>
        </p:txBody>
      </p:sp>
      <p:cxnSp>
        <p:nvCxnSpPr>
          <p:cNvPr id="24" name="직선 연결선 23">
            <a:extLst>
              <a:ext uri="{FF2B5EF4-FFF2-40B4-BE49-F238E27FC236}">
                <a16:creationId xmlns:a16="http://schemas.microsoft.com/office/drawing/2014/main" id="{7CEAD334-1DBF-43CF-9A9B-C25BE2C833AD}"/>
              </a:ext>
            </a:extLst>
          </p:cNvPr>
          <p:cNvCxnSpPr>
            <a:cxnSpLocks/>
            <a:stCxn id="23" idx="0"/>
            <a:endCxn id="23" idx="2"/>
          </p:cNvCxnSpPr>
          <p:nvPr/>
        </p:nvCxnSpPr>
        <p:spPr>
          <a:xfrm>
            <a:off x="1320040" y="5444981"/>
            <a:ext cx="0" cy="783698"/>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67A27A1-3F98-4004-B3FF-33AFD54F1A6F}"/>
              </a:ext>
            </a:extLst>
          </p:cNvPr>
          <p:cNvSpPr txBox="1"/>
          <p:nvPr/>
        </p:nvSpPr>
        <p:spPr>
          <a:xfrm>
            <a:off x="1879132" y="5654183"/>
            <a:ext cx="2046728" cy="369332"/>
          </a:xfrm>
          <a:prstGeom prst="rect">
            <a:avLst/>
          </a:prstGeom>
          <a:noFill/>
          <a:ln>
            <a:solidFill>
              <a:srgbClr val="0070C0"/>
            </a:solidFill>
          </a:ln>
        </p:spPr>
        <p:txBody>
          <a:bodyPr wrap="square" rtlCol="0">
            <a:spAutoFit/>
          </a:bodyPr>
          <a:lstStyle/>
          <a:p>
            <a:r>
              <a:rPr lang="ko-KR" altLang="en-US" dirty="0"/>
              <a:t>제품명</a:t>
            </a:r>
          </a:p>
        </p:txBody>
      </p:sp>
      <p:sp>
        <p:nvSpPr>
          <p:cNvPr id="28" name="TextBox 27">
            <a:extLst>
              <a:ext uri="{FF2B5EF4-FFF2-40B4-BE49-F238E27FC236}">
                <a16:creationId xmlns:a16="http://schemas.microsoft.com/office/drawing/2014/main" id="{87FDBCAB-14D7-476B-B1E7-F5C02194633E}"/>
              </a:ext>
            </a:extLst>
          </p:cNvPr>
          <p:cNvSpPr txBox="1"/>
          <p:nvPr/>
        </p:nvSpPr>
        <p:spPr>
          <a:xfrm>
            <a:off x="829176" y="5049855"/>
            <a:ext cx="3096684" cy="369332"/>
          </a:xfrm>
          <a:prstGeom prst="rect">
            <a:avLst/>
          </a:prstGeom>
          <a:noFill/>
        </p:spPr>
        <p:txBody>
          <a:bodyPr wrap="square" rtlCol="0">
            <a:spAutoFit/>
          </a:bodyPr>
          <a:lstStyle/>
          <a:p>
            <a:r>
              <a:rPr lang="en-US" altLang="ko-KR" dirty="0"/>
              <a:t>Product Detail information</a:t>
            </a:r>
            <a:endParaRPr lang="ko-KR" altLang="en-US" dirty="0"/>
          </a:p>
        </p:txBody>
      </p:sp>
      <p:sp>
        <p:nvSpPr>
          <p:cNvPr id="29" name="직사각형 28">
            <a:extLst>
              <a:ext uri="{FF2B5EF4-FFF2-40B4-BE49-F238E27FC236}">
                <a16:creationId xmlns:a16="http://schemas.microsoft.com/office/drawing/2014/main" id="{98603C0E-2E5A-455B-98C3-9D981FDCFCFD}"/>
              </a:ext>
            </a:extLst>
          </p:cNvPr>
          <p:cNvSpPr/>
          <p:nvPr/>
        </p:nvSpPr>
        <p:spPr>
          <a:xfrm>
            <a:off x="842798" y="1501689"/>
            <a:ext cx="3972484" cy="32130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600" dirty="0">
                <a:solidFill>
                  <a:schemeClr val="tx1"/>
                </a:solidFill>
              </a:rPr>
              <a:t>Recipient :</a:t>
            </a:r>
          </a:p>
          <a:p>
            <a:endParaRPr lang="en-US" altLang="ko-KR" sz="1600" dirty="0">
              <a:solidFill>
                <a:schemeClr val="tx1"/>
              </a:solidFill>
            </a:endParaRPr>
          </a:p>
          <a:p>
            <a:r>
              <a:rPr lang="en-US" altLang="ko-KR" sz="1600" dirty="0">
                <a:solidFill>
                  <a:schemeClr val="tx1"/>
                </a:solidFill>
              </a:rPr>
              <a:t>Address</a:t>
            </a:r>
            <a:r>
              <a:rPr lang="ko-KR" altLang="en-US" sz="1600" dirty="0">
                <a:solidFill>
                  <a:schemeClr val="tx1"/>
                </a:solidFill>
              </a:rPr>
              <a:t> </a:t>
            </a:r>
            <a:r>
              <a:rPr lang="en-US" altLang="ko-KR" sz="1600" dirty="0">
                <a:solidFill>
                  <a:schemeClr val="tx1"/>
                </a:solidFill>
              </a:rPr>
              <a:t>:</a:t>
            </a:r>
          </a:p>
          <a:p>
            <a:endParaRPr lang="en-US" altLang="ko-KR" sz="1600" dirty="0">
              <a:solidFill>
                <a:schemeClr val="tx1"/>
              </a:solidFill>
            </a:endParaRPr>
          </a:p>
          <a:p>
            <a:r>
              <a:rPr lang="en-US" altLang="ko-KR" sz="1600" dirty="0">
                <a:solidFill>
                  <a:schemeClr val="tx1"/>
                </a:solidFill>
              </a:rPr>
              <a:t>City</a:t>
            </a:r>
            <a:r>
              <a:rPr lang="ko-KR" altLang="en-US" sz="1600" dirty="0">
                <a:solidFill>
                  <a:schemeClr val="tx1"/>
                </a:solidFill>
              </a:rPr>
              <a:t> </a:t>
            </a:r>
            <a:r>
              <a:rPr lang="en-US" altLang="ko-KR" sz="1600" dirty="0">
                <a:solidFill>
                  <a:schemeClr val="tx1"/>
                </a:solidFill>
              </a:rPr>
              <a:t>:</a:t>
            </a:r>
          </a:p>
          <a:p>
            <a:endParaRPr lang="en-US" altLang="ko-KR" sz="1600" dirty="0">
              <a:solidFill>
                <a:schemeClr val="tx1"/>
              </a:solidFill>
            </a:endParaRPr>
          </a:p>
          <a:p>
            <a:r>
              <a:rPr lang="en-US" altLang="ko-KR" sz="1600" dirty="0">
                <a:solidFill>
                  <a:schemeClr val="tx1"/>
                </a:solidFill>
              </a:rPr>
              <a:t>State</a:t>
            </a:r>
            <a:r>
              <a:rPr lang="ko-KR" altLang="en-US" sz="1600" dirty="0">
                <a:solidFill>
                  <a:schemeClr val="tx1"/>
                </a:solidFill>
              </a:rPr>
              <a:t> </a:t>
            </a:r>
            <a:r>
              <a:rPr lang="en-US" altLang="ko-KR" sz="1600" dirty="0">
                <a:solidFill>
                  <a:schemeClr val="tx1"/>
                </a:solidFill>
              </a:rPr>
              <a:t>:</a:t>
            </a:r>
          </a:p>
          <a:p>
            <a:endParaRPr lang="en-US" altLang="ko-KR" sz="1600" dirty="0">
              <a:solidFill>
                <a:schemeClr val="tx1"/>
              </a:solidFill>
            </a:endParaRPr>
          </a:p>
          <a:p>
            <a:r>
              <a:rPr lang="en-US" altLang="ko-KR" sz="1600" dirty="0">
                <a:solidFill>
                  <a:schemeClr val="tx1"/>
                </a:solidFill>
              </a:rPr>
              <a:t>Zip code</a:t>
            </a:r>
            <a:r>
              <a:rPr lang="ko-KR" altLang="en-US" sz="1600" dirty="0">
                <a:solidFill>
                  <a:schemeClr val="tx1"/>
                </a:solidFill>
              </a:rPr>
              <a:t> </a:t>
            </a:r>
            <a:r>
              <a:rPr lang="en-US" altLang="ko-KR" sz="1600" dirty="0">
                <a:solidFill>
                  <a:schemeClr val="tx1"/>
                </a:solidFill>
              </a:rPr>
              <a:t>:</a:t>
            </a:r>
          </a:p>
          <a:p>
            <a:endParaRPr lang="en-US" altLang="ko-KR" sz="1600" dirty="0">
              <a:solidFill>
                <a:schemeClr val="tx1"/>
              </a:solidFill>
            </a:endParaRPr>
          </a:p>
          <a:p>
            <a:r>
              <a:rPr lang="en-US" altLang="ko-KR" sz="1600" dirty="0">
                <a:solidFill>
                  <a:schemeClr val="tx1"/>
                </a:solidFill>
              </a:rPr>
              <a:t>Country</a:t>
            </a:r>
            <a:r>
              <a:rPr lang="ko-KR" altLang="en-US" sz="1600" dirty="0">
                <a:solidFill>
                  <a:schemeClr val="tx1"/>
                </a:solidFill>
              </a:rPr>
              <a:t> </a:t>
            </a:r>
            <a:r>
              <a:rPr lang="en-US" altLang="ko-KR" sz="1600" dirty="0">
                <a:solidFill>
                  <a:schemeClr val="tx1"/>
                </a:solidFill>
              </a:rPr>
              <a:t>:</a:t>
            </a:r>
          </a:p>
          <a:p>
            <a:endParaRPr lang="en-US" altLang="ko-KR" sz="1600" dirty="0">
              <a:solidFill>
                <a:schemeClr val="tx1"/>
              </a:solidFill>
            </a:endParaRPr>
          </a:p>
          <a:p>
            <a:r>
              <a:rPr lang="en-US" altLang="ko-KR" sz="1600" dirty="0">
                <a:solidFill>
                  <a:schemeClr val="tx1"/>
                </a:solidFill>
              </a:rPr>
              <a:t>Phone number :</a:t>
            </a:r>
            <a:endParaRPr lang="ko-KR" altLang="en-US" sz="1600" dirty="0">
              <a:solidFill>
                <a:schemeClr val="tx1"/>
              </a:solidFill>
            </a:endParaRPr>
          </a:p>
        </p:txBody>
      </p:sp>
      <p:cxnSp>
        <p:nvCxnSpPr>
          <p:cNvPr id="31" name="직선 연결선 30">
            <a:extLst>
              <a:ext uri="{FF2B5EF4-FFF2-40B4-BE49-F238E27FC236}">
                <a16:creationId xmlns:a16="http://schemas.microsoft.com/office/drawing/2014/main" id="{A16B72A7-9351-41C1-8B04-C62FB7D644D8}"/>
              </a:ext>
            </a:extLst>
          </p:cNvPr>
          <p:cNvCxnSpPr/>
          <p:nvPr/>
        </p:nvCxnSpPr>
        <p:spPr>
          <a:xfrm>
            <a:off x="5629013" y="1602297"/>
            <a:ext cx="0" cy="261736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2" name="직사각형 31">
            <a:extLst>
              <a:ext uri="{FF2B5EF4-FFF2-40B4-BE49-F238E27FC236}">
                <a16:creationId xmlns:a16="http://schemas.microsoft.com/office/drawing/2014/main" id="{49197849-899C-44CA-BDD4-5E99E41AFB7B}"/>
              </a:ext>
            </a:extLst>
          </p:cNvPr>
          <p:cNvSpPr/>
          <p:nvPr/>
        </p:nvSpPr>
        <p:spPr>
          <a:xfrm>
            <a:off x="6325931" y="1469591"/>
            <a:ext cx="3972484" cy="32130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600" dirty="0">
                <a:solidFill>
                  <a:schemeClr val="tx1"/>
                </a:solidFill>
              </a:rPr>
              <a:t>Shipping Method</a:t>
            </a:r>
            <a:r>
              <a:rPr lang="ko-KR" altLang="en-US" sz="1600" dirty="0">
                <a:solidFill>
                  <a:schemeClr val="tx1"/>
                </a:solidFill>
              </a:rPr>
              <a:t> </a:t>
            </a:r>
            <a:r>
              <a:rPr lang="en-US" altLang="ko-KR" sz="1600" dirty="0">
                <a:solidFill>
                  <a:schemeClr val="tx1"/>
                </a:solidFill>
              </a:rPr>
              <a:t>:</a:t>
            </a:r>
          </a:p>
          <a:p>
            <a:endParaRPr lang="en-US" altLang="ko-KR" sz="1600" dirty="0">
              <a:solidFill>
                <a:schemeClr val="tx1"/>
              </a:solidFill>
            </a:endParaRPr>
          </a:p>
          <a:p>
            <a:r>
              <a:rPr lang="en-US" altLang="ko-KR" sz="1600" dirty="0">
                <a:solidFill>
                  <a:schemeClr val="tx1"/>
                </a:solidFill>
              </a:rPr>
              <a:t>Request date :</a:t>
            </a:r>
          </a:p>
          <a:p>
            <a:endParaRPr lang="en-US" altLang="ko-KR" sz="1600" dirty="0">
              <a:solidFill>
                <a:schemeClr val="tx1"/>
              </a:solidFill>
            </a:endParaRPr>
          </a:p>
          <a:p>
            <a:r>
              <a:rPr lang="en-US" altLang="ko-KR" sz="1600" dirty="0">
                <a:solidFill>
                  <a:schemeClr val="tx1"/>
                </a:solidFill>
              </a:rPr>
              <a:t>Note</a:t>
            </a:r>
            <a:r>
              <a:rPr lang="ko-KR" altLang="en-US" sz="1600" dirty="0">
                <a:solidFill>
                  <a:schemeClr val="tx1"/>
                </a:solidFill>
              </a:rPr>
              <a:t> </a:t>
            </a:r>
            <a:r>
              <a:rPr lang="en-US" altLang="ko-KR" sz="1600" dirty="0">
                <a:solidFill>
                  <a:schemeClr val="tx1"/>
                </a:solidFill>
              </a:rPr>
              <a:t>:</a:t>
            </a:r>
          </a:p>
          <a:p>
            <a:endParaRPr lang="en-US" altLang="ko-KR" sz="1600" dirty="0">
              <a:solidFill>
                <a:schemeClr val="tx1"/>
              </a:solidFill>
            </a:endParaRPr>
          </a:p>
          <a:p>
            <a:endParaRPr lang="en-US" altLang="ko-KR" sz="1600" dirty="0">
              <a:solidFill>
                <a:schemeClr val="tx1"/>
              </a:solidFill>
            </a:endParaRPr>
          </a:p>
          <a:p>
            <a:endParaRPr lang="en-US" altLang="ko-KR" sz="1600" dirty="0">
              <a:solidFill>
                <a:schemeClr val="tx1"/>
              </a:solidFill>
            </a:endParaRPr>
          </a:p>
          <a:p>
            <a:endParaRPr lang="en-US" altLang="ko-KR" sz="1600" dirty="0">
              <a:solidFill>
                <a:schemeClr val="tx1"/>
              </a:solidFill>
            </a:endParaRPr>
          </a:p>
          <a:p>
            <a:endParaRPr lang="en-US" altLang="ko-KR" sz="1600" dirty="0">
              <a:solidFill>
                <a:schemeClr val="tx1"/>
              </a:solidFill>
            </a:endParaRPr>
          </a:p>
          <a:p>
            <a:endParaRPr lang="ko-KR" altLang="en-US" sz="1600" dirty="0">
              <a:solidFill>
                <a:schemeClr val="tx1"/>
              </a:solidFill>
            </a:endParaRPr>
          </a:p>
        </p:txBody>
      </p:sp>
      <p:sp>
        <p:nvSpPr>
          <p:cNvPr id="22" name="TextBox 21">
            <a:extLst>
              <a:ext uri="{FF2B5EF4-FFF2-40B4-BE49-F238E27FC236}">
                <a16:creationId xmlns:a16="http://schemas.microsoft.com/office/drawing/2014/main" id="{977C004B-FD99-4088-9FD5-C3877B947E6D}"/>
              </a:ext>
            </a:extLst>
          </p:cNvPr>
          <p:cNvSpPr txBox="1"/>
          <p:nvPr/>
        </p:nvSpPr>
        <p:spPr>
          <a:xfrm>
            <a:off x="2786766" y="6096928"/>
            <a:ext cx="647934" cy="323165"/>
          </a:xfrm>
          <a:prstGeom prst="rect">
            <a:avLst/>
          </a:prstGeom>
          <a:noFill/>
          <a:ln>
            <a:solidFill>
              <a:schemeClr val="tx1"/>
            </a:solidFill>
          </a:ln>
        </p:spPr>
        <p:txBody>
          <a:bodyPr wrap="none" rtlCol="0">
            <a:spAutoFit/>
          </a:bodyPr>
          <a:lstStyle/>
          <a:p>
            <a:r>
              <a:rPr lang="en-US" altLang="ko-KR" sz="1500" dirty="0"/>
              <a:t>+Edit</a:t>
            </a:r>
            <a:endParaRPr lang="ko-KR" altLang="en-US" sz="1500" dirty="0"/>
          </a:p>
        </p:txBody>
      </p:sp>
      <p:sp>
        <p:nvSpPr>
          <p:cNvPr id="25" name="TextBox 24">
            <a:extLst>
              <a:ext uri="{FF2B5EF4-FFF2-40B4-BE49-F238E27FC236}">
                <a16:creationId xmlns:a16="http://schemas.microsoft.com/office/drawing/2014/main" id="{7E15DE8C-7B8B-40BE-BBCC-D74584D81F24}"/>
              </a:ext>
            </a:extLst>
          </p:cNvPr>
          <p:cNvSpPr txBox="1"/>
          <p:nvPr/>
        </p:nvSpPr>
        <p:spPr>
          <a:xfrm>
            <a:off x="1815597" y="6096248"/>
            <a:ext cx="1507955" cy="323165"/>
          </a:xfrm>
          <a:prstGeom prst="rect">
            <a:avLst/>
          </a:prstGeom>
          <a:noFill/>
        </p:spPr>
        <p:txBody>
          <a:bodyPr wrap="square" rtlCol="0">
            <a:spAutoFit/>
          </a:bodyPr>
          <a:lstStyle/>
          <a:p>
            <a:r>
              <a:rPr lang="en-US" altLang="ko-KR" sz="1500" dirty="0"/>
              <a:t>Tracking :</a:t>
            </a:r>
            <a:endParaRPr lang="ko-KR" altLang="en-US" sz="1500" dirty="0"/>
          </a:p>
        </p:txBody>
      </p:sp>
      <p:cxnSp>
        <p:nvCxnSpPr>
          <p:cNvPr id="27" name="직선 화살표 연결선 26">
            <a:extLst>
              <a:ext uri="{FF2B5EF4-FFF2-40B4-BE49-F238E27FC236}">
                <a16:creationId xmlns:a16="http://schemas.microsoft.com/office/drawing/2014/main" id="{BC1A897B-2C26-4EE9-BEBB-29C36F872167}"/>
              </a:ext>
            </a:extLst>
          </p:cNvPr>
          <p:cNvCxnSpPr>
            <a:cxnSpLocks/>
            <a:endCxn id="22" idx="3"/>
          </p:cNvCxnSpPr>
          <p:nvPr/>
        </p:nvCxnSpPr>
        <p:spPr>
          <a:xfrm flipH="1" flipV="1">
            <a:off x="3434700" y="6258511"/>
            <a:ext cx="2284275" cy="81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5417E7D-A901-42E8-85AB-705160E02271}"/>
              </a:ext>
            </a:extLst>
          </p:cNvPr>
          <p:cNvSpPr txBox="1"/>
          <p:nvPr/>
        </p:nvSpPr>
        <p:spPr>
          <a:xfrm>
            <a:off x="5718972" y="5878677"/>
            <a:ext cx="1851093" cy="923330"/>
          </a:xfrm>
          <a:prstGeom prst="rect">
            <a:avLst/>
          </a:prstGeom>
          <a:noFill/>
          <a:ln>
            <a:solidFill>
              <a:schemeClr val="tx1"/>
            </a:solidFill>
          </a:ln>
        </p:spPr>
        <p:txBody>
          <a:bodyPr wrap="square" rtlCol="0">
            <a:spAutoFit/>
          </a:bodyPr>
          <a:lstStyle/>
          <a:p>
            <a:r>
              <a:rPr lang="ko-KR" altLang="en-US" dirty="0"/>
              <a:t>배송정보 입력 페이지 이동</a:t>
            </a:r>
            <a:endParaRPr lang="en-US" altLang="ko-KR" dirty="0"/>
          </a:p>
          <a:p>
            <a:r>
              <a:rPr lang="en-US" altLang="ko-KR" dirty="0"/>
              <a:t>P87</a:t>
            </a:r>
            <a:endParaRPr lang="ko-KR" altLang="en-US" dirty="0"/>
          </a:p>
        </p:txBody>
      </p:sp>
      <p:sp>
        <p:nvSpPr>
          <p:cNvPr id="37" name="TextBox 36">
            <a:extLst>
              <a:ext uri="{FF2B5EF4-FFF2-40B4-BE49-F238E27FC236}">
                <a16:creationId xmlns:a16="http://schemas.microsoft.com/office/drawing/2014/main" id="{E308D60B-8513-43B5-BC45-84E711B51890}"/>
              </a:ext>
            </a:extLst>
          </p:cNvPr>
          <p:cNvSpPr txBox="1"/>
          <p:nvPr/>
        </p:nvSpPr>
        <p:spPr>
          <a:xfrm>
            <a:off x="4860315" y="2106018"/>
            <a:ext cx="1420582" cy="923330"/>
          </a:xfrm>
          <a:prstGeom prst="rect">
            <a:avLst/>
          </a:prstGeom>
          <a:solidFill>
            <a:schemeClr val="accent2">
              <a:lumMod val="20000"/>
              <a:lumOff val="80000"/>
            </a:schemeClr>
          </a:solidFill>
        </p:spPr>
        <p:txBody>
          <a:bodyPr wrap="square" rtlCol="0">
            <a:spAutoFit/>
          </a:bodyPr>
          <a:lstStyle/>
          <a:p>
            <a:r>
              <a:rPr lang="en-US" altLang="ko-KR" dirty="0"/>
              <a:t>P.59</a:t>
            </a:r>
            <a:r>
              <a:rPr lang="ko-KR" altLang="en-US" dirty="0"/>
              <a:t> 입력정보 표시 </a:t>
            </a:r>
            <a:r>
              <a:rPr lang="en-US" altLang="ko-KR" dirty="0"/>
              <a:t>view</a:t>
            </a:r>
          </a:p>
        </p:txBody>
      </p:sp>
    </p:spTree>
    <p:extLst>
      <p:ext uri="{BB962C8B-B14F-4D97-AF65-F5344CB8AC3E}">
        <p14:creationId xmlns:p14="http://schemas.microsoft.com/office/powerpoint/2010/main" val="29341179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CC0678B9-1656-4361-B58E-EBC73D4ADBBC}"/>
              </a:ext>
            </a:extLst>
          </p:cNvPr>
          <p:cNvPicPr>
            <a:picLocks noChangeAspect="1"/>
          </p:cNvPicPr>
          <p:nvPr/>
        </p:nvPicPr>
        <p:blipFill>
          <a:blip r:embed="rId2"/>
          <a:stretch>
            <a:fillRect/>
          </a:stretch>
        </p:blipFill>
        <p:spPr>
          <a:xfrm>
            <a:off x="0" y="1677986"/>
            <a:ext cx="12192000" cy="3502027"/>
          </a:xfrm>
          <a:prstGeom prst="rect">
            <a:avLst/>
          </a:prstGeom>
        </p:spPr>
      </p:pic>
      <p:sp>
        <p:nvSpPr>
          <p:cNvPr id="3" name="TextBox 2">
            <a:extLst>
              <a:ext uri="{FF2B5EF4-FFF2-40B4-BE49-F238E27FC236}">
                <a16:creationId xmlns:a16="http://schemas.microsoft.com/office/drawing/2014/main" id="{8951F8A2-388A-4BD7-AB21-47BCD14306B5}"/>
              </a:ext>
            </a:extLst>
          </p:cNvPr>
          <p:cNvSpPr txBox="1"/>
          <p:nvPr/>
        </p:nvSpPr>
        <p:spPr>
          <a:xfrm>
            <a:off x="71125" y="578840"/>
            <a:ext cx="1651414" cy="646331"/>
          </a:xfrm>
          <a:prstGeom prst="rect">
            <a:avLst/>
          </a:prstGeom>
          <a:noFill/>
          <a:ln>
            <a:solidFill>
              <a:srgbClr val="FF0000"/>
            </a:solidFill>
          </a:ln>
        </p:spPr>
        <p:txBody>
          <a:bodyPr wrap="square" rtlCol="0">
            <a:spAutoFit/>
          </a:bodyPr>
          <a:lstStyle/>
          <a:p>
            <a:r>
              <a:rPr lang="en-US" altLang="ko-KR" dirty="0"/>
              <a:t>P85</a:t>
            </a:r>
          </a:p>
          <a:p>
            <a:r>
              <a:rPr lang="ko-KR" altLang="en-US" dirty="0"/>
              <a:t>참고 이미지</a:t>
            </a:r>
          </a:p>
        </p:txBody>
      </p:sp>
    </p:spTree>
    <p:extLst>
      <p:ext uri="{BB962C8B-B14F-4D97-AF65-F5344CB8AC3E}">
        <p14:creationId xmlns:p14="http://schemas.microsoft.com/office/powerpoint/2010/main" val="28887897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52340E-59F8-4497-9EC9-1402F70E07D5}"/>
              </a:ext>
            </a:extLst>
          </p:cNvPr>
          <p:cNvSpPr txBox="1"/>
          <p:nvPr/>
        </p:nvSpPr>
        <p:spPr>
          <a:xfrm>
            <a:off x="721453" y="780176"/>
            <a:ext cx="3930060" cy="369332"/>
          </a:xfrm>
          <a:prstGeom prst="rect">
            <a:avLst/>
          </a:prstGeom>
          <a:noFill/>
        </p:spPr>
        <p:txBody>
          <a:bodyPr wrap="square" rtlCol="0">
            <a:spAutoFit/>
          </a:bodyPr>
          <a:lstStyle/>
          <a:p>
            <a:r>
              <a:rPr lang="en-US" altLang="ko-KR" dirty="0"/>
              <a:t>Product Shipping information</a:t>
            </a:r>
            <a:endParaRPr lang="ko-KR" altLang="en-US" dirty="0"/>
          </a:p>
        </p:txBody>
      </p:sp>
      <p:cxnSp>
        <p:nvCxnSpPr>
          <p:cNvPr id="5" name="직선 연결선 4">
            <a:extLst>
              <a:ext uri="{FF2B5EF4-FFF2-40B4-BE49-F238E27FC236}">
                <a16:creationId xmlns:a16="http://schemas.microsoft.com/office/drawing/2014/main" id="{0D27487C-E6A1-496C-9F41-E6537D621245}"/>
              </a:ext>
            </a:extLst>
          </p:cNvPr>
          <p:cNvCxnSpPr/>
          <p:nvPr/>
        </p:nvCxnSpPr>
        <p:spPr>
          <a:xfrm>
            <a:off x="587229" y="1233182"/>
            <a:ext cx="10939244"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FD994D7-1B01-4C1A-9B1F-BC0C05FE9B70}"/>
              </a:ext>
            </a:extLst>
          </p:cNvPr>
          <p:cNvSpPr txBox="1"/>
          <p:nvPr/>
        </p:nvSpPr>
        <p:spPr>
          <a:xfrm>
            <a:off x="9101440" y="2264931"/>
            <a:ext cx="1980799" cy="369332"/>
          </a:xfrm>
          <a:prstGeom prst="rect">
            <a:avLst/>
          </a:prstGeom>
          <a:noFill/>
        </p:spPr>
        <p:txBody>
          <a:bodyPr wrap="none" rtlCol="0">
            <a:spAutoFit/>
          </a:bodyPr>
          <a:lstStyle/>
          <a:p>
            <a:r>
              <a:rPr lang="en-US" altLang="ko-KR" dirty="0"/>
              <a:t>Tracking Number</a:t>
            </a:r>
            <a:endParaRPr lang="ko-KR" altLang="en-US" dirty="0"/>
          </a:p>
        </p:txBody>
      </p:sp>
      <p:sp>
        <p:nvSpPr>
          <p:cNvPr id="34" name="TextBox 33">
            <a:extLst>
              <a:ext uri="{FF2B5EF4-FFF2-40B4-BE49-F238E27FC236}">
                <a16:creationId xmlns:a16="http://schemas.microsoft.com/office/drawing/2014/main" id="{0415942D-DA31-450F-BF6B-EA1B6E14E497}"/>
              </a:ext>
            </a:extLst>
          </p:cNvPr>
          <p:cNvSpPr txBox="1"/>
          <p:nvPr/>
        </p:nvSpPr>
        <p:spPr>
          <a:xfrm>
            <a:off x="9067883" y="2701154"/>
            <a:ext cx="2014355" cy="553998"/>
          </a:xfrm>
          <a:prstGeom prst="rect">
            <a:avLst/>
          </a:prstGeom>
          <a:noFill/>
          <a:ln>
            <a:solidFill>
              <a:schemeClr val="tx1"/>
            </a:solidFill>
          </a:ln>
        </p:spPr>
        <p:txBody>
          <a:bodyPr wrap="square" rtlCol="0">
            <a:spAutoFit/>
          </a:bodyPr>
          <a:lstStyle/>
          <a:p>
            <a:r>
              <a:rPr lang="en-US" altLang="ko-KR" sz="1500" dirty="0"/>
              <a:t> TXT</a:t>
            </a:r>
          </a:p>
          <a:p>
            <a:r>
              <a:rPr lang="en-US" altLang="ko-KR" sz="1500" dirty="0"/>
              <a:t>Code </a:t>
            </a:r>
            <a:r>
              <a:rPr lang="ko-KR" altLang="en-US" sz="1500" dirty="0"/>
              <a:t>기입</a:t>
            </a:r>
            <a:r>
              <a:rPr lang="en-US" altLang="ko-KR" sz="1500" dirty="0"/>
              <a:t>     </a:t>
            </a:r>
            <a:endParaRPr lang="ko-KR" altLang="en-US" sz="1500" dirty="0"/>
          </a:p>
        </p:txBody>
      </p:sp>
      <p:sp>
        <p:nvSpPr>
          <p:cNvPr id="35" name="TextBox 34">
            <a:extLst>
              <a:ext uri="{FF2B5EF4-FFF2-40B4-BE49-F238E27FC236}">
                <a16:creationId xmlns:a16="http://schemas.microsoft.com/office/drawing/2014/main" id="{1A04A4E2-BC45-4157-8E5D-6B87740250F1}"/>
              </a:ext>
            </a:extLst>
          </p:cNvPr>
          <p:cNvSpPr txBox="1"/>
          <p:nvPr/>
        </p:nvSpPr>
        <p:spPr>
          <a:xfrm>
            <a:off x="835302" y="3569501"/>
            <a:ext cx="582595" cy="323165"/>
          </a:xfrm>
          <a:prstGeom prst="rect">
            <a:avLst/>
          </a:prstGeom>
          <a:solidFill>
            <a:srgbClr val="00B0F0"/>
          </a:solidFill>
          <a:ln>
            <a:solidFill>
              <a:schemeClr val="tx1"/>
            </a:solidFill>
          </a:ln>
        </p:spPr>
        <p:txBody>
          <a:bodyPr wrap="none" rtlCol="0">
            <a:spAutoFit/>
          </a:bodyPr>
          <a:lstStyle/>
          <a:p>
            <a:r>
              <a:rPr lang="en-US" altLang="ko-KR" sz="1500" dirty="0"/>
              <a:t>Save</a:t>
            </a:r>
            <a:endParaRPr lang="ko-KR" altLang="en-US" sz="1500" dirty="0"/>
          </a:p>
        </p:txBody>
      </p:sp>
      <p:sp>
        <p:nvSpPr>
          <p:cNvPr id="38" name="TextBox 37">
            <a:extLst>
              <a:ext uri="{FF2B5EF4-FFF2-40B4-BE49-F238E27FC236}">
                <a16:creationId xmlns:a16="http://schemas.microsoft.com/office/drawing/2014/main" id="{AD82A157-46CC-4228-BBE1-12DEB30AA62D}"/>
              </a:ext>
            </a:extLst>
          </p:cNvPr>
          <p:cNvSpPr txBox="1"/>
          <p:nvPr/>
        </p:nvSpPr>
        <p:spPr>
          <a:xfrm>
            <a:off x="5772834" y="117876"/>
            <a:ext cx="646331" cy="369332"/>
          </a:xfrm>
          <a:prstGeom prst="rect">
            <a:avLst/>
          </a:prstGeom>
          <a:noFill/>
        </p:spPr>
        <p:txBody>
          <a:bodyPr wrap="none" rtlCol="0">
            <a:spAutoFit/>
          </a:bodyPr>
          <a:lstStyle/>
          <a:p>
            <a:r>
              <a:rPr lang="ko-KR" altLang="en-US" dirty="0"/>
              <a:t>물류</a:t>
            </a:r>
          </a:p>
        </p:txBody>
      </p:sp>
      <p:sp>
        <p:nvSpPr>
          <p:cNvPr id="40" name="TextBox 39">
            <a:extLst>
              <a:ext uri="{FF2B5EF4-FFF2-40B4-BE49-F238E27FC236}">
                <a16:creationId xmlns:a16="http://schemas.microsoft.com/office/drawing/2014/main" id="{670805A1-2C4E-4DD6-A67B-665E1BA655B1}"/>
              </a:ext>
            </a:extLst>
          </p:cNvPr>
          <p:cNvSpPr txBox="1"/>
          <p:nvPr/>
        </p:nvSpPr>
        <p:spPr>
          <a:xfrm>
            <a:off x="7104338" y="2264931"/>
            <a:ext cx="875561" cy="369332"/>
          </a:xfrm>
          <a:prstGeom prst="rect">
            <a:avLst/>
          </a:prstGeom>
          <a:noFill/>
        </p:spPr>
        <p:txBody>
          <a:bodyPr wrap="none" rtlCol="0">
            <a:spAutoFit/>
          </a:bodyPr>
          <a:lstStyle/>
          <a:p>
            <a:r>
              <a:rPr lang="en-US" altLang="ko-KR" dirty="0"/>
              <a:t>Carrier</a:t>
            </a:r>
            <a:endParaRPr lang="ko-KR" altLang="en-US" dirty="0"/>
          </a:p>
        </p:txBody>
      </p:sp>
      <p:sp>
        <p:nvSpPr>
          <p:cNvPr id="41" name="TextBox 40">
            <a:extLst>
              <a:ext uri="{FF2B5EF4-FFF2-40B4-BE49-F238E27FC236}">
                <a16:creationId xmlns:a16="http://schemas.microsoft.com/office/drawing/2014/main" id="{081B1C6F-3182-4081-921E-2DFADE92D3B5}"/>
              </a:ext>
            </a:extLst>
          </p:cNvPr>
          <p:cNvSpPr txBox="1"/>
          <p:nvPr/>
        </p:nvSpPr>
        <p:spPr>
          <a:xfrm>
            <a:off x="7070782" y="2701154"/>
            <a:ext cx="1784463" cy="553998"/>
          </a:xfrm>
          <a:prstGeom prst="rect">
            <a:avLst/>
          </a:prstGeom>
          <a:noFill/>
          <a:ln>
            <a:solidFill>
              <a:schemeClr val="tx1"/>
            </a:solidFill>
          </a:ln>
        </p:spPr>
        <p:txBody>
          <a:bodyPr wrap="none" rtlCol="0">
            <a:spAutoFit/>
          </a:bodyPr>
          <a:lstStyle/>
          <a:p>
            <a:r>
              <a:rPr lang="en-US" altLang="ko-KR" sz="1500" dirty="0"/>
              <a:t>TXT </a:t>
            </a:r>
          </a:p>
          <a:p>
            <a:r>
              <a:rPr lang="ko-KR" altLang="en-US" sz="1500" dirty="0"/>
              <a:t>업체명 기입 </a:t>
            </a:r>
            <a:r>
              <a:rPr lang="en-US" altLang="ko-KR" sz="1500" dirty="0"/>
              <a:t>(</a:t>
            </a:r>
            <a:r>
              <a:rPr lang="ko-KR" altLang="en-US" sz="1500" dirty="0"/>
              <a:t>영문</a:t>
            </a:r>
            <a:r>
              <a:rPr lang="en-US" altLang="ko-KR" sz="1500" dirty="0"/>
              <a:t>)</a:t>
            </a:r>
            <a:endParaRPr lang="ko-KR" altLang="en-US" sz="1500" dirty="0"/>
          </a:p>
        </p:txBody>
      </p:sp>
      <p:sp>
        <p:nvSpPr>
          <p:cNvPr id="43" name="TextBox 42">
            <a:extLst>
              <a:ext uri="{FF2B5EF4-FFF2-40B4-BE49-F238E27FC236}">
                <a16:creationId xmlns:a16="http://schemas.microsoft.com/office/drawing/2014/main" id="{8904B7A8-5F38-4D13-9932-F56F9A7E2E7F}"/>
              </a:ext>
            </a:extLst>
          </p:cNvPr>
          <p:cNvSpPr txBox="1"/>
          <p:nvPr/>
        </p:nvSpPr>
        <p:spPr>
          <a:xfrm>
            <a:off x="2161039" y="3569501"/>
            <a:ext cx="758541" cy="323165"/>
          </a:xfrm>
          <a:prstGeom prst="rect">
            <a:avLst/>
          </a:prstGeom>
          <a:solidFill>
            <a:srgbClr val="00B0F0"/>
          </a:solidFill>
          <a:ln>
            <a:solidFill>
              <a:schemeClr val="tx1"/>
            </a:solidFill>
          </a:ln>
        </p:spPr>
        <p:txBody>
          <a:bodyPr wrap="none" rtlCol="0">
            <a:spAutoFit/>
          </a:bodyPr>
          <a:lstStyle/>
          <a:p>
            <a:r>
              <a:rPr lang="en-US" altLang="ko-KR" sz="1500" dirty="0"/>
              <a:t>Cancel</a:t>
            </a:r>
            <a:endParaRPr lang="ko-KR" altLang="en-US" sz="1500" dirty="0"/>
          </a:p>
        </p:txBody>
      </p:sp>
      <p:sp>
        <p:nvSpPr>
          <p:cNvPr id="20" name="TextBox 19">
            <a:extLst>
              <a:ext uri="{FF2B5EF4-FFF2-40B4-BE49-F238E27FC236}">
                <a16:creationId xmlns:a16="http://schemas.microsoft.com/office/drawing/2014/main" id="{CD4998CA-0D67-42E1-9914-5D61BDCE17FD}"/>
              </a:ext>
            </a:extLst>
          </p:cNvPr>
          <p:cNvSpPr txBox="1"/>
          <p:nvPr/>
        </p:nvSpPr>
        <p:spPr>
          <a:xfrm>
            <a:off x="7667354" y="1392358"/>
            <a:ext cx="1040670" cy="369332"/>
          </a:xfrm>
          <a:prstGeom prst="rect">
            <a:avLst/>
          </a:prstGeom>
          <a:noFill/>
        </p:spPr>
        <p:txBody>
          <a:bodyPr wrap="square" rtlCol="0">
            <a:spAutoFit/>
          </a:bodyPr>
          <a:lstStyle/>
          <a:p>
            <a:r>
              <a:rPr lang="en-US" altLang="ko-KR" dirty="0"/>
              <a:t>ID</a:t>
            </a:r>
            <a:r>
              <a:rPr lang="ko-KR" altLang="en-US" dirty="0"/>
              <a:t> </a:t>
            </a:r>
            <a:r>
              <a:rPr lang="en-US" altLang="ko-KR" dirty="0"/>
              <a:t>Code</a:t>
            </a:r>
            <a:endParaRPr lang="ko-KR" altLang="en-US" dirty="0"/>
          </a:p>
        </p:txBody>
      </p:sp>
      <p:sp>
        <p:nvSpPr>
          <p:cNvPr id="21" name="TextBox 20">
            <a:extLst>
              <a:ext uri="{FF2B5EF4-FFF2-40B4-BE49-F238E27FC236}">
                <a16:creationId xmlns:a16="http://schemas.microsoft.com/office/drawing/2014/main" id="{780756CE-E656-4CA8-AD3F-D72FDBB4B638}"/>
              </a:ext>
            </a:extLst>
          </p:cNvPr>
          <p:cNvSpPr txBox="1"/>
          <p:nvPr/>
        </p:nvSpPr>
        <p:spPr>
          <a:xfrm>
            <a:off x="8811718" y="1392358"/>
            <a:ext cx="2060242" cy="369332"/>
          </a:xfrm>
          <a:prstGeom prst="rect">
            <a:avLst/>
          </a:prstGeom>
          <a:noFill/>
        </p:spPr>
        <p:txBody>
          <a:bodyPr wrap="square" rtlCol="0">
            <a:spAutoFit/>
          </a:bodyPr>
          <a:lstStyle/>
          <a:p>
            <a:r>
              <a:rPr lang="en-US" altLang="ko-KR" dirty="0"/>
              <a:t>Quantity</a:t>
            </a:r>
            <a:endParaRPr lang="ko-KR" altLang="en-US" dirty="0"/>
          </a:p>
        </p:txBody>
      </p:sp>
      <p:sp>
        <p:nvSpPr>
          <p:cNvPr id="22" name="TextBox 21">
            <a:extLst>
              <a:ext uri="{FF2B5EF4-FFF2-40B4-BE49-F238E27FC236}">
                <a16:creationId xmlns:a16="http://schemas.microsoft.com/office/drawing/2014/main" id="{2DBE88EB-1E67-4130-A63F-BA2C1B838A20}"/>
              </a:ext>
            </a:extLst>
          </p:cNvPr>
          <p:cNvSpPr txBox="1"/>
          <p:nvPr/>
        </p:nvSpPr>
        <p:spPr>
          <a:xfrm>
            <a:off x="4167545" y="1309137"/>
            <a:ext cx="1420582" cy="369332"/>
          </a:xfrm>
          <a:prstGeom prst="rect">
            <a:avLst/>
          </a:prstGeom>
          <a:noFill/>
        </p:spPr>
        <p:txBody>
          <a:bodyPr wrap="square" rtlCol="0">
            <a:spAutoFit/>
          </a:bodyPr>
          <a:lstStyle/>
          <a:p>
            <a:r>
              <a:rPr lang="en-US" altLang="ko-KR" dirty="0"/>
              <a:t>Customer</a:t>
            </a:r>
            <a:endParaRPr lang="ko-KR" altLang="en-US" dirty="0"/>
          </a:p>
        </p:txBody>
      </p:sp>
      <p:sp>
        <p:nvSpPr>
          <p:cNvPr id="23" name="TextBox 22">
            <a:extLst>
              <a:ext uri="{FF2B5EF4-FFF2-40B4-BE49-F238E27FC236}">
                <a16:creationId xmlns:a16="http://schemas.microsoft.com/office/drawing/2014/main" id="{2233E806-7946-46FA-A0E7-CAD196167C76}"/>
              </a:ext>
            </a:extLst>
          </p:cNvPr>
          <p:cNvSpPr txBox="1"/>
          <p:nvPr/>
        </p:nvSpPr>
        <p:spPr>
          <a:xfrm>
            <a:off x="7700910" y="1904199"/>
            <a:ext cx="925253" cy="323165"/>
          </a:xfrm>
          <a:prstGeom prst="rect">
            <a:avLst/>
          </a:prstGeom>
          <a:noFill/>
        </p:spPr>
        <p:txBody>
          <a:bodyPr wrap="square" rtlCol="0">
            <a:spAutoFit/>
          </a:bodyPr>
          <a:lstStyle/>
          <a:p>
            <a:r>
              <a:rPr lang="en-US" altLang="ko-KR" sz="1500" dirty="0"/>
              <a:t>3166464</a:t>
            </a:r>
            <a:endParaRPr lang="ko-KR" altLang="en-US" sz="1500" dirty="0"/>
          </a:p>
        </p:txBody>
      </p:sp>
      <p:sp>
        <p:nvSpPr>
          <p:cNvPr id="24" name="TextBox 23">
            <a:extLst>
              <a:ext uri="{FF2B5EF4-FFF2-40B4-BE49-F238E27FC236}">
                <a16:creationId xmlns:a16="http://schemas.microsoft.com/office/drawing/2014/main" id="{93E4D177-F2CE-4C96-98E7-0C1638184056}"/>
              </a:ext>
            </a:extLst>
          </p:cNvPr>
          <p:cNvSpPr txBox="1"/>
          <p:nvPr/>
        </p:nvSpPr>
        <p:spPr>
          <a:xfrm>
            <a:off x="9256335" y="1904199"/>
            <a:ext cx="396262" cy="323165"/>
          </a:xfrm>
          <a:prstGeom prst="rect">
            <a:avLst/>
          </a:prstGeom>
          <a:noFill/>
        </p:spPr>
        <p:txBody>
          <a:bodyPr wrap="square" rtlCol="0">
            <a:spAutoFit/>
          </a:bodyPr>
          <a:lstStyle/>
          <a:p>
            <a:r>
              <a:rPr lang="en-US" altLang="ko-KR" sz="1500" dirty="0"/>
              <a:t>1</a:t>
            </a:r>
            <a:endParaRPr lang="ko-KR" altLang="en-US" sz="1500" dirty="0"/>
          </a:p>
        </p:txBody>
      </p:sp>
      <p:sp>
        <p:nvSpPr>
          <p:cNvPr id="25" name="TextBox 24">
            <a:extLst>
              <a:ext uri="{FF2B5EF4-FFF2-40B4-BE49-F238E27FC236}">
                <a16:creationId xmlns:a16="http://schemas.microsoft.com/office/drawing/2014/main" id="{039F25CF-456B-4DD3-A7D9-31C6C0FBB7C0}"/>
              </a:ext>
            </a:extLst>
          </p:cNvPr>
          <p:cNvSpPr txBox="1"/>
          <p:nvPr/>
        </p:nvSpPr>
        <p:spPr>
          <a:xfrm>
            <a:off x="4080172" y="1814018"/>
            <a:ext cx="1507955" cy="323165"/>
          </a:xfrm>
          <a:prstGeom prst="rect">
            <a:avLst/>
          </a:prstGeom>
          <a:noFill/>
        </p:spPr>
        <p:txBody>
          <a:bodyPr wrap="square" rtlCol="0">
            <a:spAutoFit/>
          </a:bodyPr>
          <a:lstStyle/>
          <a:p>
            <a:r>
              <a:rPr lang="en-US" altLang="ko-KR" sz="1500" dirty="0"/>
              <a:t>ABC Company</a:t>
            </a:r>
            <a:endParaRPr lang="ko-KR" altLang="en-US" sz="1500" dirty="0"/>
          </a:p>
        </p:txBody>
      </p:sp>
      <p:sp>
        <p:nvSpPr>
          <p:cNvPr id="28" name="직사각형 27">
            <a:extLst>
              <a:ext uri="{FF2B5EF4-FFF2-40B4-BE49-F238E27FC236}">
                <a16:creationId xmlns:a16="http://schemas.microsoft.com/office/drawing/2014/main" id="{53A7D9E9-2860-448C-B58E-1EDD64503A99}"/>
              </a:ext>
            </a:extLst>
          </p:cNvPr>
          <p:cNvSpPr/>
          <p:nvPr/>
        </p:nvSpPr>
        <p:spPr>
          <a:xfrm>
            <a:off x="933740" y="1703487"/>
            <a:ext cx="772599" cy="783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500" dirty="0"/>
              <a:t>대표 이미지</a:t>
            </a:r>
          </a:p>
        </p:txBody>
      </p:sp>
      <p:cxnSp>
        <p:nvCxnSpPr>
          <p:cNvPr id="31" name="직선 연결선 30">
            <a:extLst>
              <a:ext uri="{FF2B5EF4-FFF2-40B4-BE49-F238E27FC236}">
                <a16:creationId xmlns:a16="http://schemas.microsoft.com/office/drawing/2014/main" id="{03604DE5-609F-40CB-8493-54359C44334B}"/>
              </a:ext>
            </a:extLst>
          </p:cNvPr>
          <p:cNvCxnSpPr>
            <a:cxnSpLocks/>
            <a:stCxn id="28" idx="0"/>
            <a:endCxn id="28" idx="2"/>
          </p:cNvCxnSpPr>
          <p:nvPr/>
        </p:nvCxnSpPr>
        <p:spPr>
          <a:xfrm>
            <a:off x="1320040" y="1703487"/>
            <a:ext cx="0" cy="783698"/>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0FE8772-EFB2-4F54-B10A-F2EC2B794A76}"/>
              </a:ext>
            </a:extLst>
          </p:cNvPr>
          <p:cNvSpPr txBox="1"/>
          <p:nvPr/>
        </p:nvSpPr>
        <p:spPr>
          <a:xfrm>
            <a:off x="1879132" y="1912689"/>
            <a:ext cx="2046728" cy="369332"/>
          </a:xfrm>
          <a:prstGeom prst="rect">
            <a:avLst/>
          </a:prstGeom>
          <a:noFill/>
          <a:ln>
            <a:solidFill>
              <a:srgbClr val="0070C0"/>
            </a:solidFill>
          </a:ln>
        </p:spPr>
        <p:txBody>
          <a:bodyPr wrap="square" rtlCol="0">
            <a:spAutoFit/>
          </a:bodyPr>
          <a:lstStyle/>
          <a:p>
            <a:r>
              <a:rPr lang="ko-KR" altLang="en-US" dirty="0"/>
              <a:t>제품명</a:t>
            </a:r>
          </a:p>
        </p:txBody>
      </p:sp>
      <p:sp>
        <p:nvSpPr>
          <p:cNvPr id="36" name="TextBox 35">
            <a:extLst>
              <a:ext uri="{FF2B5EF4-FFF2-40B4-BE49-F238E27FC236}">
                <a16:creationId xmlns:a16="http://schemas.microsoft.com/office/drawing/2014/main" id="{D55F12D8-E771-421A-A201-F9C8815C9F86}"/>
              </a:ext>
            </a:extLst>
          </p:cNvPr>
          <p:cNvSpPr txBox="1"/>
          <p:nvPr/>
        </p:nvSpPr>
        <p:spPr>
          <a:xfrm>
            <a:off x="829176" y="1308361"/>
            <a:ext cx="2974198" cy="369332"/>
          </a:xfrm>
          <a:prstGeom prst="rect">
            <a:avLst/>
          </a:prstGeom>
          <a:noFill/>
        </p:spPr>
        <p:txBody>
          <a:bodyPr wrap="square" rtlCol="0">
            <a:spAutoFit/>
          </a:bodyPr>
          <a:lstStyle/>
          <a:p>
            <a:r>
              <a:rPr lang="en-US" altLang="ko-KR" dirty="0"/>
              <a:t>Product Detail information</a:t>
            </a:r>
            <a:endParaRPr lang="ko-KR" altLang="en-US" dirty="0"/>
          </a:p>
        </p:txBody>
      </p:sp>
      <p:cxnSp>
        <p:nvCxnSpPr>
          <p:cNvPr id="26" name="직선 화살표 연결선 25">
            <a:extLst>
              <a:ext uri="{FF2B5EF4-FFF2-40B4-BE49-F238E27FC236}">
                <a16:creationId xmlns:a16="http://schemas.microsoft.com/office/drawing/2014/main" id="{02A07856-4CE3-42D2-8C66-2EFEA3377B86}"/>
              </a:ext>
            </a:extLst>
          </p:cNvPr>
          <p:cNvCxnSpPr>
            <a:cxnSpLocks/>
            <a:stCxn id="27" idx="0"/>
            <a:endCxn id="35" idx="2"/>
          </p:cNvCxnSpPr>
          <p:nvPr/>
        </p:nvCxnSpPr>
        <p:spPr>
          <a:xfrm flipH="1" flipV="1">
            <a:off x="1126600" y="3892666"/>
            <a:ext cx="302575" cy="9386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3D2B3CA-148C-40DD-AB67-B1F847987C18}"/>
              </a:ext>
            </a:extLst>
          </p:cNvPr>
          <p:cNvSpPr txBox="1"/>
          <p:nvPr/>
        </p:nvSpPr>
        <p:spPr>
          <a:xfrm>
            <a:off x="587229" y="4831347"/>
            <a:ext cx="1683892" cy="646331"/>
          </a:xfrm>
          <a:prstGeom prst="rect">
            <a:avLst/>
          </a:prstGeom>
          <a:solidFill>
            <a:schemeClr val="accent2">
              <a:lumMod val="20000"/>
              <a:lumOff val="80000"/>
            </a:schemeClr>
          </a:solidFill>
        </p:spPr>
        <p:txBody>
          <a:bodyPr wrap="square" rtlCol="0">
            <a:spAutoFit/>
          </a:bodyPr>
          <a:lstStyle/>
          <a:p>
            <a:r>
              <a:rPr lang="en-US" altLang="ko-KR" dirty="0"/>
              <a:t>P.60</a:t>
            </a:r>
            <a:r>
              <a:rPr lang="ko-KR" altLang="en-US" dirty="0"/>
              <a:t> </a:t>
            </a:r>
            <a:r>
              <a:rPr lang="en-US" altLang="ko-KR" dirty="0"/>
              <a:t>&amp; P.88 </a:t>
            </a:r>
            <a:r>
              <a:rPr lang="ko-KR" altLang="en-US" dirty="0"/>
              <a:t>이력 게시</a:t>
            </a:r>
            <a:endParaRPr lang="en-US" altLang="ko-KR" dirty="0"/>
          </a:p>
        </p:txBody>
      </p:sp>
      <p:sp>
        <p:nvSpPr>
          <p:cNvPr id="29" name="TextBox 28">
            <a:extLst>
              <a:ext uri="{FF2B5EF4-FFF2-40B4-BE49-F238E27FC236}">
                <a16:creationId xmlns:a16="http://schemas.microsoft.com/office/drawing/2014/main" id="{CC9877E0-A507-4D94-B8A2-62674C825B82}"/>
              </a:ext>
            </a:extLst>
          </p:cNvPr>
          <p:cNvSpPr txBox="1"/>
          <p:nvPr/>
        </p:nvSpPr>
        <p:spPr>
          <a:xfrm>
            <a:off x="1793712" y="2456646"/>
            <a:ext cx="1420582" cy="369332"/>
          </a:xfrm>
          <a:prstGeom prst="rect">
            <a:avLst/>
          </a:prstGeom>
          <a:noFill/>
        </p:spPr>
        <p:txBody>
          <a:bodyPr wrap="square" rtlCol="0">
            <a:spAutoFit/>
          </a:bodyPr>
          <a:lstStyle/>
          <a:p>
            <a:r>
              <a:rPr lang="en-US" altLang="ko-KR" dirty="0"/>
              <a:t>Recipient</a:t>
            </a:r>
            <a:endParaRPr lang="ko-KR" altLang="en-US" dirty="0"/>
          </a:p>
        </p:txBody>
      </p:sp>
      <p:sp>
        <p:nvSpPr>
          <p:cNvPr id="30" name="TextBox 29">
            <a:extLst>
              <a:ext uri="{FF2B5EF4-FFF2-40B4-BE49-F238E27FC236}">
                <a16:creationId xmlns:a16="http://schemas.microsoft.com/office/drawing/2014/main" id="{80C8F0E0-7873-4302-8658-4DAEEC82533C}"/>
              </a:ext>
            </a:extLst>
          </p:cNvPr>
          <p:cNvSpPr txBox="1"/>
          <p:nvPr/>
        </p:nvSpPr>
        <p:spPr>
          <a:xfrm>
            <a:off x="3178891" y="2458001"/>
            <a:ext cx="1784463" cy="323165"/>
          </a:xfrm>
          <a:prstGeom prst="rect">
            <a:avLst/>
          </a:prstGeom>
          <a:noFill/>
        </p:spPr>
        <p:txBody>
          <a:bodyPr wrap="square" rtlCol="0">
            <a:spAutoFit/>
          </a:bodyPr>
          <a:lstStyle/>
          <a:p>
            <a:r>
              <a:rPr lang="en-US" altLang="ko-KR" sz="1500" dirty="0"/>
              <a:t>Robert R. Pagano</a:t>
            </a:r>
            <a:endParaRPr lang="ko-KR" altLang="en-US" sz="1500" dirty="0"/>
          </a:p>
        </p:txBody>
      </p:sp>
      <p:sp>
        <p:nvSpPr>
          <p:cNvPr id="37" name="TextBox 36">
            <a:extLst>
              <a:ext uri="{FF2B5EF4-FFF2-40B4-BE49-F238E27FC236}">
                <a16:creationId xmlns:a16="http://schemas.microsoft.com/office/drawing/2014/main" id="{3B33AA21-60B1-4609-875B-DD291305E536}"/>
              </a:ext>
            </a:extLst>
          </p:cNvPr>
          <p:cNvSpPr txBox="1"/>
          <p:nvPr/>
        </p:nvSpPr>
        <p:spPr>
          <a:xfrm>
            <a:off x="1802761" y="2824623"/>
            <a:ext cx="1420582" cy="369332"/>
          </a:xfrm>
          <a:prstGeom prst="rect">
            <a:avLst/>
          </a:prstGeom>
          <a:noFill/>
        </p:spPr>
        <p:txBody>
          <a:bodyPr wrap="square" rtlCol="0">
            <a:spAutoFit/>
          </a:bodyPr>
          <a:lstStyle/>
          <a:p>
            <a:r>
              <a:rPr lang="en-US" altLang="ko-KR" dirty="0"/>
              <a:t>Address</a:t>
            </a:r>
            <a:endParaRPr lang="ko-KR" altLang="en-US" dirty="0"/>
          </a:p>
        </p:txBody>
      </p:sp>
      <p:sp>
        <p:nvSpPr>
          <p:cNvPr id="39" name="TextBox 38">
            <a:extLst>
              <a:ext uri="{FF2B5EF4-FFF2-40B4-BE49-F238E27FC236}">
                <a16:creationId xmlns:a16="http://schemas.microsoft.com/office/drawing/2014/main" id="{9FCABFAF-A3D0-451D-B0A0-B3B8084A4594}"/>
              </a:ext>
            </a:extLst>
          </p:cNvPr>
          <p:cNvSpPr txBox="1"/>
          <p:nvPr/>
        </p:nvSpPr>
        <p:spPr>
          <a:xfrm>
            <a:off x="3187940" y="2825978"/>
            <a:ext cx="1784463" cy="323165"/>
          </a:xfrm>
          <a:prstGeom prst="rect">
            <a:avLst/>
          </a:prstGeom>
          <a:noFill/>
        </p:spPr>
        <p:txBody>
          <a:bodyPr wrap="square" rtlCol="0">
            <a:spAutoFit/>
          </a:bodyPr>
          <a:lstStyle/>
          <a:p>
            <a:r>
              <a:rPr lang="en-US" altLang="ko-KR" sz="1500" dirty="0"/>
              <a:t>Address</a:t>
            </a:r>
            <a:endParaRPr lang="ko-KR" altLang="en-US" sz="1500" dirty="0"/>
          </a:p>
        </p:txBody>
      </p:sp>
      <p:cxnSp>
        <p:nvCxnSpPr>
          <p:cNvPr id="42" name="직선 화살표 연결선 41">
            <a:extLst>
              <a:ext uri="{FF2B5EF4-FFF2-40B4-BE49-F238E27FC236}">
                <a16:creationId xmlns:a16="http://schemas.microsoft.com/office/drawing/2014/main" id="{6B4226A4-FA9B-4FED-A3FF-AC1DF1DEAF7C}"/>
              </a:ext>
            </a:extLst>
          </p:cNvPr>
          <p:cNvCxnSpPr>
            <a:cxnSpLocks/>
            <a:stCxn id="44" idx="0"/>
          </p:cNvCxnSpPr>
          <p:nvPr/>
        </p:nvCxnSpPr>
        <p:spPr>
          <a:xfrm flipH="1" flipV="1">
            <a:off x="5075147" y="3237557"/>
            <a:ext cx="116818" cy="9386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1D3689B-3A3A-47EE-9D44-CFC1B4499467}"/>
              </a:ext>
            </a:extLst>
          </p:cNvPr>
          <p:cNvSpPr txBox="1"/>
          <p:nvPr/>
        </p:nvSpPr>
        <p:spPr>
          <a:xfrm>
            <a:off x="4350019" y="4176237"/>
            <a:ext cx="1683892" cy="646331"/>
          </a:xfrm>
          <a:prstGeom prst="rect">
            <a:avLst/>
          </a:prstGeom>
          <a:solidFill>
            <a:schemeClr val="accent2">
              <a:lumMod val="20000"/>
              <a:lumOff val="80000"/>
            </a:schemeClr>
          </a:solidFill>
        </p:spPr>
        <p:txBody>
          <a:bodyPr wrap="square" rtlCol="0">
            <a:spAutoFit/>
          </a:bodyPr>
          <a:lstStyle/>
          <a:p>
            <a:r>
              <a:rPr lang="en-US" altLang="ko-KR" dirty="0"/>
              <a:t>P. 59 </a:t>
            </a:r>
            <a:r>
              <a:rPr lang="ko-KR" altLang="en-US" dirty="0"/>
              <a:t>입력정보 </a:t>
            </a:r>
            <a:r>
              <a:rPr lang="en-US" altLang="ko-KR" dirty="0"/>
              <a:t>View</a:t>
            </a:r>
          </a:p>
        </p:txBody>
      </p:sp>
      <p:sp>
        <p:nvSpPr>
          <p:cNvPr id="2" name="직사각형 1">
            <a:extLst>
              <a:ext uri="{FF2B5EF4-FFF2-40B4-BE49-F238E27FC236}">
                <a16:creationId xmlns:a16="http://schemas.microsoft.com/office/drawing/2014/main" id="{A2F848FF-E3F0-4F1A-B3F6-C467A2D5132B}"/>
              </a:ext>
            </a:extLst>
          </p:cNvPr>
          <p:cNvSpPr/>
          <p:nvPr/>
        </p:nvSpPr>
        <p:spPr>
          <a:xfrm>
            <a:off x="1789409" y="2413189"/>
            <a:ext cx="4161432" cy="84196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111144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E73FDC32-4375-4016-85C9-5BB962441786}"/>
              </a:ext>
            </a:extLst>
          </p:cNvPr>
          <p:cNvPicPr>
            <a:picLocks noChangeAspect="1"/>
          </p:cNvPicPr>
          <p:nvPr/>
        </p:nvPicPr>
        <p:blipFill>
          <a:blip r:embed="rId2"/>
          <a:stretch>
            <a:fillRect/>
          </a:stretch>
        </p:blipFill>
        <p:spPr>
          <a:xfrm>
            <a:off x="1804851" y="0"/>
            <a:ext cx="8582297" cy="6858000"/>
          </a:xfrm>
          <a:prstGeom prst="rect">
            <a:avLst/>
          </a:prstGeom>
        </p:spPr>
      </p:pic>
      <p:sp>
        <p:nvSpPr>
          <p:cNvPr id="3" name="직사각형 2"/>
          <p:cNvSpPr/>
          <p:nvPr/>
        </p:nvSpPr>
        <p:spPr>
          <a:xfrm>
            <a:off x="0" y="3237470"/>
            <a:ext cx="741406" cy="683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dirty="0"/>
              <a:t>05</a:t>
            </a:r>
            <a:endParaRPr lang="ko-KR" altLang="en-US" sz="1100" dirty="0"/>
          </a:p>
        </p:txBody>
      </p:sp>
    </p:spTree>
    <p:extLst>
      <p:ext uri="{BB962C8B-B14F-4D97-AF65-F5344CB8AC3E}">
        <p14:creationId xmlns:p14="http://schemas.microsoft.com/office/powerpoint/2010/main" val="6868126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362EAA-86B2-4735-8A07-23EE2C3E040B}"/>
              </a:ext>
            </a:extLst>
          </p:cNvPr>
          <p:cNvSpPr txBox="1"/>
          <p:nvPr/>
        </p:nvSpPr>
        <p:spPr>
          <a:xfrm>
            <a:off x="721453" y="780176"/>
            <a:ext cx="2827090" cy="369332"/>
          </a:xfrm>
          <a:prstGeom prst="rect">
            <a:avLst/>
          </a:prstGeom>
          <a:noFill/>
        </p:spPr>
        <p:txBody>
          <a:bodyPr wrap="square" rtlCol="0">
            <a:spAutoFit/>
          </a:bodyPr>
          <a:lstStyle/>
          <a:p>
            <a:r>
              <a:rPr lang="en-US" altLang="ko-KR" dirty="0"/>
              <a:t>Delivery history</a:t>
            </a:r>
            <a:endParaRPr lang="ko-KR" altLang="en-US" dirty="0"/>
          </a:p>
        </p:txBody>
      </p:sp>
      <p:cxnSp>
        <p:nvCxnSpPr>
          <p:cNvPr id="7" name="직선 연결선 6">
            <a:extLst>
              <a:ext uri="{FF2B5EF4-FFF2-40B4-BE49-F238E27FC236}">
                <a16:creationId xmlns:a16="http://schemas.microsoft.com/office/drawing/2014/main" id="{437829CE-EECA-483A-AF0C-89CD9061D459}"/>
              </a:ext>
            </a:extLst>
          </p:cNvPr>
          <p:cNvCxnSpPr>
            <a:cxnSpLocks/>
          </p:cNvCxnSpPr>
          <p:nvPr/>
        </p:nvCxnSpPr>
        <p:spPr>
          <a:xfrm>
            <a:off x="587229" y="1233182"/>
            <a:ext cx="11477405"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D165738-3611-4C3B-9E82-0142AA077A79}"/>
              </a:ext>
            </a:extLst>
          </p:cNvPr>
          <p:cNvSpPr txBox="1"/>
          <p:nvPr/>
        </p:nvSpPr>
        <p:spPr>
          <a:xfrm>
            <a:off x="2214695" y="1316857"/>
            <a:ext cx="1204378" cy="369332"/>
          </a:xfrm>
          <a:prstGeom prst="rect">
            <a:avLst/>
          </a:prstGeom>
          <a:noFill/>
        </p:spPr>
        <p:txBody>
          <a:bodyPr wrap="square" rtlCol="0">
            <a:spAutoFit/>
          </a:bodyPr>
          <a:lstStyle/>
          <a:p>
            <a:r>
              <a:rPr lang="en-US" altLang="ko-KR" dirty="0"/>
              <a:t>Customer</a:t>
            </a:r>
            <a:endParaRPr lang="ko-KR" altLang="en-US" dirty="0"/>
          </a:p>
        </p:txBody>
      </p:sp>
      <p:sp>
        <p:nvSpPr>
          <p:cNvPr id="9" name="TextBox 8">
            <a:extLst>
              <a:ext uri="{FF2B5EF4-FFF2-40B4-BE49-F238E27FC236}">
                <a16:creationId xmlns:a16="http://schemas.microsoft.com/office/drawing/2014/main" id="{06B60C2A-58C8-40EB-B852-D925D7C63904}"/>
              </a:ext>
            </a:extLst>
          </p:cNvPr>
          <p:cNvSpPr txBox="1"/>
          <p:nvPr/>
        </p:nvSpPr>
        <p:spPr>
          <a:xfrm>
            <a:off x="5494603" y="1316857"/>
            <a:ext cx="1040670" cy="369332"/>
          </a:xfrm>
          <a:prstGeom prst="rect">
            <a:avLst/>
          </a:prstGeom>
          <a:noFill/>
        </p:spPr>
        <p:txBody>
          <a:bodyPr wrap="square" rtlCol="0">
            <a:spAutoFit/>
          </a:bodyPr>
          <a:lstStyle/>
          <a:p>
            <a:r>
              <a:rPr lang="en-US" altLang="ko-KR" dirty="0"/>
              <a:t>ID</a:t>
            </a:r>
            <a:r>
              <a:rPr lang="ko-KR" altLang="en-US" dirty="0"/>
              <a:t> </a:t>
            </a:r>
            <a:r>
              <a:rPr lang="en-US" altLang="ko-KR" dirty="0"/>
              <a:t>Code</a:t>
            </a:r>
            <a:endParaRPr lang="ko-KR" altLang="en-US" dirty="0"/>
          </a:p>
        </p:txBody>
      </p:sp>
      <p:sp>
        <p:nvSpPr>
          <p:cNvPr id="10" name="TextBox 9">
            <a:extLst>
              <a:ext uri="{FF2B5EF4-FFF2-40B4-BE49-F238E27FC236}">
                <a16:creationId xmlns:a16="http://schemas.microsoft.com/office/drawing/2014/main" id="{7CEBCBA9-6560-4A35-A82B-E347BB801F64}"/>
              </a:ext>
            </a:extLst>
          </p:cNvPr>
          <p:cNvSpPr txBox="1"/>
          <p:nvPr/>
        </p:nvSpPr>
        <p:spPr>
          <a:xfrm>
            <a:off x="7805771" y="1316857"/>
            <a:ext cx="607859" cy="369332"/>
          </a:xfrm>
          <a:prstGeom prst="rect">
            <a:avLst/>
          </a:prstGeom>
          <a:noFill/>
        </p:spPr>
        <p:txBody>
          <a:bodyPr wrap="square" rtlCol="0">
            <a:spAutoFit/>
          </a:bodyPr>
          <a:lstStyle/>
          <a:p>
            <a:r>
              <a:rPr lang="en-US" altLang="ko-KR" dirty="0"/>
              <a:t>SKU</a:t>
            </a:r>
            <a:endParaRPr lang="ko-KR" altLang="en-US" dirty="0"/>
          </a:p>
        </p:txBody>
      </p:sp>
      <p:sp>
        <p:nvSpPr>
          <p:cNvPr id="11" name="TextBox 10">
            <a:extLst>
              <a:ext uri="{FF2B5EF4-FFF2-40B4-BE49-F238E27FC236}">
                <a16:creationId xmlns:a16="http://schemas.microsoft.com/office/drawing/2014/main" id="{48BEA202-A71E-43D4-90FA-DC80EB613AED}"/>
              </a:ext>
            </a:extLst>
          </p:cNvPr>
          <p:cNvSpPr txBox="1"/>
          <p:nvPr/>
        </p:nvSpPr>
        <p:spPr>
          <a:xfrm>
            <a:off x="8803925" y="1316857"/>
            <a:ext cx="1511945" cy="369332"/>
          </a:xfrm>
          <a:prstGeom prst="rect">
            <a:avLst/>
          </a:prstGeom>
          <a:noFill/>
        </p:spPr>
        <p:txBody>
          <a:bodyPr wrap="square" rtlCol="0">
            <a:spAutoFit/>
          </a:bodyPr>
          <a:lstStyle/>
          <a:p>
            <a:r>
              <a:rPr lang="en-US" altLang="ko-KR" dirty="0"/>
              <a:t>Tracking No.</a:t>
            </a:r>
            <a:endParaRPr lang="ko-KR" altLang="en-US" dirty="0"/>
          </a:p>
        </p:txBody>
      </p:sp>
      <p:sp>
        <p:nvSpPr>
          <p:cNvPr id="12" name="TextBox 11">
            <a:extLst>
              <a:ext uri="{FF2B5EF4-FFF2-40B4-BE49-F238E27FC236}">
                <a16:creationId xmlns:a16="http://schemas.microsoft.com/office/drawing/2014/main" id="{F0846FDF-7664-4D4F-90E5-43277ECD9261}"/>
              </a:ext>
            </a:extLst>
          </p:cNvPr>
          <p:cNvSpPr txBox="1"/>
          <p:nvPr/>
        </p:nvSpPr>
        <p:spPr>
          <a:xfrm>
            <a:off x="6613800" y="1316857"/>
            <a:ext cx="1189749" cy="369332"/>
          </a:xfrm>
          <a:prstGeom prst="rect">
            <a:avLst/>
          </a:prstGeom>
          <a:noFill/>
        </p:spPr>
        <p:txBody>
          <a:bodyPr wrap="square" rtlCol="0">
            <a:spAutoFit/>
          </a:bodyPr>
          <a:lstStyle/>
          <a:p>
            <a:r>
              <a:rPr lang="en-US" altLang="ko-KR" dirty="0"/>
              <a:t>Quantity</a:t>
            </a:r>
            <a:endParaRPr lang="ko-KR" altLang="en-US" dirty="0"/>
          </a:p>
        </p:txBody>
      </p:sp>
      <p:sp>
        <p:nvSpPr>
          <p:cNvPr id="15" name="TextBox 14">
            <a:extLst>
              <a:ext uri="{FF2B5EF4-FFF2-40B4-BE49-F238E27FC236}">
                <a16:creationId xmlns:a16="http://schemas.microsoft.com/office/drawing/2014/main" id="{71DBB3CB-1171-4A93-9ECC-B8EC8268709C}"/>
              </a:ext>
            </a:extLst>
          </p:cNvPr>
          <p:cNvSpPr txBox="1"/>
          <p:nvPr/>
        </p:nvSpPr>
        <p:spPr>
          <a:xfrm>
            <a:off x="2019298" y="1979700"/>
            <a:ext cx="1436966" cy="323165"/>
          </a:xfrm>
          <a:prstGeom prst="rect">
            <a:avLst/>
          </a:prstGeom>
          <a:noFill/>
        </p:spPr>
        <p:txBody>
          <a:bodyPr wrap="square" rtlCol="0">
            <a:spAutoFit/>
          </a:bodyPr>
          <a:lstStyle/>
          <a:p>
            <a:r>
              <a:rPr lang="en-US" altLang="ko-KR" sz="1500" dirty="0"/>
              <a:t>ABC Company</a:t>
            </a:r>
            <a:endParaRPr lang="ko-KR" altLang="en-US" sz="1500" dirty="0"/>
          </a:p>
        </p:txBody>
      </p:sp>
      <p:sp>
        <p:nvSpPr>
          <p:cNvPr id="16" name="TextBox 15">
            <a:extLst>
              <a:ext uri="{FF2B5EF4-FFF2-40B4-BE49-F238E27FC236}">
                <a16:creationId xmlns:a16="http://schemas.microsoft.com/office/drawing/2014/main" id="{62F14CF8-C5D9-4B85-ADFC-1429801D8B2D}"/>
              </a:ext>
            </a:extLst>
          </p:cNvPr>
          <p:cNvSpPr txBox="1"/>
          <p:nvPr/>
        </p:nvSpPr>
        <p:spPr>
          <a:xfrm>
            <a:off x="5528159" y="1979700"/>
            <a:ext cx="925253" cy="323165"/>
          </a:xfrm>
          <a:prstGeom prst="rect">
            <a:avLst/>
          </a:prstGeom>
          <a:noFill/>
        </p:spPr>
        <p:txBody>
          <a:bodyPr wrap="square" rtlCol="0">
            <a:spAutoFit/>
          </a:bodyPr>
          <a:lstStyle/>
          <a:p>
            <a:r>
              <a:rPr lang="en-US" altLang="ko-KR" sz="1500" dirty="0"/>
              <a:t>3166464</a:t>
            </a:r>
            <a:endParaRPr lang="ko-KR" altLang="en-US" sz="1500" dirty="0"/>
          </a:p>
        </p:txBody>
      </p:sp>
      <p:sp>
        <p:nvSpPr>
          <p:cNvPr id="17" name="TextBox 16">
            <a:extLst>
              <a:ext uri="{FF2B5EF4-FFF2-40B4-BE49-F238E27FC236}">
                <a16:creationId xmlns:a16="http://schemas.microsoft.com/office/drawing/2014/main" id="{C857A787-782F-4355-B944-DA7E3F47BBA0}"/>
              </a:ext>
            </a:extLst>
          </p:cNvPr>
          <p:cNvSpPr txBox="1"/>
          <p:nvPr/>
        </p:nvSpPr>
        <p:spPr>
          <a:xfrm>
            <a:off x="7646380" y="1979700"/>
            <a:ext cx="984565" cy="323165"/>
          </a:xfrm>
          <a:prstGeom prst="rect">
            <a:avLst/>
          </a:prstGeom>
          <a:noFill/>
        </p:spPr>
        <p:txBody>
          <a:bodyPr wrap="square" rtlCol="0">
            <a:spAutoFit/>
          </a:bodyPr>
          <a:lstStyle/>
          <a:p>
            <a:r>
              <a:rPr lang="en-US" altLang="ko-KR" sz="1500" dirty="0"/>
              <a:t>MV-0012</a:t>
            </a:r>
            <a:endParaRPr lang="ko-KR" altLang="en-US" sz="1500" dirty="0"/>
          </a:p>
        </p:txBody>
      </p:sp>
      <p:sp>
        <p:nvSpPr>
          <p:cNvPr id="18" name="TextBox 17">
            <a:extLst>
              <a:ext uri="{FF2B5EF4-FFF2-40B4-BE49-F238E27FC236}">
                <a16:creationId xmlns:a16="http://schemas.microsoft.com/office/drawing/2014/main" id="{E516A88F-9334-46FC-B5FC-E4FEF8A80AF8}"/>
              </a:ext>
            </a:extLst>
          </p:cNvPr>
          <p:cNvSpPr txBox="1"/>
          <p:nvPr/>
        </p:nvSpPr>
        <p:spPr>
          <a:xfrm>
            <a:off x="8728423" y="1979700"/>
            <a:ext cx="1739857" cy="323165"/>
          </a:xfrm>
          <a:prstGeom prst="rect">
            <a:avLst/>
          </a:prstGeom>
          <a:noFill/>
        </p:spPr>
        <p:txBody>
          <a:bodyPr wrap="square" rtlCol="0">
            <a:spAutoFit/>
          </a:bodyPr>
          <a:lstStyle/>
          <a:p>
            <a:r>
              <a:rPr lang="en-US" altLang="ko-KR" sz="1500" dirty="0"/>
              <a:t>123 456 789 121</a:t>
            </a:r>
            <a:endParaRPr lang="ko-KR" altLang="en-US" sz="1500" dirty="0"/>
          </a:p>
        </p:txBody>
      </p:sp>
      <p:sp>
        <p:nvSpPr>
          <p:cNvPr id="19" name="TextBox 18">
            <a:extLst>
              <a:ext uri="{FF2B5EF4-FFF2-40B4-BE49-F238E27FC236}">
                <a16:creationId xmlns:a16="http://schemas.microsoft.com/office/drawing/2014/main" id="{0D160061-4AF2-41E1-AF77-3E73886BED6F}"/>
              </a:ext>
            </a:extLst>
          </p:cNvPr>
          <p:cNvSpPr txBox="1"/>
          <p:nvPr/>
        </p:nvSpPr>
        <p:spPr>
          <a:xfrm>
            <a:off x="7058417" y="1979700"/>
            <a:ext cx="396262" cy="323165"/>
          </a:xfrm>
          <a:prstGeom prst="rect">
            <a:avLst/>
          </a:prstGeom>
          <a:noFill/>
        </p:spPr>
        <p:txBody>
          <a:bodyPr wrap="square" rtlCol="0">
            <a:spAutoFit/>
          </a:bodyPr>
          <a:lstStyle/>
          <a:p>
            <a:r>
              <a:rPr lang="en-US" altLang="ko-KR" sz="1500" dirty="0"/>
              <a:t>2</a:t>
            </a:r>
            <a:endParaRPr lang="ko-KR" altLang="en-US" sz="1500" dirty="0"/>
          </a:p>
        </p:txBody>
      </p:sp>
      <p:cxnSp>
        <p:nvCxnSpPr>
          <p:cNvPr id="28" name="직선 연결선 27">
            <a:extLst>
              <a:ext uri="{FF2B5EF4-FFF2-40B4-BE49-F238E27FC236}">
                <a16:creationId xmlns:a16="http://schemas.microsoft.com/office/drawing/2014/main" id="{2ABF7AF9-2FEB-4E2B-A570-6539E789DF5F}"/>
              </a:ext>
            </a:extLst>
          </p:cNvPr>
          <p:cNvCxnSpPr/>
          <p:nvPr/>
        </p:nvCxnSpPr>
        <p:spPr>
          <a:xfrm>
            <a:off x="5799629" y="3272230"/>
            <a:ext cx="0" cy="187907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3" name="직사각형 22">
            <a:extLst>
              <a:ext uri="{FF2B5EF4-FFF2-40B4-BE49-F238E27FC236}">
                <a16:creationId xmlns:a16="http://schemas.microsoft.com/office/drawing/2014/main" id="{645C0DF5-1E05-41A0-A79D-5BDADB5EE5D1}"/>
              </a:ext>
            </a:extLst>
          </p:cNvPr>
          <p:cNvSpPr/>
          <p:nvPr/>
        </p:nvSpPr>
        <p:spPr>
          <a:xfrm>
            <a:off x="412199" y="1417526"/>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25">
            <a:extLst>
              <a:ext uri="{FF2B5EF4-FFF2-40B4-BE49-F238E27FC236}">
                <a16:creationId xmlns:a16="http://schemas.microsoft.com/office/drawing/2014/main" id="{E6AB7A38-59D6-48A2-821C-FABDE8AD00F3}"/>
              </a:ext>
            </a:extLst>
          </p:cNvPr>
          <p:cNvSpPr/>
          <p:nvPr/>
        </p:nvSpPr>
        <p:spPr>
          <a:xfrm>
            <a:off x="412412" y="2057183"/>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TextBox 26">
            <a:extLst>
              <a:ext uri="{FF2B5EF4-FFF2-40B4-BE49-F238E27FC236}">
                <a16:creationId xmlns:a16="http://schemas.microsoft.com/office/drawing/2014/main" id="{0282D516-10EF-41F2-9A06-B476E50636BC}"/>
              </a:ext>
            </a:extLst>
          </p:cNvPr>
          <p:cNvSpPr txBox="1"/>
          <p:nvPr/>
        </p:nvSpPr>
        <p:spPr>
          <a:xfrm>
            <a:off x="3928936" y="1323817"/>
            <a:ext cx="1107987" cy="369332"/>
          </a:xfrm>
          <a:prstGeom prst="rect">
            <a:avLst/>
          </a:prstGeom>
          <a:noFill/>
        </p:spPr>
        <p:txBody>
          <a:bodyPr wrap="square" rtlCol="0">
            <a:spAutoFit/>
          </a:bodyPr>
          <a:lstStyle/>
          <a:p>
            <a:r>
              <a:rPr lang="en-US" altLang="ko-KR" dirty="0"/>
              <a:t>Country</a:t>
            </a:r>
            <a:endParaRPr lang="ko-KR" altLang="en-US" dirty="0"/>
          </a:p>
        </p:txBody>
      </p:sp>
      <p:sp>
        <p:nvSpPr>
          <p:cNvPr id="29" name="TextBox 28">
            <a:extLst>
              <a:ext uri="{FF2B5EF4-FFF2-40B4-BE49-F238E27FC236}">
                <a16:creationId xmlns:a16="http://schemas.microsoft.com/office/drawing/2014/main" id="{845313BD-060B-4F92-A060-E6929078725A}"/>
              </a:ext>
            </a:extLst>
          </p:cNvPr>
          <p:cNvSpPr txBox="1"/>
          <p:nvPr/>
        </p:nvSpPr>
        <p:spPr>
          <a:xfrm>
            <a:off x="3679668" y="1992339"/>
            <a:ext cx="1712802" cy="323165"/>
          </a:xfrm>
          <a:prstGeom prst="rect">
            <a:avLst/>
          </a:prstGeom>
          <a:noFill/>
        </p:spPr>
        <p:txBody>
          <a:bodyPr wrap="square" rtlCol="0">
            <a:spAutoFit/>
          </a:bodyPr>
          <a:lstStyle/>
          <a:p>
            <a:r>
              <a:rPr lang="en-US" altLang="ko-KR" sz="1500" dirty="0"/>
              <a:t>Republic of Korea</a:t>
            </a:r>
            <a:endParaRPr lang="ko-KR" altLang="en-US" sz="1500" dirty="0"/>
          </a:p>
        </p:txBody>
      </p:sp>
      <p:sp>
        <p:nvSpPr>
          <p:cNvPr id="32" name="TextBox 31">
            <a:extLst>
              <a:ext uri="{FF2B5EF4-FFF2-40B4-BE49-F238E27FC236}">
                <a16:creationId xmlns:a16="http://schemas.microsoft.com/office/drawing/2014/main" id="{6C32A711-F5BA-4001-9A5D-5ACEAAFB61A3}"/>
              </a:ext>
            </a:extLst>
          </p:cNvPr>
          <p:cNvSpPr txBox="1"/>
          <p:nvPr/>
        </p:nvSpPr>
        <p:spPr>
          <a:xfrm>
            <a:off x="5542002" y="198086"/>
            <a:ext cx="646331" cy="369332"/>
          </a:xfrm>
          <a:prstGeom prst="rect">
            <a:avLst/>
          </a:prstGeom>
          <a:noFill/>
        </p:spPr>
        <p:txBody>
          <a:bodyPr wrap="none" rtlCol="0">
            <a:spAutoFit/>
          </a:bodyPr>
          <a:lstStyle/>
          <a:p>
            <a:r>
              <a:rPr lang="ko-KR" altLang="en-US" dirty="0"/>
              <a:t>배송</a:t>
            </a:r>
          </a:p>
        </p:txBody>
      </p:sp>
      <p:sp>
        <p:nvSpPr>
          <p:cNvPr id="33" name="TextBox 32">
            <a:extLst>
              <a:ext uri="{FF2B5EF4-FFF2-40B4-BE49-F238E27FC236}">
                <a16:creationId xmlns:a16="http://schemas.microsoft.com/office/drawing/2014/main" id="{676A3DA4-7343-4B2D-8E31-350EF8EAEAA2}"/>
              </a:ext>
            </a:extLst>
          </p:cNvPr>
          <p:cNvSpPr txBox="1"/>
          <p:nvPr/>
        </p:nvSpPr>
        <p:spPr>
          <a:xfrm>
            <a:off x="10468280" y="1325363"/>
            <a:ext cx="1511945" cy="369332"/>
          </a:xfrm>
          <a:prstGeom prst="rect">
            <a:avLst/>
          </a:prstGeom>
          <a:noFill/>
        </p:spPr>
        <p:txBody>
          <a:bodyPr wrap="square" rtlCol="0">
            <a:spAutoFit/>
          </a:bodyPr>
          <a:lstStyle/>
          <a:p>
            <a:r>
              <a:rPr lang="en-US" altLang="ko-KR" dirty="0"/>
              <a:t>Carrier</a:t>
            </a:r>
            <a:endParaRPr lang="ko-KR" altLang="en-US" dirty="0"/>
          </a:p>
        </p:txBody>
      </p:sp>
      <p:sp>
        <p:nvSpPr>
          <p:cNvPr id="34" name="TextBox 33">
            <a:extLst>
              <a:ext uri="{FF2B5EF4-FFF2-40B4-BE49-F238E27FC236}">
                <a16:creationId xmlns:a16="http://schemas.microsoft.com/office/drawing/2014/main" id="{427E2A28-FB38-4A8B-A1BA-8BB981AAF57F}"/>
              </a:ext>
            </a:extLst>
          </p:cNvPr>
          <p:cNvSpPr txBox="1"/>
          <p:nvPr/>
        </p:nvSpPr>
        <p:spPr>
          <a:xfrm>
            <a:off x="10492779" y="1979700"/>
            <a:ext cx="1588799" cy="323165"/>
          </a:xfrm>
          <a:prstGeom prst="rect">
            <a:avLst/>
          </a:prstGeom>
          <a:noFill/>
        </p:spPr>
        <p:txBody>
          <a:bodyPr wrap="square" rtlCol="0">
            <a:spAutoFit/>
          </a:bodyPr>
          <a:lstStyle/>
          <a:p>
            <a:r>
              <a:rPr lang="en-US" altLang="ko-KR" sz="1500" dirty="0"/>
              <a:t>USPS Expedited</a:t>
            </a:r>
            <a:endParaRPr lang="ko-KR" altLang="en-US" sz="1500" dirty="0"/>
          </a:p>
        </p:txBody>
      </p:sp>
      <p:sp>
        <p:nvSpPr>
          <p:cNvPr id="36" name="TextBox 35">
            <a:extLst>
              <a:ext uri="{FF2B5EF4-FFF2-40B4-BE49-F238E27FC236}">
                <a16:creationId xmlns:a16="http://schemas.microsoft.com/office/drawing/2014/main" id="{CF878E7F-224C-4BE1-8FC7-B6DC27DC3977}"/>
              </a:ext>
            </a:extLst>
          </p:cNvPr>
          <p:cNvSpPr txBox="1"/>
          <p:nvPr/>
        </p:nvSpPr>
        <p:spPr>
          <a:xfrm>
            <a:off x="745410" y="1323817"/>
            <a:ext cx="1107996" cy="369332"/>
          </a:xfrm>
          <a:prstGeom prst="rect">
            <a:avLst/>
          </a:prstGeom>
          <a:noFill/>
        </p:spPr>
        <p:txBody>
          <a:bodyPr wrap="square" rtlCol="0">
            <a:spAutoFit/>
          </a:bodyPr>
          <a:lstStyle/>
          <a:p>
            <a:r>
              <a:rPr lang="en-US" altLang="ko-KR" dirty="0"/>
              <a:t>Date</a:t>
            </a:r>
            <a:endParaRPr lang="ko-KR" altLang="en-US" dirty="0"/>
          </a:p>
        </p:txBody>
      </p:sp>
      <p:sp>
        <p:nvSpPr>
          <p:cNvPr id="57" name="TextBox 56">
            <a:extLst>
              <a:ext uri="{FF2B5EF4-FFF2-40B4-BE49-F238E27FC236}">
                <a16:creationId xmlns:a16="http://schemas.microsoft.com/office/drawing/2014/main" id="{783905CA-FB90-41FC-96C2-AF09B00B9E5A}"/>
              </a:ext>
            </a:extLst>
          </p:cNvPr>
          <p:cNvSpPr txBox="1"/>
          <p:nvPr/>
        </p:nvSpPr>
        <p:spPr>
          <a:xfrm>
            <a:off x="737684" y="1989605"/>
            <a:ext cx="1267279" cy="323165"/>
          </a:xfrm>
          <a:prstGeom prst="rect">
            <a:avLst/>
          </a:prstGeom>
          <a:noFill/>
        </p:spPr>
        <p:txBody>
          <a:bodyPr wrap="square" rtlCol="0">
            <a:spAutoFit/>
          </a:bodyPr>
          <a:lstStyle/>
          <a:p>
            <a:r>
              <a:rPr lang="en-US" altLang="ko-KR" sz="1500" dirty="0"/>
              <a:t>2019. 04. 23.</a:t>
            </a:r>
            <a:endParaRPr lang="ko-KR" altLang="en-US" sz="1500" dirty="0"/>
          </a:p>
        </p:txBody>
      </p:sp>
      <p:sp>
        <p:nvSpPr>
          <p:cNvPr id="35" name="직사각형 34">
            <a:extLst>
              <a:ext uri="{FF2B5EF4-FFF2-40B4-BE49-F238E27FC236}">
                <a16:creationId xmlns:a16="http://schemas.microsoft.com/office/drawing/2014/main" id="{B137BBD2-1515-487C-9F65-94186AFBA3D0}"/>
              </a:ext>
            </a:extLst>
          </p:cNvPr>
          <p:cNvSpPr/>
          <p:nvPr/>
        </p:nvSpPr>
        <p:spPr>
          <a:xfrm>
            <a:off x="2225646" y="2517220"/>
            <a:ext cx="772599" cy="783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500" dirty="0"/>
              <a:t>대표 이미지</a:t>
            </a:r>
          </a:p>
        </p:txBody>
      </p:sp>
      <p:cxnSp>
        <p:nvCxnSpPr>
          <p:cNvPr id="37" name="직선 연결선 36">
            <a:extLst>
              <a:ext uri="{FF2B5EF4-FFF2-40B4-BE49-F238E27FC236}">
                <a16:creationId xmlns:a16="http://schemas.microsoft.com/office/drawing/2014/main" id="{FAE4393D-44A4-4F58-922D-2C6D5F092DC7}"/>
              </a:ext>
            </a:extLst>
          </p:cNvPr>
          <p:cNvCxnSpPr>
            <a:cxnSpLocks/>
            <a:stCxn id="35" idx="0"/>
            <a:endCxn id="35" idx="2"/>
          </p:cNvCxnSpPr>
          <p:nvPr/>
        </p:nvCxnSpPr>
        <p:spPr>
          <a:xfrm>
            <a:off x="2611946" y="2517220"/>
            <a:ext cx="0" cy="783698"/>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직선 연결선 37">
            <a:extLst>
              <a:ext uri="{FF2B5EF4-FFF2-40B4-BE49-F238E27FC236}">
                <a16:creationId xmlns:a16="http://schemas.microsoft.com/office/drawing/2014/main" id="{D55BB912-E2BA-4568-9CD5-D21F9DA83076}"/>
              </a:ext>
            </a:extLst>
          </p:cNvPr>
          <p:cNvCxnSpPr>
            <a:cxnSpLocks/>
            <a:stCxn id="35" idx="1"/>
            <a:endCxn id="35" idx="3"/>
          </p:cNvCxnSpPr>
          <p:nvPr/>
        </p:nvCxnSpPr>
        <p:spPr>
          <a:xfrm>
            <a:off x="2225646" y="2909069"/>
            <a:ext cx="772599" cy="0"/>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ECACB3F-DF87-46B7-9362-D3DF1F931585}"/>
              </a:ext>
            </a:extLst>
          </p:cNvPr>
          <p:cNvSpPr txBox="1"/>
          <p:nvPr/>
        </p:nvSpPr>
        <p:spPr>
          <a:xfrm>
            <a:off x="3212983" y="2499919"/>
            <a:ext cx="877163" cy="369332"/>
          </a:xfrm>
          <a:prstGeom prst="rect">
            <a:avLst/>
          </a:prstGeom>
          <a:noFill/>
        </p:spPr>
        <p:txBody>
          <a:bodyPr wrap="none" rtlCol="0">
            <a:spAutoFit/>
          </a:bodyPr>
          <a:lstStyle/>
          <a:p>
            <a:r>
              <a:rPr lang="ko-KR" altLang="en-US"/>
              <a:t>제품명</a:t>
            </a:r>
          </a:p>
        </p:txBody>
      </p:sp>
      <p:pic>
        <p:nvPicPr>
          <p:cNvPr id="21" name="그림 20">
            <a:extLst>
              <a:ext uri="{FF2B5EF4-FFF2-40B4-BE49-F238E27FC236}">
                <a16:creationId xmlns:a16="http://schemas.microsoft.com/office/drawing/2014/main" id="{C9FDF33F-3552-400D-B41B-01970DF9F53F}"/>
              </a:ext>
            </a:extLst>
          </p:cNvPr>
          <p:cNvPicPr>
            <a:picLocks noChangeAspect="1"/>
          </p:cNvPicPr>
          <p:nvPr/>
        </p:nvPicPr>
        <p:blipFill>
          <a:blip r:embed="rId2"/>
          <a:stretch>
            <a:fillRect/>
          </a:stretch>
        </p:blipFill>
        <p:spPr>
          <a:xfrm>
            <a:off x="0" y="4443295"/>
            <a:ext cx="12192000" cy="2328085"/>
          </a:xfrm>
          <a:prstGeom prst="rect">
            <a:avLst/>
          </a:prstGeom>
        </p:spPr>
      </p:pic>
      <p:sp>
        <p:nvSpPr>
          <p:cNvPr id="44" name="TextBox 43">
            <a:extLst>
              <a:ext uri="{FF2B5EF4-FFF2-40B4-BE49-F238E27FC236}">
                <a16:creationId xmlns:a16="http://schemas.microsoft.com/office/drawing/2014/main" id="{0FAE00F4-D501-4D35-808D-CF850A8CF380}"/>
              </a:ext>
            </a:extLst>
          </p:cNvPr>
          <p:cNvSpPr txBox="1"/>
          <p:nvPr/>
        </p:nvSpPr>
        <p:spPr>
          <a:xfrm>
            <a:off x="9983699" y="4135496"/>
            <a:ext cx="1651414" cy="369332"/>
          </a:xfrm>
          <a:prstGeom prst="rect">
            <a:avLst/>
          </a:prstGeom>
          <a:noFill/>
          <a:ln>
            <a:solidFill>
              <a:srgbClr val="FF0000"/>
            </a:solidFill>
          </a:ln>
        </p:spPr>
        <p:txBody>
          <a:bodyPr wrap="square" rtlCol="0">
            <a:spAutoFit/>
          </a:bodyPr>
          <a:lstStyle/>
          <a:p>
            <a:r>
              <a:rPr lang="ko-KR" altLang="en-US" dirty="0"/>
              <a:t>참고 이미지</a:t>
            </a:r>
          </a:p>
        </p:txBody>
      </p:sp>
      <p:sp>
        <p:nvSpPr>
          <p:cNvPr id="39" name="TextBox 38">
            <a:extLst>
              <a:ext uri="{FF2B5EF4-FFF2-40B4-BE49-F238E27FC236}">
                <a16:creationId xmlns:a16="http://schemas.microsoft.com/office/drawing/2014/main" id="{25372DB9-EAF7-4F83-BF82-72115FDEC49C}"/>
              </a:ext>
            </a:extLst>
          </p:cNvPr>
          <p:cNvSpPr txBox="1"/>
          <p:nvPr/>
        </p:nvSpPr>
        <p:spPr>
          <a:xfrm>
            <a:off x="3270934" y="2910701"/>
            <a:ext cx="2752359" cy="369332"/>
          </a:xfrm>
          <a:prstGeom prst="rect">
            <a:avLst/>
          </a:prstGeom>
          <a:noFill/>
        </p:spPr>
        <p:txBody>
          <a:bodyPr wrap="square" rtlCol="0">
            <a:spAutoFit/>
          </a:bodyPr>
          <a:lstStyle/>
          <a:p>
            <a:r>
              <a:rPr lang="ko-KR" altLang="en-US" dirty="0" err="1"/>
              <a:t>배송지</a:t>
            </a:r>
            <a:r>
              <a:rPr lang="ko-KR" altLang="en-US" dirty="0"/>
              <a:t> 정보 수취인 이름</a:t>
            </a:r>
          </a:p>
        </p:txBody>
      </p:sp>
      <p:cxnSp>
        <p:nvCxnSpPr>
          <p:cNvPr id="31" name="직선 화살표 연결선 30">
            <a:extLst>
              <a:ext uri="{FF2B5EF4-FFF2-40B4-BE49-F238E27FC236}">
                <a16:creationId xmlns:a16="http://schemas.microsoft.com/office/drawing/2014/main" id="{1AFDE893-F4F9-47D6-B229-B42F5F9B4FCA}"/>
              </a:ext>
            </a:extLst>
          </p:cNvPr>
          <p:cNvCxnSpPr>
            <a:cxnSpLocks/>
            <a:stCxn id="40" idx="2"/>
          </p:cNvCxnSpPr>
          <p:nvPr/>
        </p:nvCxnSpPr>
        <p:spPr>
          <a:xfrm>
            <a:off x="3330374" y="731185"/>
            <a:ext cx="0" cy="9705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DEB69ECB-1728-4E8F-A30A-6627F4AE4D62}"/>
              </a:ext>
            </a:extLst>
          </p:cNvPr>
          <p:cNvSpPr txBox="1"/>
          <p:nvPr/>
        </p:nvSpPr>
        <p:spPr>
          <a:xfrm>
            <a:off x="2488428" y="361853"/>
            <a:ext cx="1683892" cy="369332"/>
          </a:xfrm>
          <a:prstGeom prst="rect">
            <a:avLst/>
          </a:prstGeom>
          <a:solidFill>
            <a:schemeClr val="accent2">
              <a:lumMod val="20000"/>
              <a:lumOff val="80000"/>
            </a:schemeClr>
          </a:solidFill>
        </p:spPr>
        <p:txBody>
          <a:bodyPr wrap="square" rtlCol="0">
            <a:spAutoFit/>
          </a:bodyPr>
          <a:lstStyle/>
          <a:p>
            <a:r>
              <a:rPr lang="en-US" altLang="ko-KR" dirty="0"/>
              <a:t>P.84</a:t>
            </a:r>
            <a:r>
              <a:rPr lang="ko-KR" altLang="en-US" dirty="0"/>
              <a:t> 정보 표시</a:t>
            </a:r>
            <a:endParaRPr lang="en-US" altLang="ko-KR" dirty="0"/>
          </a:p>
        </p:txBody>
      </p:sp>
      <p:cxnSp>
        <p:nvCxnSpPr>
          <p:cNvPr id="41" name="직선 화살표 연결선 40">
            <a:extLst>
              <a:ext uri="{FF2B5EF4-FFF2-40B4-BE49-F238E27FC236}">
                <a16:creationId xmlns:a16="http://schemas.microsoft.com/office/drawing/2014/main" id="{343A1192-05D1-4124-BE38-1D94C4C6C030}"/>
              </a:ext>
            </a:extLst>
          </p:cNvPr>
          <p:cNvCxnSpPr>
            <a:cxnSpLocks/>
            <a:stCxn id="42" idx="2"/>
            <a:endCxn id="11" idx="0"/>
          </p:cNvCxnSpPr>
          <p:nvPr/>
        </p:nvCxnSpPr>
        <p:spPr>
          <a:xfrm flipH="1">
            <a:off x="9559898" y="809830"/>
            <a:ext cx="908382" cy="5070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15DF046-6A1C-4EFE-A6C1-FBEFFFBDA769}"/>
              </a:ext>
            </a:extLst>
          </p:cNvPr>
          <p:cNvSpPr txBox="1"/>
          <p:nvPr/>
        </p:nvSpPr>
        <p:spPr>
          <a:xfrm>
            <a:off x="9626334" y="163499"/>
            <a:ext cx="1683892" cy="646331"/>
          </a:xfrm>
          <a:prstGeom prst="rect">
            <a:avLst/>
          </a:prstGeom>
          <a:solidFill>
            <a:schemeClr val="accent2">
              <a:lumMod val="20000"/>
              <a:lumOff val="80000"/>
            </a:schemeClr>
          </a:solidFill>
        </p:spPr>
        <p:txBody>
          <a:bodyPr wrap="square" rtlCol="0">
            <a:spAutoFit/>
          </a:bodyPr>
          <a:lstStyle/>
          <a:p>
            <a:r>
              <a:rPr lang="en-US" altLang="ko-KR" dirty="0"/>
              <a:t>P.87</a:t>
            </a:r>
            <a:r>
              <a:rPr lang="ko-KR" altLang="en-US" dirty="0"/>
              <a:t> 입력정보 표시</a:t>
            </a:r>
            <a:endParaRPr lang="en-US" altLang="ko-KR" dirty="0"/>
          </a:p>
        </p:txBody>
      </p:sp>
      <p:cxnSp>
        <p:nvCxnSpPr>
          <p:cNvPr id="43" name="직선 화살표 연결선 42">
            <a:extLst>
              <a:ext uri="{FF2B5EF4-FFF2-40B4-BE49-F238E27FC236}">
                <a16:creationId xmlns:a16="http://schemas.microsoft.com/office/drawing/2014/main" id="{FB35D2DA-BC89-4BD6-A88E-22DD10CDA7CB}"/>
              </a:ext>
            </a:extLst>
          </p:cNvPr>
          <p:cNvCxnSpPr>
            <a:cxnSpLocks/>
            <a:stCxn id="42" idx="2"/>
            <a:endCxn id="33" idx="0"/>
          </p:cNvCxnSpPr>
          <p:nvPr/>
        </p:nvCxnSpPr>
        <p:spPr>
          <a:xfrm>
            <a:off x="10468280" y="809830"/>
            <a:ext cx="755973" cy="5155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23156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362EAA-86B2-4735-8A07-23EE2C3E040B}"/>
              </a:ext>
            </a:extLst>
          </p:cNvPr>
          <p:cNvSpPr txBox="1"/>
          <p:nvPr/>
        </p:nvSpPr>
        <p:spPr>
          <a:xfrm>
            <a:off x="721453" y="780176"/>
            <a:ext cx="2827090" cy="369332"/>
          </a:xfrm>
          <a:prstGeom prst="rect">
            <a:avLst/>
          </a:prstGeom>
          <a:noFill/>
        </p:spPr>
        <p:txBody>
          <a:bodyPr wrap="square" rtlCol="0">
            <a:spAutoFit/>
          </a:bodyPr>
          <a:lstStyle/>
          <a:p>
            <a:r>
              <a:rPr lang="en-US" altLang="ko-KR" dirty="0"/>
              <a:t>Payment history</a:t>
            </a:r>
            <a:endParaRPr lang="ko-KR" altLang="en-US" dirty="0"/>
          </a:p>
        </p:txBody>
      </p:sp>
      <p:cxnSp>
        <p:nvCxnSpPr>
          <p:cNvPr id="7" name="직선 연결선 6">
            <a:extLst>
              <a:ext uri="{FF2B5EF4-FFF2-40B4-BE49-F238E27FC236}">
                <a16:creationId xmlns:a16="http://schemas.microsoft.com/office/drawing/2014/main" id="{437829CE-EECA-483A-AF0C-89CD9061D459}"/>
              </a:ext>
            </a:extLst>
          </p:cNvPr>
          <p:cNvCxnSpPr>
            <a:cxnSpLocks/>
          </p:cNvCxnSpPr>
          <p:nvPr/>
        </p:nvCxnSpPr>
        <p:spPr>
          <a:xfrm>
            <a:off x="587229" y="1233182"/>
            <a:ext cx="1147740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6B60C2A-58C8-40EB-B852-D925D7C63904}"/>
              </a:ext>
            </a:extLst>
          </p:cNvPr>
          <p:cNvSpPr txBox="1"/>
          <p:nvPr/>
        </p:nvSpPr>
        <p:spPr>
          <a:xfrm>
            <a:off x="6107000" y="1316857"/>
            <a:ext cx="1213816" cy="369332"/>
          </a:xfrm>
          <a:prstGeom prst="rect">
            <a:avLst/>
          </a:prstGeom>
          <a:noFill/>
        </p:spPr>
        <p:txBody>
          <a:bodyPr wrap="square" rtlCol="0">
            <a:spAutoFit/>
          </a:bodyPr>
          <a:lstStyle/>
          <a:p>
            <a:r>
              <a:rPr lang="en-US" altLang="ko-KR" dirty="0"/>
              <a:t>Amount</a:t>
            </a:r>
            <a:endParaRPr lang="ko-KR" altLang="en-US" dirty="0"/>
          </a:p>
        </p:txBody>
      </p:sp>
      <p:sp>
        <p:nvSpPr>
          <p:cNvPr id="10" name="TextBox 9">
            <a:extLst>
              <a:ext uri="{FF2B5EF4-FFF2-40B4-BE49-F238E27FC236}">
                <a16:creationId xmlns:a16="http://schemas.microsoft.com/office/drawing/2014/main" id="{7CEBCBA9-6560-4A35-A82B-E347BB801F64}"/>
              </a:ext>
            </a:extLst>
          </p:cNvPr>
          <p:cNvSpPr txBox="1"/>
          <p:nvPr/>
        </p:nvSpPr>
        <p:spPr>
          <a:xfrm>
            <a:off x="4223668" y="1316857"/>
            <a:ext cx="1818015" cy="307777"/>
          </a:xfrm>
          <a:prstGeom prst="rect">
            <a:avLst/>
          </a:prstGeom>
          <a:noFill/>
        </p:spPr>
        <p:txBody>
          <a:bodyPr wrap="square" rtlCol="0">
            <a:spAutoFit/>
          </a:bodyPr>
          <a:lstStyle/>
          <a:p>
            <a:r>
              <a:rPr lang="en-US" altLang="ko-KR" sz="1400" dirty="0"/>
              <a:t>No. of Commodity</a:t>
            </a:r>
            <a:endParaRPr lang="ko-KR" altLang="en-US" sz="1400" dirty="0"/>
          </a:p>
        </p:txBody>
      </p:sp>
      <p:sp>
        <p:nvSpPr>
          <p:cNvPr id="11" name="TextBox 10">
            <a:extLst>
              <a:ext uri="{FF2B5EF4-FFF2-40B4-BE49-F238E27FC236}">
                <a16:creationId xmlns:a16="http://schemas.microsoft.com/office/drawing/2014/main" id="{48BEA202-A71E-43D4-90FA-DC80EB613AED}"/>
              </a:ext>
            </a:extLst>
          </p:cNvPr>
          <p:cNvSpPr txBox="1"/>
          <p:nvPr/>
        </p:nvSpPr>
        <p:spPr>
          <a:xfrm>
            <a:off x="8678090" y="1316857"/>
            <a:ext cx="1511945" cy="369332"/>
          </a:xfrm>
          <a:prstGeom prst="rect">
            <a:avLst/>
          </a:prstGeom>
          <a:noFill/>
        </p:spPr>
        <p:txBody>
          <a:bodyPr wrap="square" rtlCol="0">
            <a:spAutoFit/>
          </a:bodyPr>
          <a:lstStyle/>
          <a:p>
            <a:r>
              <a:rPr lang="en-US" altLang="ko-KR" dirty="0"/>
              <a:t>Invoice</a:t>
            </a:r>
            <a:r>
              <a:rPr lang="ko-KR" altLang="en-US" dirty="0"/>
              <a:t> </a:t>
            </a:r>
            <a:r>
              <a:rPr lang="en-US" altLang="ko-KR" dirty="0"/>
              <a:t>No.</a:t>
            </a:r>
            <a:endParaRPr lang="ko-KR" altLang="en-US" dirty="0"/>
          </a:p>
        </p:txBody>
      </p:sp>
      <p:sp>
        <p:nvSpPr>
          <p:cNvPr id="12" name="TextBox 11">
            <a:extLst>
              <a:ext uri="{FF2B5EF4-FFF2-40B4-BE49-F238E27FC236}">
                <a16:creationId xmlns:a16="http://schemas.microsoft.com/office/drawing/2014/main" id="{F0846FDF-7664-4D4F-90E5-43277ECD9261}"/>
              </a:ext>
            </a:extLst>
          </p:cNvPr>
          <p:cNvSpPr txBox="1"/>
          <p:nvPr/>
        </p:nvSpPr>
        <p:spPr>
          <a:xfrm>
            <a:off x="7368810" y="1316857"/>
            <a:ext cx="1189749" cy="646331"/>
          </a:xfrm>
          <a:prstGeom prst="rect">
            <a:avLst/>
          </a:prstGeom>
          <a:noFill/>
        </p:spPr>
        <p:txBody>
          <a:bodyPr wrap="square" rtlCol="0">
            <a:spAutoFit/>
          </a:bodyPr>
          <a:lstStyle/>
          <a:p>
            <a:r>
              <a:rPr lang="en-US" altLang="ko-KR" dirty="0"/>
              <a:t>Delivery quantity</a:t>
            </a:r>
            <a:endParaRPr lang="ko-KR" altLang="en-US" dirty="0"/>
          </a:p>
        </p:txBody>
      </p:sp>
      <p:sp>
        <p:nvSpPr>
          <p:cNvPr id="13" name="TextBox 12">
            <a:extLst>
              <a:ext uri="{FF2B5EF4-FFF2-40B4-BE49-F238E27FC236}">
                <a16:creationId xmlns:a16="http://schemas.microsoft.com/office/drawing/2014/main" id="{83442225-9559-4B9C-AE8A-C3FDED9403AA}"/>
              </a:ext>
            </a:extLst>
          </p:cNvPr>
          <p:cNvSpPr txBox="1"/>
          <p:nvPr/>
        </p:nvSpPr>
        <p:spPr>
          <a:xfrm>
            <a:off x="3026510" y="1323817"/>
            <a:ext cx="1420582" cy="369332"/>
          </a:xfrm>
          <a:prstGeom prst="rect">
            <a:avLst/>
          </a:prstGeom>
          <a:noFill/>
        </p:spPr>
        <p:txBody>
          <a:bodyPr wrap="square" rtlCol="0">
            <a:spAutoFit/>
          </a:bodyPr>
          <a:lstStyle/>
          <a:p>
            <a:r>
              <a:rPr lang="en-US" altLang="ko-KR" dirty="0"/>
              <a:t>Customer</a:t>
            </a:r>
            <a:endParaRPr lang="ko-KR" altLang="en-US" dirty="0"/>
          </a:p>
        </p:txBody>
      </p:sp>
      <p:sp>
        <p:nvSpPr>
          <p:cNvPr id="16" name="TextBox 15">
            <a:extLst>
              <a:ext uri="{FF2B5EF4-FFF2-40B4-BE49-F238E27FC236}">
                <a16:creationId xmlns:a16="http://schemas.microsoft.com/office/drawing/2014/main" id="{62F14CF8-C5D9-4B85-ADFC-1429801D8B2D}"/>
              </a:ext>
            </a:extLst>
          </p:cNvPr>
          <p:cNvSpPr txBox="1"/>
          <p:nvPr/>
        </p:nvSpPr>
        <p:spPr>
          <a:xfrm>
            <a:off x="6140556" y="1979700"/>
            <a:ext cx="1180260" cy="323165"/>
          </a:xfrm>
          <a:prstGeom prst="rect">
            <a:avLst/>
          </a:prstGeom>
          <a:noFill/>
        </p:spPr>
        <p:txBody>
          <a:bodyPr wrap="square" rtlCol="0">
            <a:spAutoFit/>
          </a:bodyPr>
          <a:lstStyle/>
          <a:p>
            <a:r>
              <a:rPr lang="en-US" altLang="ko-KR" sz="1500" dirty="0"/>
              <a:t>U$ 678.54</a:t>
            </a:r>
            <a:endParaRPr lang="ko-KR" altLang="en-US" sz="1500" dirty="0"/>
          </a:p>
        </p:txBody>
      </p:sp>
      <p:sp>
        <p:nvSpPr>
          <p:cNvPr id="17" name="TextBox 16">
            <a:extLst>
              <a:ext uri="{FF2B5EF4-FFF2-40B4-BE49-F238E27FC236}">
                <a16:creationId xmlns:a16="http://schemas.microsoft.com/office/drawing/2014/main" id="{C857A787-782F-4355-B944-DA7E3F47BBA0}"/>
              </a:ext>
            </a:extLst>
          </p:cNvPr>
          <p:cNvSpPr txBox="1"/>
          <p:nvPr/>
        </p:nvSpPr>
        <p:spPr>
          <a:xfrm>
            <a:off x="4836065" y="1979700"/>
            <a:ext cx="984565" cy="323165"/>
          </a:xfrm>
          <a:prstGeom prst="rect">
            <a:avLst/>
          </a:prstGeom>
          <a:noFill/>
        </p:spPr>
        <p:txBody>
          <a:bodyPr wrap="square" rtlCol="0">
            <a:spAutoFit/>
          </a:bodyPr>
          <a:lstStyle/>
          <a:p>
            <a:r>
              <a:rPr lang="en-US" altLang="ko-KR" sz="1500" dirty="0"/>
              <a:t>12</a:t>
            </a:r>
            <a:endParaRPr lang="ko-KR" altLang="en-US" sz="1500" dirty="0"/>
          </a:p>
        </p:txBody>
      </p:sp>
      <p:sp>
        <p:nvSpPr>
          <p:cNvPr id="18" name="TextBox 17">
            <a:extLst>
              <a:ext uri="{FF2B5EF4-FFF2-40B4-BE49-F238E27FC236}">
                <a16:creationId xmlns:a16="http://schemas.microsoft.com/office/drawing/2014/main" id="{E516A88F-9334-46FC-B5FC-E4FEF8A80AF8}"/>
              </a:ext>
            </a:extLst>
          </p:cNvPr>
          <p:cNvSpPr txBox="1"/>
          <p:nvPr/>
        </p:nvSpPr>
        <p:spPr>
          <a:xfrm>
            <a:off x="8711646" y="1979700"/>
            <a:ext cx="1355144" cy="323165"/>
          </a:xfrm>
          <a:prstGeom prst="rect">
            <a:avLst/>
          </a:prstGeom>
          <a:noFill/>
        </p:spPr>
        <p:txBody>
          <a:bodyPr wrap="square" rtlCol="0">
            <a:spAutoFit/>
          </a:bodyPr>
          <a:lstStyle/>
          <a:p>
            <a:r>
              <a:rPr lang="en-US" altLang="ko-KR" sz="1500" dirty="0"/>
              <a:t>ABC- 301645</a:t>
            </a:r>
            <a:endParaRPr lang="ko-KR" altLang="en-US" sz="1500" dirty="0"/>
          </a:p>
        </p:txBody>
      </p:sp>
      <p:sp>
        <p:nvSpPr>
          <p:cNvPr id="19" name="TextBox 18">
            <a:extLst>
              <a:ext uri="{FF2B5EF4-FFF2-40B4-BE49-F238E27FC236}">
                <a16:creationId xmlns:a16="http://schemas.microsoft.com/office/drawing/2014/main" id="{0D160061-4AF2-41E1-AF77-3E73886BED6F}"/>
              </a:ext>
            </a:extLst>
          </p:cNvPr>
          <p:cNvSpPr txBox="1"/>
          <p:nvPr/>
        </p:nvSpPr>
        <p:spPr>
          <a:xfrm>
            <a:off x="7813427" y="1979700"/>
            <a:ext cx="396262" cy="323165"/>
          </a:xfrm>
          <a:prstGeom prst="rect">
            <a:avLst/>
          </a:prstGeom>
          <a:noFill/>
        </p:spPr>
        <p:txBody>
          <a:bodyPr wrap="square" rtlCol="0">
            <a:spAutoFit/>
          </a:bodyPr>
          <a:lstStyle/>
          <a:p>
            <a:r>
              <a:rPr lang="en-US" altLang="ko-KR" sz="1500" dirty="0"/>
              <a:t>35</a:t>
            </a:r>
            <a:endParaRPr lang="ko-KR" altLang="en-US" sz="1500" dirty="0"/>
          </a:p>
        </p:txBody>
      </p:sp>
      <p:sp>
        <p:nvSpPr>
          <p:cNvPr id="20" name="TextBox 19">
            <a:extLst>
              <a:ext uri="{FF2B5EF4-FFF2-40B4-BE49-F238E27FC236}">
                <a16:creationId xmlns:a16="http://schemas.microsoft.com/office/drawing/2014/main" id="{4084434D-CA13-44AD-903B-324AFBAC222C}"/>
              </a:ext>
            </a:extLst>
          </p:cNvPr>
          <p:cNvSpPr txBox="1"/>
          <p:nvPr/>
        </p:nvSpPr>
        <p:spPr>
          <a:xfrm>
            <a:off x="2939137" y="1979700"/>
            <a:ext cx="1439436" cy="323165"/>
          </a:xfrm>
          <a:prstGeom prst="rect">
            <a:avLst/>
          </a:prstGeom>
          <a:noFill/>
        </p:spPr>
        <p:txBody>
          <a:bodyPr wrap="square" rtlCol="0">
            <a:spAutoFit/>
          </a:bodyPr>
          <a:lstStyle/>
          <a:p>
            <a:r>
              <a:rPr lang="en-US" altLang="ko-KR" sz="1500" dirty="0"/>
              <a:t>ABC Company</a:t>
            </a:r>
            <a:endParaRPr lang="ko-KR" altLang="en-US" sz="1500" dirty="0"/>
          </a:p>
        </p:txBody>
      </p:sp>
      <p:cxnSp>
        <p:nvCxnSpPr>
          <p:cNvPr id="28" name="직선 연결선 27">
            <a:extLst>
              <a:ext uri="{FF2B5EF4-FFF2-40B4-BE49-F238E27FC236}">
                <a16:creationId xmlns:a16="http://schemas.microsoft.com/office/drawing/2014/main" id="{2ABF7AF9-2FEB-4E2B-A570-6539E789DF5F}"/>
              </a:ext>
            </a:extLst>
          </p:cNvPr>
          <p:cNvCxnSpPr/>
          <p:nvPr/>
        </p:nvCxnSpPr>
        <p:spPr>
          <a:xfrm>
            <a:off x="6026132" y="3272230"/>
            <a:ext cx="0" cy="187907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3" name="직사각형 22">
            <a:extLst>
              <a:ext uri="{FF2B5EF4-FFF2-40B4-BE49-F238E27FC236}">
                <a16:creationId xmlns:a16="http://schemas.microsoft.com/office/drawing/2014/main" id="{645C0DF5-1E05-41A0-A79D-5BDADB5EE5D1}"/>
              </a:ext>
            </a:extLst>
          </p:cNvPr>
          <p:cNvSpPr/>
          <p:nvPr/>
        </p:nvSpPr>
        <p:spPr>
          <a:xfrm>
            <a:off x="412199" y="1417526"/>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25">
            <a:extLst>
              <a:ext uri="{FF2B5EF4-FFF2-40B4-BE49-F238E27FC236}">
                <a16:creationId xmlns:a16="http://schemas.microsoft.com/office/drawing/2014/main" id="{E6AB7A38-59D6-48A2-821C-FABDE8AD00F3}"/>
              </a:ext>
            </a:extLst>
          </p:cNvPr>
          <p:cNvSpPr/>
          <p:nvPr/>
        </p:nvSpPr>
        <p:spPr>
          <a:xfrm>
            <a:off x="412412" y="2057183"/>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TextBox 26">
            <a:extLst>
              <a:ext uri="{FF2B5EF4-FFF2-40B4-BE49-F238E27FC236}">
                <a16:creationId xmlns:a16="http://schemas.microsoft.com/office/drawing/2014/main" id="{0282D516-10EF-41F2-9A06-B476E50636BC}"/>
              </a:ext>
            </a:extLst>
          </p:cNvPr>
          <p:cNvSpPr txBox="1"/>
          <p:nvPr/>
        </p:nvSpPr>
        <p:spPr>
          <a:xfrm>
            <a:off x="1889489" y="1323817"/>
            <a:ext cx="1017485" cy="369332"/>
          </a:xfrm>
          <a:prstGeom prst="rect">
            <a:avLst/>
          </a:prstGeom>
          <a:noFill/>
        </p:spPr>
        <p:txBody>
          <a:bodyPr wrap="square" rtlCol="0">
            <a:spAutoFit/>
          </a:bodyPr>
          <a:lstStyle/>
          <a:p>
            <a:r>
              <a:rPr lang="en-US" altLang="ko-KR" dirty="0"/>
              <a:t>Country</a:t>
            </a:r>
            <a:endParaRPr lang="ko-KR" altLang="en-US" dirty="0"/>
          </a:p>
        </p:txBody>
      </p:sp>
      <p:sp>
        <p:nvSpPr>
          <p:cNvPr id="29" name="TextBox 28">
            <a:extLst>
              <a:ext uri="{FF2B5EF4-FFF2-40B4-BE49-F238E27FC236}">
                <a16:creationId xmlns:a16="http://schemas.microsoft.com/office/drawing/2014/main" id="{845313BD-060B-4F92-A060-E6929078725A}"/>
              </a:ext>
            </a:extLst>
          </p:cNvPr>
          <p:cNvSpPr txBox="1"/>
          <p:nvPr/>
        </p:nvSpPr>
        <p:spPr>
          <a:xfrm>
            <a:off x="1954806" y="1860708"/>
            <a:ext cx="984332" cy="553998"/>
          </a:xfrm>
          <a:prstGeom prst="rect">
            <a:avLst/>
          </a:prstGeom>
          <a:noFill/>
        </p:spPr>
        <p:txBody>
          <a:bodyPr wrap="square" rtlCol="0">
            <a:spAutoFit/>
          </a:bodyPr>
          <a:lstStyle/>
          <a:p>
            <a:r>
              <a:rPr lang="en-US" altLang="ko-KR" sz="1500" dirty="0"/>
              <a:t>Republic of Korea</a:t>
            </a:r>
            <a:endParaRPr lang="ko-KR" altLang="en-US" sz="1500" dirty="0"/>
          </a:p>
        </p:txBody>
      </p:sp>
      <p:sp>
        <p:nvSpPr>
          <p:cNvPr id="32" name="TextBox 31">
            <a:extLst>
              <a:ext uri="{FF2B5EF4-FFF2-40B4-BE49-F238E27FC236}">
                <a16:creationId xmlns:a16="http://schemas.microsoft.com/office/drawing/2014/main" id="{6C32A711-F5BA-4001-9A5D-5ACEAAFB61A3}"/>
              </a:ext>
            </a:extLst>
          </p:cNvPr>
          <p:cNvSpPr txBox="1"/>
          <p:nvPr/>
        </p:nvSpPr>
        <p:spPr>
          <a:xfrm>
            <a:off x="5542002" y="198086"/>
            <a:ext cx="646331" cy="369332"/>
          </a:xfrm>
          <a:prstGeom prst="rect">
            <a:avLst/>
          </a:prstGeom>
          <a:noFill/>
        </p:spPr>
        <p:txBody>
          <a:bodyPr wrap="none" rtlCol="0">
            <a:spAutoFit/>
          </a:bodyPr>
          <a:lstStyle/>
          <a:p>
            <a:r>
              <a:rPr lang="ko-KR" altLang="en-US" dirty="0"/>
              <a:t>결제</a:t>
            </a:r>
          </a:p>
        </p:txBody>
      </p:sp>
      <p:sp>
        <p:nvSpPr>
          <p:cNvPr id="36" name="TextBox 35">
            <a:extLst>
              <a:ext uri="{FF2B5EF4-FFF2-40B4-BE49-F238E27FC236}">
                <a16:creationId xmlns:a16="http://schemas.microsoft.com/office/drawing/2014/main" id="{CF878E7F-224C-4BE1-8FC7-B6DC27DC3977}"/>
              </a:ext>
            </a:extLst>
          </p:cNvPr>
          <p:cNvSpPr txBox="1"/>
          <p:nvPr/>
        </p:nvSpPr>
        <p:spPr>
          <a:xfrm>
            <a:off x="745410" y="1357373"/>
            <a:ext cx="1107996" cy="307777"/>
          </a:xfrm>
          <a:prstGeom prst="rect">
            <a:avLst/>
          </a:prstGeom>
          <a:noFill/>
        </p:spPr>
        <p:txBody>
          <a:bodyPr wrap="square" rtlCol="0">
            <a:spAutoFit/>
          </a:bodyPr>
          <a:lstStyle/>
          <a:p>
            <a:r>
              <a:rPr lang="en-US" altLang="ko-KR" sz="1400" dirty="0"/>
              <a:t>Issue date</a:t>
            </a:r>
            <a:endParaRPr lang="ko-KR" altLang="en-US" sz="1400" dirty="0"/>
          </a:p>
        </p:txBody>
      </p:sp>
      <p:sp>
        <p:nvSpPr>
          <p:cNvPr id="57" name="TextBox 56">
            <a:extLst>
              <a:ext uri="{FF2B5EF4-FFF2-40B4-BE49-F238E27FC236}">
                <a16:creationId xmlns:a16="http://schemas.microsoft.com/office/drawing/2014/main" id="{783905CA-FB90-41FC-96C2-AF09B00B9E5A}"/>
              </a:ext>
            </a:extLst>
          </p:cNvPr>
          <p:cNvSpPr txBox="1"/>
          <p:nvPr/>
        </p:nvSpPr>
        <p:spPr>
          <a:xfrm>
            <a:off x="737684" y="1989605"/>
            <a:ext cx="1304650" cy="307777"/>
          </a:xfrm>
          <a:prstGeom prst="rect">
            <a:avLst/>
          </a:prstGeom>
          <a:noFill/>
        </p:spPr>
        <p:txBody>
          <a:bodyPr wrap="square" rtlCol="0">
            <a:spAutoFit/>
          </a:bodyPr>
          <a:lstStyle/>
          <a:p>
            <a:r>
              <a:rPr lang="en-US" altLang="ko-KR" sz="1400" dirty="0"/>
              <a:t>  + Send</a:t>
            </a:r>
            <a:endParaRPr lang="ko-KR" altLang="en-US" sz="1400" dirty="0">
              <a:solidFill>
                <a:srgbClr val="FF0000"/>
              </a:solidFill>
            </a:endParaRPr>
          </a:p>
        </p:txBody>
      </p:sp>
      <p:sp>
        <p:nvSpPr>
          <p:cNvPr id="2" name="직사각형 1">
            <a:extLst>
              <a:ext uri="{FF2B5EF4-FFF2-40B4-BE49-F238E27FC236}">
                <a16:creationId xmlns:a16="http://schemas.microsoft.com/office/drawing/2014/main" id="{0DD6B7AB-D997-49DC-A5C7-0E0A7B8FD8AA}"/>
              </a:ext>
            </a:extLst>
          </p:cNvPr>
          <p:cNvSpPr/>
          <p:nvPr/>
        </p:nvSpPr>
        <p:spPr>
          <a:xfrm>
            <a:off x="745410" y="1905929"/>
            <a:ext cx="9617649" cy="5087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9" name="직선 화살표 연결선 38">
            <a:extLst>
              <a:ext uri="{FF2B5EF4-FFF2-40B4-BE49-F238E27FC236}">
                <a16:creationId xmlns:a16="http://schemas.microsoft.com/office/drawing/2014/main" id="{F822115B-394E-4602-A8B6-41054DA7C1AB}"/>
              </a:ext>
            </a:extLst>
          </p:cNvPr>
          <p:cNvCxnSpPr>
            <a:cxnSpLocks/>
            <a:stCxn id="40" idx="3"/>
          </p:cNvCxnSpPr>
          <p:nvPr/>
        </p:nvCxnSpPr>
        <p:spPr>
          <a:xfrm>
            <a:off x="9367925" y="452681"/>
            <a:ext cx="995134" cy="481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74E763D-BF92-41FF-8508-1E061A18A5EC}"/>
              </a:ext>
            </a:extLst>
          </p:cNvPr>
          <p:cNvSpPr txBox="1"/>
          <p:nvPr/>
        </p:nvSpPr>
        <p:spPr>
          <a:xfrm>
            <a:off x="7716511" y="-8984"/>
            <a:ext cx="1651414" cy="923330"/>
          </a:xfrm>
          <a:prstGeom prst="rect">
            <a:avLst/>
          </a:prstGeom>
          <a:noFill/>
          <a:ln>
            <a:solidFill>
              <a:schemeClr val="tx1"/>
            </a:solidFill>
          </a:ln>
        </p:spPr>
        <p:txBody>
          <a:bodyPr wrap="square" rtlCol="0">
            <a:spAutoFit/>
          </a:bodyPr>
          <a:lstStyle/>
          <a:p>
            <a:r>
              <a:rPr lang="ko-KR" altLang="en-US" dirty="0"/>
              <a:t>청구서 작성 창으로 이동</a:t>
            </a:r>
            <a:endParaRPr lang="en-US" altLang="ko-KR" dirty="0"/>
          </a:p>
          <a:p>
            <a:r>
              <a:rPr lang="en-US" altLang="ko-KR" dirty="0"/>
              <a:t>92P</a:t>
            </a:r>
            <a:endParaRPr lang="ko-KR" altLang="en-US" dirty="0"/>
          </a:p>
        </p:txBody>
      </p:sp>
      <p:sp>
        <p:nvSpPr>
          <p:cNvPr id="41" name="TextBox 40">
            <a:extLst>
              <a:ext uri="{FF2B5EF4-FFF2-40B4-BE49-F238E27FC236}">
                <a16:creationId xmlns:a16="http://schemas.microsoft.com/office/drawing/2014/main" id="{C171B8C4-48D0-4526-8044-6A48299CD909}"/>
              </a:ext>
            </a:extLst>
          </p:cNvPr>
          <p:cNvSpPr txBox="1"/>
          <p:nvPr/>
        </p:nvSpPr>
        <p:spPr>
          <a:xfrm>
            <a:off x="6053537" y="2682997"/>
            <a:ext cx="1267279" cy="323165"/>
          </a:xfrm>
          <a:prstGeom prst="rect">
            <a:avLst/>
          </a:prstGeom>
          <a:noFill/>
        </p:spPr>
        <p:txBody>
          <a:bodyPr wrap="square" rtlCol="0">
            <a:spAutoFit/>
          </a:bodyPr>
          <a:lstStyle/>
          <a:p>
            <a:r>
              <a:rPr lang="en-US" altLang="ko-KR" sz="1500" dirty="0"/>
              <a:t>U$ 1,478.54</a:t>
            </a:r>
            <a:endParaRPr lang="ko-KR" altLang="en-US" sz="1500" dirty="0"/>
          </a:p>
        </p:txBody>
      </p:sp>
      <p:sp>
        <p:nvSpPr>
          <p:cNvPr id="42" name="TextBox 41">
            <a:extLst>
              <a:ext uri="{FF2B5EF4-FFF2-40B4-BE49-F238E27FC236}">
                <a16:creationId xmlns:a16="http://schemas.microsoft.com/office/drawing/2014/main" id="{253659E5-2FEE-4A31-8E39-794C84135F2C}"/>
              </a:ext>
            </a:extLst>
          </p:cNvPr>
          <p:cNvSpPr txBox="1"/>
          <p:nvPr/>
        </p:nvSpPr>
        <p:spPr>
          <a:xfrm>
            <a:off x="4836065" y="2682997"/>
            <a:ext cx="984565" cy="323165"/>
          </a:xfrm>
          <a:prstGeom prst="rect">
            <a:avLst/>
          </a:prstGeom>
          <a:noFill/>
        </p:spPr>
        <p:txBody>
          <a:bodyPr wrap="square" rtlCol="0">
            <a:spAutoFit/>
          </a:bodyPr>
          <a:lstStyle/>
          <a:p>
            <a:r>
              <a:rPr lang="en-US" altLang="ko-KR" sz="1500" dirty="0"/>
              <a:t>18</a:t>
            </a:r>
            <a:endParaRPr lang="ko-KR" altLang="en-US" sz="1500" dirty="0"/>
          </a:p>
        </p:txBody>
      </p:sp>
      <p:sp>
        <p:nvSpPr>
          <p:cNvPr id="43" name="TextBox 42">
            <a:extLst>
              <a:ext uri="{FF2B5EF4-FFF2-40B4-BE49-F238E27FC236}">
                <a16:creationId xmlns:a16="http://schemas.microsoft.com/office/drawing/2014/main" id="{E9A7D6EE-5786-436E-B6D9-4CC9078B5405}"/>
              </a:ext>
            </a:extLst>
          </p:cNvPr>
          <p:cNvSpPr txBox="1"/>
          <p:nvPr/>
        </p:nvSpPr>
        <p:spPr>
          <a:xfrm>
            <a:off x="8711646" y="2682997"/>
            <a:ext cx="1511944" cy="323165"/>
          </a:xfrm>
          <a:prstGeom prst="rect">
            <a:avLst/>
          </a:prstGeom>
          <a:noFill/>
        </p:spPr>
        <p:txBody>
          <a:bodyPr wrap="square" rtlCol="0">
            <a:spAutoFit/>
          </a:bodyPr>
          <a:lstStyle/>
          <a:p>
            <a:r>
              <a:rPr lang="en-US" altLang="ko-KR" sz="1500" dirty="0"/>
              <a:t>DEF- 10256873</a:t>
            </a:r>
            <a:endParaRPr lang="ko-KR" altLang="en-US" sz="1500" dirty="0"/>
          </a:p>
        </p:txBody>
      </p:sp>
      <p:sp>
        <p:nvSpPr>
          <p:cNvPr id="45" name="TextBox 44">
            <a:extLst>
              <a:ext uri="{FF2B5EF4-FFF2-40B4-BE49-F238E27FC236}">
                <a16:creationId xmlns:a16="http://schemas.microsoft.com/office/drawing/2014/main" id="{E39A9CB5-5BDB-4C99-9393-B633DD9F5E68}"/>
              </a:ext>
            </a:extLst>
          </p:cNvPr>
          <p:cNvSpPr txBox="1"/>
          <p:nvPr/>
        </p:nvSpPr>
        <p:spPr>
          <a:xfrm>
            <a:off x="7813427" y="2682997"/>
            <a:ext cx="396262" cy="323165"/>
          </a:xfrm>
          <a:prstGeom prst="rect">
            <a:avLst/>
          </a:prstGeom>
          <a:noFill/>
        </p:spPr>
        <p:txBody>
          <a:bodyPr wrap="square" rtlCol="0">
            <a:spAutoFit/>
          </a:bodyPr>
          <a:lstStyle/>
          <a:p>
            <a:r>
              <a:rPr lang="en-US" altLang="ko-KR" sz="1500" dirty="0"/>
              <a:t>63</a:t>
            </a:r>
            <a:endParaRPr lang="ko-KR" altLang="en-US" sz="1500" dirty="0"/>
          </a:p>
        </p:txBody>
      </p:sp>
      <p:sp>
        <p:nvSpPr>
          <p:cNvPr id="46" name="TextBox 45">
            <a:extLst>
              <a:ext uri="{FF2B5EF4-FFF2-40B4-BE49-F238E27FC236}">
                <a16:creationId xmlns:a16="http://schemas.microsoft.com/office/drawing/2014/main" id="{9E870712-1D1D-4F45-8A30-E80D792F19F7}"/>
              </a:ext>
            </a:extLst>
          </p:cNvPr>
          <p:cNvSpPr txBox="1"/>
          <p:nvPr/>
        </p:nvSpPr>
        <p:spPr>
          <a:xfrm>
            <a:off x="2939137" y="2682997"/>
            <a:ext cx="1328435" cy="323165"/>
          </a:xfrm>
          <a:prstGeom prst="rect">
            <a:avLst/>
          </a:prstGeom>
          <a:noFill/>
        </p:spPr>
        <p:txBody>
          <a:bodyPr wrap="square" rtlCol="0">
            <a:spAutoFit/>
          </a:bodyPr>
          <a:lstStyle/>
          <a:p>
            <a:r>
              <a:rPr lang="en-US" altLang="ko-KR" sz="1500" dirty="0"/>
              <a:t>DEF Store</a:t>
            </a:r>
            <a:endParaRPr lang="ko-KR" altLang="en-US" sz="1500" dirty="0"/>
          </a:p>
        </p:txBody>
      </p:sp>
      <p:sp>
        <p:nvSpPr>
          <p:cNvPr id="47" name="직사각형 46">
            <a:extLst>
              <a:ext uri="{FF2B5EF4-FFF2-40B4-BE49-F238E27FC236}">
                <a16:creationId xmlns:a16="http://schemas.microsoft.com/office/drawing/2014/main" id="{F4B0FB79-706B-46EC-A349-97BC34D48601}"/>
              </a:ext>
            </a:extLst>
          </p:cNvPr>
          <p:cNvSpPr/>
          <p:nvPr/>
        </p:nvSpPr>
        <p:spPr>
          <a:xfrm>
            <a:off x="412412" y="2760480"/>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9" name="TextBox 48">
            <a:extLst>
              <a:ext uri="{FF2B5EF4-FFF2-40B4-BE49-F238E27FC236}">
                <a16:creationId xmlns:a16="http://schemas.microsoft.com/office/drawing/2014/main" id="{D666838E-FD4B-4CC4-B124-D289343495CB}"/>
              </a:ext>
            </a:extLst>
          </p:cNvPr>
          <p:cNvSpPr txBox="1"/>
          <p:nvPr/>
        </p:nvSpPr>
        <p:spPr>
          <a:xfrm>
            <a:off x="737684" y="2692902"/>
            <a:ext cx="1267279" cy="323165"/>
          </a:xfrm>
          <a:prstGeom prst="rect">
            <a:avLst/>
          </a:prstGeom>
          <a:noFill/>
        </p:spPr>
        <p:txBody>
          <a:bodyPr wrap="square" rtlCol="0">
            <a:spAutoFit/>
          </a:bodyPr>
          <a:lstStyle/>
          <a:p>
            <a:r>
              <a:rPr lang="en-US" altLang="ko-KR" sz="1500" dirty="0"/>
              <a:t>2019. 05. 01.</a:t>
            </a:r>
            <a:endParaRPr lang="ko-KR" altLang="en-US" sz="1500" dirty="0"/>
          </a:p>
        </p:txBody>
      </p:sp>
      <p:cxnSp>
        <p:nvCxnSpPr>
          <p:cNvPr id="51" name="직선 화살표 연결선 50">
            <a:extLst>
              <a:ext uri="{FF2B5EF4-FFF2-40B4-BE49-F238E27FC236}">
                <a16:creationId xmlns:a16="http://schemas.microsoft.com/office/drawing/2014/main" id="{73938DF3-AEF4-440B-A549-82F2E85D685C}"/>
              </a:ext>
            </a:extLst>
          </p:cNvPr>
          <p:cNvCxnSpPr>
            <a:cxnSpLocks/>
          </p:cNvCxnSpPr>
          <p:nvPr/>
        </p:nvCxnSpPr>
        <p:spPr>
          <a:xfrm flipV="1">
            <a:off x="7481028" y="2414704"/>
            <a:ext cx="0" cy="14438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F14B4A7-A81C-42F5-86E7-D40E328F8EE9}"/>
              </a:ext>
            </a:extLst>
          </p:cNvPr>
          <p:cNvSpPr txBox="1"/>
          <p:nvPr/>
        </p:nvSpPr>
        <p:spPr>
          <a:xfrm>
            <a:off x="6655321" y="3851839"/>
            <a:ext cx="1651414" cy="1200329"/>
          </a:xfrm>
          <a:prstGeom prst="rect">
            <a:avLst/>
          </a:prstGeom>
          <a:noFill/>
          <a:ln>
            <a:solidFill>
              <a:schemeClr val="tx1"/>
            </a:solidFill>
          </a:ln>
        </p:spPr>
        <p:txBody>
          <a:bodyPr wrap="square" rtlCol="0">
            <a:spAutoFit/>
          </a:bodyPr>
          <a:lstStyle/>
          <a:p>
            <a:r>
              <a:rPr lang="ko-KR" altLang="en-US" dirty="0"/>
              <a:t>해당 청구서 확인 창으로 이동</a:t>
            </a:r>
            <a:endParaRPr lang="en-US" altLang="ko-KR" dirty="0"/>
          </a:p>
          <a:p>
            <a:r>
              <a:rPr lang="en-US" altLang="ko-KR" dirty="0"/>
              <a:t>90P</a:t>
            </a:r>
            <a:endParaRPr lang="ko-KR" altLang="en-US" dirty="0"/>
          </a:p>
        </p:txBody>
      </p:sp>
      <p:sp>
        <p:nvSpPr>
          <p:cNvPr id="53" name="TextBox 52">
            <a:extLst>
              <a:ext uri="{FF2B5EF4-FFF2-40B4-BE49-F238E27FC236}">
                <a16:creationId xmlns:a16="http://schemas.microsoft.com/office/drawing/2014/main" id="{56FA723F-6C64-4AF8-921D-12FE80ADDAD8}"/>
              </a:ext>
            </a:extLst>
          </p:cNvPr>
          <p:cNvSpPr txBox="1"/>
          <p:nvPr/>
        </p:nvSpPr>
        <p:spPr>
          <a:xfrm>
            <a:off x="10464919" y="1326645"/>
            <a:ext cx="1511945" cy="646331"/>
          </a:xfrm>
          <a:prstGeom prst="rect">
            <a:avLst/>
          </a:prstGeom>
          <a:noFill/>
        </p:spPr>
        <p:txBody>
          <a:bodyPr wrap="square" rtlCol="0">
            <a:spAutoFit/>
          </a:bodyPr>
          <a:lstStyle/>
          <a:p>
            <a:r>
              <a:rPr lang="en-US" altLang="ko-KR" dirty="0"/>
              <a:t>Confirm payment</a:t>
            </a:r>
            <a:endParaRPr lang="ko-KR" altLang="en-US" dirty="0"/>
          </a:p>
        </p:txBody>
      </p:sp>
      <p:sp>
        <p:nvSpPr>
          <p:cNvPr id="54" name="TextBox 53">
            <a:extLst>
              <a:ext uri="{FF2B5EF4-FFF2-40B4-BE49-F238E27FC236}">
                <a16:creationId xmlns:a16="http://schemas.microsoft.com/office/drawing/2014/main" id="{D544306E-3C7A-4897-96B3-7CAAAA09CFB9}"/>
              </a:ext>
            </a:extLst>
          </p:cNvPr>
          <p:cNvSpPr txBox="1"/>
          <p:nvPr/>
        </p:nvSpPr>
        <p:spPr>
          <a:xfrm>
            <a:off x="10413802" y="2652070"/>
            <a:ext cx="910827" cy="323165"/>
          </a:xfrm>
          <a:prstGeom prst="rect">
            <a:avLst/>
          </a:prstGeom>
          <a:noFill/>
          <a:ln>
            <a:solidFill>
              <a:schemeClr val="tx1"/>
            </a:solidFill>
          </a:ln>
        </p:spPr>
        <p:txBody>
          <a:bodyPr wrap="none" rtlCol="0">
            <a:spAutoFit/>
          </a:bodyPr>
          <a:lstStyle/>
          <a:p>
            <a:r>
              <a:rPr lang="en-US" altLang="ko-KR" sz="1500" dirty="0"/>
              <a:t>+ Check</a:t>
            </a:r>
            <a:endParaRPr lang="ko-KR" altLang="en-US" sz="1500" dirty="0"/>
          </a:p>
        </p:txBody>
      </p:sp>
      <p:cxnSp>
        <p:nvCxnSpPr>
          <p:cNvPr id="55" name="직선 화살표 연결선 54">
            <a:extLst>
              <a:ext uri="{FF2B5EF4-FFF2-40B4-BE49-F238E27FC236}">
                <a16:creationId xmlns:a16="http://schemas.microsoft.com/office/drawing/2014/main" id="{3AE8DA76-3345-48BE-92FE-37BB907FF0F0}"/>
              </a:ext>
            </a:extLst>
          </p:cNvPr>
          <p:cNvCxnSpPr>
            <a:cxnSpLocks/>
          </p:cNvCxnSpPr>
          <p:nvPr/>
        </p:nvCxnSpPr>
        <p:spPr>
          <a:xfrm flipV="1">
            <a:off x="11063486" y="2944454"/>
            <a:ext cx="0" cy="4938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55C67CF8-008A-434E-8F26-6598FFDCD5BE}"/>
              </a:ext>
            </a:extLst>
          </p:cNvPr>
          <p:cNvSpPr txBox="1"/>
          <p:nvPr/>
        </p:nvSpPr>
        <p:spPr>
          <a:xfrm>
            <a:off x="10237779" y="3431600"/>
            <a:ext cx="1651414" cy="2585323"/>
          </a:xfrm>
          <a:prstGeom prst="rect">
            <a:avLst/>
          </a:prstGeom>
          <a:noFill/>
          <a:ln>
            <a:solidFill>
              <a:schemeClr val="tx1"/>
            </a:solidFill>
          </a:ln>
        </p:spPr>
        <p:txBody>
          <a:bodyPr wrap="square" rtlCol="0">
            <a:spAutoFit/>
          </a:bodyPr>
          <a:lstStyle/>
          <a:p>
            <a:r>
              <a:rPr lang="ko-KR" altLang="en-US" dirty="0"/>
              <a:t>고객이 등록한 대금 납입 증명 서류 확인</a:t>
            </a:r>
            <a:endParaRPr lang="en-US" altLang="ko-KR" dirty="0"/>
          </a:p>
          <a:p>
            <a:r>
              <a:rPr lang="ko-KR" altLang="en-US" dirty="0"/>
              <a:t>증빙 확인 창으로 이동</a:t>
            </a:r>
            <a:endParaRPr lang="en-US" altLang="ko-KR" dirty="0"/>
          </a:p>
          <a:p>
            <a:r>
              <a:rPr lang="en-US" altLang="ko-KR" dirty="0"/>
              <a:t>(</a:t>
            </a:r>
            <a:r>
              <a:rPr lang="ko-KR" altLang="en-US" dirty="0"/>
              <a:t>미등록시 </a:t>
            </a:r>
            <a:r>
              <a:rPr lang="en-US" altLang="ko-KR" dirty="0"/>
              <a:t>‘Not registered’ </a:t>
            </a:r>
            <a:r>
              <a:rPr lang="ko-KR" altLang="en-US" dirty="0"/>
              <a:t>표시</a:t>
            </a:r>
            <a:r>
              <a:rPr lang="en-US" altLang="ko-KR" dirty="0"/>
              <a:t>)</a:t>
            </a:r>
          </a:p>
        </p:txBody>
      </p:sp>
      <p:sp>
        <p:nvSpPr>
          <p:cNvPr id="58" name="TextBox 57">
            <a:extLst>
              <a:ext uri="{FF2B5EF4-FFF2-40B4-BE49-F238E27FC236}">
                <a16:creationId xmlns:a16="http://schemas.microsoft.com/office/drawing/2014/main" id="{ADD1B095-A54C-48A7-B493-13CA6B26FBE1}"/>
              </a:ext>
            </a:extLst>
          </p:cNvPr>
          <p:cNvSpPr txBox="1"/>
          <p:nvPr/>
        </p:nvSpPr>
        <p:spPr>
          <a:xfrm>
            <a:off x="10413802" y="1970998"/>
            <a:ext cx="910827" cy="323165"/>
          </a:xfrm>
          <a:prstGeom prst="rect">
            <a:avLst/>
          </a:prstGeom>
          <a:noFill/>
          <a:ln>
            <a:solidFill>
              <a:schemeClr val="tx1"/>
            </a:solidFill>
          </a:ln>
        </p:spPr>
        <p:txBody>
          <a:bodyPr wrap="none" rtlCol="0">
            <a:spAutoFit/>
          </a:bodyPr>
          <a:lstStyle/>
          <a:p>
            <a:r>
              <a:rPr lang="en-US" altLang="ko-KR" sz="1500" dirty="0"/>
              <a:t>+ Check</a:t>
            </a:r>
            <a:endParaRPr lang="ko-KR" altLang="en-US" sz="1500" dirty="0"/>
          </a:p>
        </p:txBody>
      </p:sp>
      <p:sp>
        <p:nvSpPr>
          <p:cNvPr id="44" name="TextBox 43">
            <a:extLst>
              <a:ext uri="{FF2B5EF4-FFF2-40B4-BE49-F238E27FC236}">
                <a16:creationId xmlns:a16="http://schemas.microsoft.com/office/drawing/2014/main" id="{D258EC4B-6A39-4299-849B-BE373498C2DA}"/>
              </a:ext>
            </a:extLst>
          </p:cNvPr>
          <p:cNvSpPr txBox="1"/>
          <p:nvPr/>
        </p:nvSpPr>
        <p:spPr>
          <a:xfrm>
            <a:off x="10415077" y="772506"/>
            <a:ext cx="1493101" cy="323165"/>
          </a:xfrm>
          <a:prstGeom prst="rect">
            <a:avLst/>
          </a:prstGeom>
          <a:noFill/>
          <a:ln>
            <a:solidFill>
              <a:schemeClr val="tx1"/>
            </a:solidFill>
          </a:ln>
        </p:spPr>
        <p:txBody>
          <a:bodyPr wrap="none" rtlCol="0">
            <a:spAutoFit/>
          </a:bodyPr>
          <a:lstStyle/>
          <a:p>
            <a:r>
              <a:rPr lang="en-US" altLang="ko-KR" sz="1500" dirty="0"/>
              <a:t>+ Issue invoice</a:t>
            </a:r>
            <a:endParaRPr lang="ko-KR" altLang="en-US" sz="1500" dirty="0"/>
          </a:p>
        </p:txBody>
      </p:sp>
      <p:sp>
        <p:nvSpPr>
          <p:cNvPr id="50" name="TextBox 49">
            <a:extLst>
              <a:ext uri="{FF2B5EF4-FFF2-40B4-BE49-F238E27FC236}">
                <a16:creationId xmlns:a16="http://schemas.microsoft.com/office/drawing/2014/main" id="{506ED2C1-2EE8-42F7-BE87-7BA1E7B2F7DD}"/>
              </a:ext>
            </a:extLst>
          </p:cNvPr>
          <p:cNvSpPr txBox="1"/>
          <p:nvPr/>
        </p:nvSpPr>
        <p:spPr>
          <a:xfrm>
            <a:off x="1955112" y="2533452"/>
            <a:ext cx="984332" cy="553998"/>
          </a:xfrm>
          <a:prstGeom prst="rect">
            <a:avLst/>
          </a:prstGeom>
          <a:noFill/>
        </p:spPr>
        <p:txBody>
          <a:bodyPr wrap="square" rtlCol="0">
            <a:spAutoFit/>
          </a:bodyPr>
          <a:lstStyle/>
          <a:p>
            <a:r>
              <a:rPr lang="en-US" altLang="ko-KR" sz="1500" dirty="0"/>
              <a:t>Republic of Korea</a:t>
            </a:r>
            <a:endParaRPr lang="ko-KR" altLang="en-US" sz="1500" dirty="0"/>
          </a:p>
        </p:txBody>
      </p:sp>
      <p:sp>
        <p:nvSpPr>
          <p:cNvPr id="59" name="직사각형 58">
            <a:extLst>
              <a:ext uri="{FF2B5EF4-FFF2-40B4-BE49-F238E27FC236}">
                <a16:creationId xmlns:a16="http://schemas.microsoft.com/office/drawing/2014/main" id="{D7C442DB-F116-4C30-B6E7-067C75D44790}"/>
              </a:ext>
            </a:extLst>
          </p:cNvPr>
          <p:cNvSpPr/>
          <p:nvPr/>
        </p:nvSpPr>
        <p:spPr>
          <a:xfrm>
            <a:off x="1851007" y="3920588"/>
            <a:ext cx="4004509" cy="28433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0" name="화살표: 아래쪽 59">
            <a:extLst>
              <a:ext uri="{FF2B5EF4-FFF2-40B4-BE49-F238E27FC236}">
                <a16:creationId xmlns:a16="http://schemas.microsoft.com/office/drawing/2014/main" id="{3AC02A20-A7AD-4097-8F8C-7713A97B2B44}"/>
              </a:ext>
            </a:extLst>
          </p:cNvPr>
          <p:cNvSpPr/>
          <p:nvPr/>
        </p:nvSpPr>
        <p:spPr>
          <a:xfrm rot="4856500">
            <a:off x="7766374" y="3656580"/>
            <a:ext cx="410291" cy="4236492"/>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1" name="직사각형 60">
            <a:extLst>
              <a:ext uri="{FF2B5EF4-FFF2-40B4-BE49-F238E27FC236}">
                <a16:creationId xmlns:a16="http://schemas.microsoft.com/office/drawing/2014/main" id="{19BDC6B2-180D-4CE9-A45F-A08642F0BA12}"/>
              </a:ext>
            </a:extLst>
          </p:cNvPr>
          <p:cNvSpPr/>
          <p:nvPr/>
        </p:nvSpPr>
        <p:spPr>
          <a:xfrm>
            <a:off x="2043949" y="4051183"/>
            <a:ext cx="1821560" cy="1847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500" dirty="0"/>
              <a:t>Payment proof</a:t>
            </a:r>
          </a:p>
          <a:p>
            <a:pPr algn="ctr"/>
            <a:r>
              <a:rPr lang="en-US" altLang="ko-KR" sz="1500" dirty="0"/>
              <a:t>(Click to enlarge)</a:t>
            </a:r>
            <a:endParaRPr lang="ko-KR" altLang="en-US" sz="1500" dirty="0"/>
          </a:p>
        </p:txBody>
      </p:sp>
      <p:cxnSp>
        <p:nvCxnSpPr>
          <p:cNvPr id="62" name="직선 연결선 61">
            <a:extLst>
              <a:ext uri="{FF2B5EF4-FFF2-40B4-BE49-F238E27FC236}">
                <a16:creationId xmlns:a16="http://schemas.microsoft.com/office/drawing/2014/main" id="{ABD56168-7AB7-4F04-B009-8FC2952A1A97}"/>
              </a:ext>
            </a:extLst>
          </p:cNvPr>
          <p:cNvCxnSpPr>
            <a:cxnSpLocks/>
            <a:stCxn id="61" idx="0"/>
            <a:endCxn id="61" idx="2"/>
          </p:cNvCxnSpPr>
          <p:nvPr/>
        </p:nvCxnSpPr>
        <p:spPr>
          <a:xfrm>
            <a:off x="2954729" y="4051183"/>
            <a:ext cx="0" cy="1847728"/>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3" name="직선 연결선 62">
            <a:extLst>
              <a:ext uri="{FF2B5EF4-FFF2-40B4-BE49-F238E27FC236}">
                <a16:creationId xmlns:a16="http://schemas.microsoft.com/office/drawing/2014/main" id="{F2091893-AAB8-4735-9B06-0BBD5D03AFA1}"/>
              </a:ext>
            </a:extLst>
          </p:cNvPr>
          <p:cNvCxnSpPr>
            <a:cxnSpLocks/>
            <a:stCxn id="61" idx="1"/>
            <a:endCxn id="61" idx="3"/>
          </p:cNvCxnSpPr>
          <p:nvPr/>
        </p:nvCxnSpPr>
        <p:spPr>
          <a:xfrm>
            <a:off x="2043949" y="4975047"/>
            <a:ext cx="1821560" cy="0"/>
          </a:xfrm>
          <a:prstGeom prst="line">
            <a:avLst/>
          </a:prstGeom>
          <a:ln w="6350">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5" name="직사각형 64">
            <a:extLst>
              <a:ext uri="{FF2B5EF4-FFF2-40B4-BE49-F238E27FC236}">
                <a16:creationId xmlns:a16="http://schemas.microsoft.com/office/drawing/2014/main" id="{B44643B9-4657-481C-BE2A-0E0469928467}"/>
              </a:ext>
            </a:extLst>
          </p:cNvPr>
          <p:cNvSpPr/>
          <p:nvPr/>
        </p:nvSpPr>
        <p:spPr>
          <a:xfrm>
            <a:off x="4280295" y="4123926"/>
            <a:ext cx="1210958"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Print</a:t>
            </a:r>
            <a:endParaRPr lang="ko-KR" altLang="en-US" dirty="0"/>
          </a:p>
        </p:txBody>
      </p:sp>
      <p:sp>
        <p:nvSpPr>
          <p:cNvPr id="66" name="직사각형 65">
            <a:extLst>
              <a:ext uri="{FF2B5EF4-FFF2-40B4-BE49-F238E27FC236}">
                <a16:creationId xmlns:a16="http://schemas.microsoft.com/office/drawing/2014/main" id="{B415DE7D-2C1E-4515-B610-42AC46EF7DF4}"/>
              </a:ext>
            </a:extLst>
          </p:cNvPr>
          <p:cNvSpPr/>
          <p:nvPr/>
        </p:nvSpPr>
        <p:spPr>
          <a:xfrm>
            <a:off x="4293165" y="4819415"/>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Save</a:t>
            </a:r>
            <a:endParaRPr lang="ko-KR" altLang="en-US" dirty="0"/>
          </a:p>
        </p:txBody>
      </p:sp>
      <p:sp>
        <p:nvSpPr>
          <p:cNvPr id="67" name="직사각형 66">
            <a:extLst>
              <a:ext uri="{FF2B5EF4-FFF2-40B4-BE49-F238E27FC236}">
                <a16:creationId xmlns:a16="http://schemas.microsoft.com/office/drawing/2014/main" id="{3DC63F2B-04EC-478A-B554-E385FF081B81}"/>
              </a:ext>
            </a:extLst>
          </p:cNvPr>
          <p:cNvSpPr/>
          <p:nvPr/>
        </p:nvSpPr>
        <p:spPr>
          <a:xfrm>
            <a:off x="4293165" y="5547295"/>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Close</a:t>
            </a:r>
            <a:endParaRPr lang="ko-KR" altLang="en-US" dirty="0"/>
          </a:p>
        </p:txBody>
      </p:sp>
      <p:sp>
        <p:nvSpPr>
          <p:cNvPr id="6" name="TextBox 5">
            <a:extLst>
              <a:ext uri="{FF2B5EF4-FFF2-40B4-BE49-F238E27FC236}">
                <a16:creationId xmlns:a16="http://schemas.microsoft.com/office/drawing/2014/main" id="{0A6BBD44-6EE1-402A-8337-9D626FA702AB}"/>
              </a:ext>
            </a:extLst>
          </p:cNvPr>
          <p:cNvSpPr txBox="1"/>
          <p:nvPr/>
        </p:nvSpPr>
        <p:spPr>
          <a:xfrm>
            <a:off x="1920544" y="6099877"/>
            <a:ext cx="3784716" cy="646331"/>
          </a:xfrm>
          <a:prstGeom prst="rect">
            <a:avLst/>
          </a:prstGeom>
          <a:noFill/>
        </p:spPr>
        <p:txBody>
          <a:bodyPr wrap="square" rtlCol="0">
            <a:spAutoFit/>
          </a:bodyPr>
          <a:lstStyle/>
          <a:p>
            <a:r>
              <a:rPr lang="en-US" altLang="ko-KR" dirty="0"/>
              <a:t>Registration date</a:t>
            </a:r>
            <a:r>
              <a:rPr lang="ko-KR" altLang="en-US" dirty="0"/>
              <a:t> </a:t>
            </a:r>
            <a:r>
              <a:rPr lang="en-US" altLang="ko-KR" dirty="0"/>
              <a:t>: 2019. 05. 03.</a:t>
            </a:r>
          </a:p>
          <a:p>
            <a:r>
              <a:rPr lang="en-US" altLang="ko-KR" dirty="0"/>
              <a:t>Customer</a:t>
            </a:r>
            <a:r>
              <a:rPr lang="ko-KR" altLang="en-US" dirty="0"/>
              <a:t> </a:t>
            </a:r>
            <a:r>
              <a:rPr lang="en-US" altLang="ko-KR" dirty="0"/>
              <a:t>: ABC Company</a:t>
            </a:r>
            <a:endParaRPr lang="ko-KR" altLang="en-US" dirty="0"/>
          </a:p>
        </p:txBody>
      </p:sp>
      <p:cxnSp>
        <p:nvCxnSpPr>
          <p:cNvPr id="68" name="직선 화살표 연결선 67">
            <a:extLst>
              <a:ext uri="{FF2B5EF4-FFF2-40B4-BE49-F238E27FC236}">
                <a16:creationId xmlns:a16="http://schemas.microsoft.com/office/drawing/2014/main" id="{BAEA6F13-94AC-4488-9EEE-B7F576118772}"/>
              </a:ext>
            </a:extLst>
          </p:cNvPr>
          <p:cNvCxnSpPr>
            <a:cxnSpLocks/>
            <a:stCxn id="69" idx="2"/>
          </p:cNvCxnSpPr>
          <p:nvPr/>
        </p:nvCxnSpPr>
        <p:spPr>
          <a:xfrm>
            <a:off x="5013570" y="1209154"/>
            <a:ext cx="0" cy="6935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E5042C57-03A3-4A21-A70F-D009A49762D8}"/>
              </a:ext>
            </a:extLst>
          </p:cNvPr>
          <p:cNvSpPr txBox="1"/>
          <p:nvPr/>
        </p:nvSpPr>
        <p:spPr>
          <a:xfrm>
            <a:off x="4171624" y="562823"/>
            <a:ext cx="1683892" cy="646331"/>
          </a:xfrm>
          <a:prstGeom prst="rect">
            <a:avLst/>
          </a:prstGeom>
          <a:solidFill>
            <a:schemeClr val="accent2">
              <a:lumMod val="20000"/>
              <a:lumOff val="80000"/>
            </a:schemeClr>
          </a:solidFill>
        </p:spPr>
        <p:txBody>
          <a:bodyPr wrap="square" rtlCol="0">
            <a:spAutoFit/>
          </a:bodyPr>
          <a:lstStyle/>
          <a:p>
            <a:r>
              <a:rPr lang="ko-KR" altLang="en-US" dirty="0"/>
              <a:t>현재 보관품목 항목 개수</a:t>
            </a:r>
            <a:endParaRPr lang="en-US" altLang="ko-KR" dirty="0"/>
          </a:p>
        </p:txBody>
      </p:sp>
      <p:cxnSp>
        <p:nvCxnSpPr>
          <p:cNvPr id="70" name="직선 화살표 연결선 69">
            <a:extLst>
              <a:ext uri="{FF2B5EF4-FFF2-40B4-BE49-F238E27FC236}">
                <a16:creationId xmlns:a16="http://schemas.microsoft.com/office/drawing/2014/main" id="{7A1116C2-33E4-4BDD-B98E-C924596AE6B9}"/>
              </a:ext>
            </a:extLst>
          </p:cNvPr>
          <p:cNvCxnSpPr>
            <a:cxnSpLocks/>
            <a:stCxn id="71" idx="2"/>
          </p:cNvCxnSpPr>
          <p:nvPr/>
        </p:nvCxnSpPr>
        <p:spPr>
          <a:xfrm>
            <a:off x="6786013" y="1182710"/>
            <a:ext cx="0" cy="6935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B315937F-9A9B-44EF-B4AF-074AFDD24232}"/>
              </a:ext>
            </a:extLst>
          </p:cNvPr>
          <p:cNvSpPr txBox="1"/>
          <p:nvPr/>
        </p:nvSpPr>
        <p:spPr>
          <a:xfrm>
            <a:off x="5944067" y="536379"/>
            <a:ext cx="1683892" cy="646331"/>
          </a:xfrm>
          <a:prstGeom prst="rect">
            <a:avLst/>
          </a:prstGeom>
          <a:solidFill>
            <a:schemeClr val="accent2">
              <a:lumMod val="20000"/>
              <a:lumOff val="80000"/>
            </a:schemeClr>
          </a:solidFill>
        </p:spPr>
        <p:txBody>
          <a:bodyPr wrap="square" rtlCol="0">
            <a:spAutoFit/>
          </a:bodyPr>
          <a:lstStyle/>
          <a:p>
            <a:r>
              <a:rPr lang="en-US" altLang="ko-KR" dirty="0"/>
              <a:t>P.93</a:t>
            </a:r>
            <a:r>
              <a:rPr lang="ko-KR" altLang="en-US" dirty="0"/>
              <a:t> 입력정보 표시</a:t>
            </a:r>
            <a:endParaRPr lang="en-US" altLang="ko-KR" dirty="0"/>
          </a:p>
        </p:txBody>
      </p:sp>
      <p:cxnSp>
        <p:nvCxnSpPr>
          <p:cNvPr id="72" name="직선 화살표 연결선 71">
            <a:extLst>
              <a:ext uri="{FF2B5EF4-FFF2-40B4-BE49-F238E27FC236}">
                <a16:creationId xmlns:a16="http://schemas.microsoft.com/office/drawing/2014/main" id="{DEFDE0FC-2FF7-4252-A54F-BE2A761CE8DA}"/>
              </a:ext>
            </a:extLst>
          </p:cNvPr>
          <p:cNvCxnSpPr>
            <a:cxnSpLocks/>
            <a:stCxn id="73" idx="0"/>
            <a:endCxn id="45" idx="3"/>
          </p:cNvCxnSpPr>
          <p:nvPr/>
        </p:nvCxnSpPr>
        <p:spPr>
          <a:xfrm flipH="1" flipV="1">
            <a:off x="8209689" y="2844580"/>
            <a:ext cx="1015155" cy="14119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EF9D2B83-1C0B-4AB1-A90F-79E0E4111DA5}"/>
              </a:ext>
            </a:extLst>
          </p:cNvPr>
          <p:cNvSpPr txBox="1"/>
          <p:nvPr/>
        </p:nvSpPr>
        <p:spPr>
          <a:xfrm>
            <a:off x="8382898" y="4256500"/>
            <a:ext cx="1683892" cy="646331"/>
          </a:xfrm>
          <a:prstGeom prst="rect">
            <a:avLst/>
          </a:prstGeom>
          <a:solidFill>
            <a:schemeClr val="accent2">
              <a:lumMod val="20000"/>
              <a:lumOff val="80000"/>
            </a:schemeClr>
          </a:solidFill>
        </p:spPr>
        <p:txBody>
          <a:bodyPr wrap="square" rtlCol="0">
            <a:spAutoFit/>
          </a:bodyPr>
          <a:lstStyle/>
          <a:p>
            <a:r>
              <a:rPr lang="ko-KR" altLang="en-US" dirty="0"/>
              <a:t>해당월 </a:t>
            </a:r>
            <a:r>
              <a:rPr lang="en-US" altLang="ko-KR" dirty="0"/>
              <a:t>1-31</a:t>
            </a:r>
            <a:r>
              <a:rPr lang="ko-KR" altLang="en-US" dirty="0"/>
              <a:t>일 배송 총 개수</a:t>
            </a:r>
            <a:endParaRPr lang="en-US" altLang="ko-KR" dirty="0"/>
          </a:p>
        </p:txBody>
      </p:sp>
      <p:cxnSp>
        <p:nvCxnSpPr>
          <p:cNvPr id="74" name="직선 화살표 연결선 73">
            <a:extLst>
              <a:ext uri="{FF2B5EF4-FFF2-40B4-BE49-F238E27FC236}">
                <a16:creationId xmlns:a16="http://schemas.microsoft.com/office/drawing/2014/main" id="{6CB93AB3-14CE-4B57-A399-01EACF7F8566}"/>
              </a:ext>
            </a:extLst>
          </p:cNvPr>
          <p:cNvCxnSpPr>
            <a:cxnSpLocks/>
            <a:stCxn id="71" idx="2"/>
          </p:cNvCxnSpPr>
          <p:nvPr/>
        </p:nvCxnSpPr>
        <p:spPr>
          <a:xfrm>
            <a:off x="6786013" y="1182710"/>
            <a:ext cx="2307245" cy="7199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23347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6539827A-EA8F-4CD6-8096-8B1885A6D886}"/>
              </a:ext>
            </a:extLst>
          </p:cNvPr>
          <p:cNvSpPr/>
          <p:nvPr/>
        </p:nvSpPr>
        <p:spPr>
          <a:xfrm>
            <a:off x="411061" y="880844"/>
            <a:ext cx="2936146" cy="54528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b="1" dirty="0">
                <a:solidFill>
                  <a:schemeClr val="tx1"/>
                </a:solidFill>
              </a:rPr>
              <a:t>Busk Fulfillment, MMV</a:t>
            </a:r>
            <a:r>
              <a:rPr lang="ko-KR" altLang="en-US" sz="1200" b="1" dirty="0">
                <a:solidFill>
                  <a:schemeClr val="tx1"/>
                </a:solidFill>
              </a:rPr>
              <a:t> </a:t>
            </a:r>
            <a:r>
              <a:rPr lang="en-US" altLang="ko-KR" sz="1200" b="1" dirty="0">
                <a:solidFill>
                  <a:schemeClr val="tx1"/>
                </a:solidFill>
              </a:rPr>
              <a:t>Global</a:t>
            </a:r>
          </a:p>
          <a:p>
            <a:pPr algn="ctr"/>
            <a:r>
              <a:rPr lang="en-US" altLang="ko-KR" sz="1200" dirty="0">
                <a:solidFill>
                  <a:schemeClr val="tx1"/>
                </a:solidFill>
              </a:rPr>
              <a:t>202 </a:t>
            </a:r>
            <a:r>
              <a:rPr lang="en-US" altLang="ko-KR" sz="1200" dirty="0" err="1">
                <a:solidFill>
                  <a:schemeClr val="tx1"/>
                </a:solidFill>
              </a:rPr>
              <a:t>Woonhyun</a:t>
            </a:r>
            <a:r>
              <a:rPr lang="en-US" altLang="ko-KR" sz="1200" dirty="0">
                <a:solidFill>
                  <a:schemeClr val="tx1"/>
                </a:solidFill>
              </a:rPr>
              <a:t> bldg. 87, </a:t>
            </a:r>
            <a:r>
              <a:rPr lang="en-US" altLang="ko-KR" sz="1200" dirty="0" err="1">
                <a:solidFill>
                  <a:schemeClr val="tx1"/>
                </a:solidFill>
              </a:rPr>
              <a:t>Cheongmyung-ro</a:t>
            </a:r>
            <a:r>
              <a:rPr lang="en-US" altLang="ko-KR" sz="1200" dirty="0">
                <a:solidFill>
                  <a:schemeClr val="tx1"/>
                </a:solidFill>
              </a:rPr>
              <a:t>, </a:t>
            </a:r>
            <a:r>
              <a:rPr lang="en-US" altLang="ko-KR" sz="1200" dirty="0" err="1">
                <a:solidFill>
                  <a:schemeClr val="tx1"/>
                </a:solidFill>
              </a:rPr>
              <a:t>Yeongtong-gu</a:t>
            </a:r>
            <a:r>
              <a:rPr lang="en-US" altLang="ko-KR" sz="1200" dirty="0">
                <a:solidFill>
                  <a:schemeClr val="tx1"/>
                </a:solidFill>
              </a:rPr>
              <a:t>, Suwon-</a:t>
            </a:r>
            <a:r>
              <a:rPr lang="en-US" altLang="ko-KR" sz="1200" dirty="0" err="1">
                <a:solidFill>
                  <a:schemeClr val="tx1"/>
                </a:solidFill>
              </a:rPr>
              <a:t>si</a:t>
            </a:r>
            <a:r>
              <a:rPr lang="en-US" altLang="ko-KR" sz="1200" dirty="0">
                <a:solidFill>
                  <a:schemeClr val="tx1"/>
                </a:solidFill>
              </a:rPr>
              <a:t>, Gyeonggi-do, 16705, Republic of Korea</a:t>
            </a:r>
          </a:p>
          <a:p>
            <a:pPr algn="ctr"/>
            <a:endParaRPr lang="en-US" altLang="ko-KR" sz="1200" dirty="0">
              <a:solidFill>
                <a:schemeClr val="tx1"/>
              </a:solidFill>
            </a:endParaRPr>
          </a:p>
          <a:p>
            <a:pPr algn="ctr"/>
            <a:r>
              <a:rPr lang="en-US" altLang="ko-KR" sz="1200" dirty="0">
                <a:solidFill>
                  <a:schemeClr val="tx1"/>
                </a:solidFill>
              </a:rPr>
              <a:t>This is not a payment address</a:t>
            </a:r>
          </a:p>
          <a:p>
            <a:pPr algn="ctr"/>
            <a:endParaRPr lang="en-US" altLang="ko-KR" sz="1200" dirty="0">
              <a:solidFill>
                <a:schemeClr val="tx1"/>
              </a:solidFill>
            </a:endParaRPr>
          </a:p>
          <a:p>
            <a:pPr algn="ctr"/>
            <a:r>
              <a:rPr lang="en-US" altLang="ko-KR" sz="1200" b="1" dirty="0">
                <a:solidFill>
                  <a:schemeClr val="tx1"/>
                </a:solidFill>
              </a:rPr>
              <a:t>Beneficiary</a:t>
            </a:r>
          </a:p>
          <a:p>
            <a:pPr algn="ctr"/>
            <a:r>
              <a:rPr lang="en-US" altLang="ko-KR" sz="1200" dirty="0">
                <a:solidFill>
                  <a:schemeClr val="tx1"/>
                </a:solidFill>
              </a:rPr>
              <a:t>‘Logistic Company Name’</a:t>
            </a:r>
          </a:p>
          <a:p>
            <a:pPr algn="ctr"/>
            <a:r>
              <a:rPr lang="en-US" altLang="ko-KR" sz="1200" dirty="0">
                <a:solidFill>
                  <a:schemeClr val="tx1"/>
                </a:solidFill>
              </a:rPr>
              <a:t>Address</a:t>
            </a:r>
          </a:p>
          <a:p>
            <a:pPr algn="ctr"/>
            <a:endParaRPr lang="en-US" altLang="ko-KR" sz="1200" dirty="0">
              <a:solidFill>
                <a:schemeClr val="tx1"/>
              </a:solidFill>
            </a:endParaRPr>
          </a:p>
          <a:p>
            <a:pPr algn="ctr"/>
            <a:r>
              <a:rPr lang="en-US" altLang="ko-KR" sz="1200" dirty="0">
                <a:solidFill>
                  <a:schemeClr val="tx1"/>
                </a:solidFill>
              </a:rPr>
              <a:t>Phone Number</a:t>
            </a:r>
          </a:p>
          <a:p>
            <a:pPr algn="ctr"/>
            <a:endParaRPr lang="en-US" altLang="ko-KR" sz="1200" dirty="0">
              <a:solidFill>
                <a:schemeClr val="tx1"/>
              </a:solidFill>
            </a:endParaRPr>
          </a:p>
          <a:p>
            <a:pPr algn="ctr"/>
            <a:r>
              <a:rPr lang="en-US" altLang="ko-KR" sz="1200" b="1" dirty="0">
                <a:solidFill>
                  <a:schemeClr val="tx1"/>
                </a:solidFill>
              </a:rPr>
              <a:t>Bill to</a:t>
            </a:r>
          </a:p>
          <a:p>
            <a:pPr algn="ctr"/>
            <a:r>
              <a:rPr lang="en-US" altLang="ko-KR" sz="1200" dirty="0">
                <a:solidFill>
                  <a:schemeClr val="tx1"/>
                </a:solidFill>
              </a:rPr>
              <a:t>‘Customer Name’</a:t>
            </a:r>
          </a:p>
          <a:p>
            <a:pPr algn="ctr"/>
            <a:r>
              <a:rPr lang="en-US" altLang="ko-KR" sz="1200" dirty="0">
                <a:solidFill>
                  <a:schemeClr val="tx1"/>
                </a:solidFill>
              </a:rPr>
              <a:t>Address</a:t>
            </a:r>
          </a:p>
          <a:p>
            <a:pPr algn="ctr"/>
            <a:r>
              <a:rPr lang="en-US" altLang="ko-KR" sz="1200" dirty="0">
                <a:solidFill>
                  <a:schemeClr val="tx1"/>
                </a:solidFill>
              </a:rPr>
              <a:t>Phone Number</a:t>
            </a:r>
          </a:p>
          <a:p>
            <a:pPr algn="ctr"/>
            <a:endParaRPr lang="en-US" altLang="ko-KR" sz="1200" dirty="0">
              <a:solidFill>
                <a:schemeClr val="tx1"/>
              </a:solidFill>
            </a:endParaRPr>
          </a:p>
          <a:p>
            <a:pPr algn="ctr"/>
            <a:r>
              <a:rPr lang="en-US" altLang="ko-KR" sz="1200" b="1" dirty="0">
                <a:solidFill>
                  <a:schemeClr val="tx1"/>
                </a:solidFill>
              </a:rPr>
              <a:t>User’s Busk3PL ID</a:t>
            </a:r>
          </a:p>
          <a:p>
            <a:pPr algn="ctr"/>
            <a:r>
              <a:rPr lang="en-US" altLang="ko-KR" sz="1200" dirty="0">
                <a:solidFill>
                  <a:schemeClr val="tx1"/>
                </a:solidFill>
              </a:rPr>
              <a:t>ID</a:t>
            </a:r>
          </a:p>
          <a:p>
            <a:pPr algn="ctr"/>
            <a:endParaRPr lang="en-US" altLang="ko-KR" sz="1200" dirty="0">
              <a:solidFill>
                <a:schemeClr val="tx1"/>
              </a:solidFill>
            </a:endParaRPr>
          </a:p>
        </p:txBody>
      </p:sp>
      <p:sp>
        <p:nvSpPr>
          <p:cNvPr id="3" name="TextBox 2">
            <a:extLst>
              <a:ext uri="{FF2B5EF4-FFF2-40B4-BE49-F238E27FC236}">
                <a16:creationId xmlns:a16="http://schemas.microsoft.com/office/drawing/2014/main" id="{C17DF7F5-860E-445C-9D87-0EE872CF5F90}"/>
              </a:ext>
            </a:extLst>
          </p:cNvPr>
          <p:cNvSpPr txBox="1"/>
          <p:nvPr/>
        </p:nvSpPr>
        <p:spPr>
          <a:xfrm>
            <a:off x="3548543" y="62917"/>
            <a:ext cx="1811843" cy="369332"/>
          </a:xfrm>
          <a:prstGeom prst="rect">
            <a:avLst/>
          </a:prstGeom>
          <a:noFill/>
        </p:spPr>
        <p:txBody>
          <a:bodyPr wrap="none" rtlCol="0">
            <a:spAutoFit/>
          </a:bodyPr>
          <a:lstStyle/>
          <a:p>
            <a:r>
              <a:rPr lang="en-US" altLang="ko-KR" dirty="0"/>
              <a:t>Invoice number</a:t>
            </a:r>
            <a:endParaRPr lang="ko-KR" altLang="en-US" dirty="0"/>
          </a:p>
        </p:txBody>
      </p:sp>
      <p:sp>
        <p:nvSpPr>
          <p:cNvPr id="4" name="TextBox 3">
            <a:extLst>
              <a:ext uri="{FF2B5EF4-FFF2-40B4-BE49-F238E27FC236}">
                <a16:creationId xmlns:a16="http://schemas.microsoft.com/office/drawing/2014/main" id="{C863C97E-4234-475C-BBAD-F5472A27563F}"/>
              </a:ext>
            </a:extLst>
          </p:cNvPr>
          <p:cNvSpPr txBox="1"/>
          <p:nvPr/>
        </p:nvSpPr>
        <p:spPr>
          <a:xfrm>
            <a:off x="3624044" y="427838"/>
            <a:ext cx="1598515" cy="369332"/>
          </a:xfrm>
          <a:prstGeom prst="rect">
            <a:avLst/>
          </a:prstGeom>
          <a:noFill/>
        </p:spPr>
        <p:txBody>
          <a:bodyPr wrap="none" rtlCol="0">
            <a:spAutoFit/>
          </a:bodyPr>
          <a:lstStyle/>
          <a:p>
            <a:r>
              <a:rPr lang="en-US" altLang="ko-KR" dirty="0"/>
              <a:t>ABC-3014526</a:t>
            </a:r>
            <a:endParaRPr lang="ko-KR" altLang="en-US" dirty="0"/>
          </a:p>
        </p:txBody>
      </p:sp>
      <p:sp>
        <p:nvSpPr>
          <p:cNvPr id="5" name="TextBox 4">
            <a:extLst>
              <a:ext uri="{FF2B5EF4-FFF2-40B4-BE49-F238E27FC236}">
                <a16:creationId xmlns:a16="http://schemas.microsoft.com/office/drawing/2014/main" id="{E145AE95-FB23-4935-B227-2EA505B3C1E6}"/>
              </a:ext>
            </a:extLst>
          </p:cNvPr>
          <p:cNvSpPr txBox="1"/>
          <p:nvPr/>
        </p:nvSpPr>
        <p:spPr>
          <a:xfrm>
            <a:off x="9538283" y="125835"/>
            <a:ext cx="1313565" cy="369332"/>
          </a:xfrm>
          <a:prstGeom prst="rect">
            <a:avLst/>
          </a:prstGeom>
          <a:noFill/>
        </p:spPr>
        <p:txBody>
          <a:bodyPr wrap="none" rtlCol="0">
            <a:spAutoFit/>
          </a:bodyPr>
          <a:lstStyle/>
          <a:p>
            <a:r>
              <a:rPr lang="en-US" altLang="ko-KR" dirty="0"/>
              <a:t>Service bill</a:t>
            </a:r>
            <a:endParaRPr lang="ko-KR" altLang="en-US" dirty="0"/>
          </a:p>
        </p:txBody>
      </p:sp>
      <p:sp>
        <p:nvSpPr>
          <p:cNvPr id="6" name="TextBox 5">
            <a:extLst>
              <a:ext uri="{FF2B5EF4-FFF2-40B4-BE49-F238E27FC236}">
                <a16:creationId xmlns:a16="http://schemas.microsoft.com/office/drawing/2014/main" id="{FE892BCE-EC43-4B33-A278-D30B968BD28D}"/>
              </a:ext>
            </a:extLst>
          </p:cNvPr>
          <p:cNvSpPr txBox="1"/>
          <p:nvPr/>
        </p:nvSpPr>
        <p:spPr>
          <a:xfrm>
            <a:off x="10192624" y="478172"/>
            <a:ext cx="1515158" cy="369332"/>
          </a:xfrm>
          <a:prstGeom prst="rect">
            <a:avLst/>
          </a:prstGeom>
          <a:noFill/>
        </p:spPr>
        <p:txBody>
          <a:bodyPr wrap="none" rtlCol="0">
            <a:spAutoFit/>
          </a:bodyPr>
          <a:lstStyle/>
          <a:p>
            <a:r>
              <a:rPr lang="en-US" altLang="ko-KR" dirty="0"/>
              <a:t>2019. 05. 03.</a:t>
            </a:r>
            <a:endParaRPr lang="ko-KR" altLang="en-US" dirty="0"/>
          </a:p>
        </p:txBody>
      </p:sp>
      <p:sp>
        <p:nvSpPr>
          <p:cNvPr id="7" name="TextBox 6">
            <a:extLst>
              <a:ext uri="{FF2B5EF4-FFF2-40B4-BE49-F238E27FC236}">
                <a16:creationId xmlns:a16="http://schemas.microsoft.com/office/drawing/2014/main" id="{60D62BB0-5A8D-442B-B4D1-88C87754F923}"/>
              </a:ext>
            </a:extLst>
          </p:cNvPr>
          <p:cNvSpPr txBox="1"/>
          <p:nvPr/>
        </p:nvSpPr>
        <p:spPr>
          <a:xfrm>
            <a:off x="3531765" y="1090569"/>
            <a:ext cx="1682255" cy="369332"/>
          </a:xfrm>
          <a:prstGeom prst="rect">
            <a:avLst/>
          </a:prstGeom>
          <a:noFill/>
        </p:spPr>
        <p:txBody>
          <a:bodyPr wrap="none" rtlCol="0">
            <a:spAutoFit/>
          </a:bodyPr>
          <a:lstStyle/>
          <a:p>
            <a:r>
              <a:rPr lang="en-US" altLang="ko-KR" dirty="0"/>
              <a:t>Service details</a:t>
            </a:r>
            <a:endParaRPr lang="ko-KR" altLang="en-US" dirty="0"/>
          </a:p>
        </p:txBody>
      </p:sp>
      <p:sp>
        <p:nvSpPr>
          <p:cNvPr id="8" name="TextBox 7">
            <a:extLst>
              <a:ext uri="{FF2B5EF4-FFF2-40B4-BE49-F238E27FC236}">
                <a16:creationId xmlns:a16="http://schemas.microsoft.com/office/drawing/2014/main" id="{3006F0D7-E773-46D0-B7B3-4721D01F08FA}"/>
              </a:ext>
            </a:extLst>
          </p:cNvPr>
          <p:cNvSpPr txBox="1"/>
          <p:nvPr/>
        </p:nvSpPr>
        <p:spPr>
          <a:xfrm>
            <a:off x="9333612" y="1182902"/>
            <a:ext cx="2399503" cy="276999"/>
          </a:xfrm>
          <a:prstGeom prst="rect">
            <a:avLst/>
          </a:prstGeom>
          <a:noFill/>
        </p:spPr>
        <p:txBody>
          <a:bodyPr wrap="none" rtlCol="0">
            <a:spAutoFit/>
          </a:bodyPr>
          <a:lstStyle/>
          <a:p>
            <a:r>
              <a:rPr lang="en-US" altLang="ko-KR" sz="1200" dirty="0"/>
              <a:t>4</a:t>
            </a:r>
            <a:r>
              <a:rPr lang="ko-KR" altLang="en-US" sz="1200" dirty="0"/>
              <a:t>월 </a:t>
            </a:r>
            <a:r>
              <a:rPr lang="en-US" altLang="ko-KR" sz="1200" dirty="0"/>
              <a:t>1</a:t>
            </a:r>
            <a:r>
              <a:rPr lang="ko-KR" altLang="en-US" sz="1200" dirty="0"/>
              <a:t>일 </a:t>
            </a:r>
            <a:r>
              <a:rPr lang="en-US" altLang="ko-KR" sz="1200" dirty="0"/>
              <a:t>– 4</a:t>
            </a:r>
            <a:r>
              <a:rPr lang="ko-KR" altLang="en-US" sz="1200" dirty="0"/>
              <a:t>월 </a:t>
            </a:r>
            <a:r>
              <a:rPr lang="en-US" altLang="ko-KR" sz="1200" dirty="0"/>
              <a:t>30</a:t>
            </a:r>
            <a:r>
              <a:rPr lang="ko-KR" altLang="en-US" sz="1200" dirty="0"/>
              <a:t>일 </a:t>
            </a:r>
            <a:r>
              <a:rPr lang="en-US" altLang="ko-KR" sz="1200" dirty="0"/>
              <a:t>Pacific Time</a:t>
            </a:r>
            <a:endParaRPr lang="ko-KR" altLang="en-US" sz="1200" dirty="0"/>
          </a:p>
        </p:txBody>
      </p:sp>
      <p:sp>
        <p:nvSpPr>
          <p:cNvPr id="9" name="TextBox 8">
            <a:extLst>
              <a:ext uri="{FF2B5EF4-FFF2-40B4-BE49-F238E27FC236}">
                <a16:creationId xmlns:a16="http://schemas.microsoft.com/office/drawing/2014/main" id="{CD122CE5-8DF0-4466-B87E-92E5A323695D}"/>
              </a:ext>
            </a:extLst>
          </p:cNvPr>
          <p:cNvSpPr txBox="1"/>
          <p:nvPr/>
        </p:nvSpPr>
        <p:spPr>
          <a:xfrm>
            <a:off x="3565321" y="1535185"/>
            <a:ext cx="1201291" cy="307777"/>
          </a:xfrm>
          <a:prstGeom prst="rect">
            <a:avLst/>
          </a:prstGeom>
          <a:noFill/>
        </p:spPr>
        <p:txBody>
          <a:bodyPr wrap="none" rtlCol="0">
            <a:spAutoFit/>
          </a:bodyPr>
          <a:lstStyle/>
          <a:p>
            <a:r>
              <a:rPr lang="en-US" altLang="ko-KR" sz="1400" dirty="0"/>
              <a:t>Storage cost</a:t>
            </a:r>
            <a:endParaRPr lang="ko-KR" altLang="en-US" sz="1400" dirty="0"/>
          </a:p>
        </p:txBody>
      </p:sp>
      <p:cxnSp>
        <p:nvCxnSpPr>
          <p:cNvPr id="11" name="직선 연결선 10">
            <a:extLst>
              <a:ext uri="{FF2B5EF4-FFF2-40B4-BE49-F238E27FC236}">
                <a16:creationId xmlns:a16="http://schemas.microsoft.com/office/drawing/2014/main" id="{6FEE69F8-6636-4ADE-A6AC-7E084B22E444}"/>
              </a:ext>
            </a:extLst>
          </p:cNvPr>
          <p:cNvCxnSpPr>
            <a:cxnSpLocks/>
          </p:cNvCxnSpPr>
          <p:nvPr/>
        </p:nvCxnSpPr>
        <p:spPr>
          <a:xfrm>
            <a:off x="5219033" y="1759072"/>
            <a:ext cx="5416666"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0948EFA-435D-4D9D-BD8C-27BFB574CEC5}"/>
              </a:ext>
            </a:extLst>
          </p:cNvPr>
          <p:cNvSpPr txBox="1"/>
          <p:nvPr/>
        </p:nvSpPr>
        <p:spPr>
          <a:xfrm>
            <a:off x="10662407" y="1535185"/>
            <a:ext cx="947695" cy="307777"/>
          </a:xfrm>
          <a:prstGeom prst="rect">
            <a:avLst/>
          </a:prstGeom>
          <a:noFill/>
        </p:spPr>
        <p:txBody>
          <a:bodyPr wrap="none" rtlCol="0">
            <a:spAutoFit/>
          </a:bodyPr>
          <a:lstStyle/>
          <a:p>
            <a:r>
              <a:rPr lang="en-US" altLang="ko-KR" sz="1400" dirty="0"/>
              <a:t>U$276.30</a:t>
            </a:r>
            <a:endParaRPr lang="ko-KR" altLang="en-US" sz="1400" dirty="0"/>
          </a:p>
        </p:txBody>
      </p:sp>
      <p:sp>
        <p:nvSpPr>
          <p:cNvPr id="14" name="TextBox 13">
            <a:extLst>
              <a:ext uri="{FF2B5EF4-FFF2-40B4-BE49-F238E27FC236}">
                <a16:creationId xmlns:a16="http://schemas.microsoft.com/office/drawing/2014/main" id="{643E6C43-3B25-4F59-85F2-A7286CA2057D}"/>
              </a:ext>
            </a:extLst>
          </p:cNvPr>
          <p:cNvSpPr txBox="1"/>
          <p:nvPr/>
        </p:nvSpPr>
        <p:spPr>
          <a:xfrm>
            <a:off x="3565321" y="2182535"/>
            <a:ext cx="1910395" cy="307777"/>
          </a:xfrm>
          <a:prstGeom prst="rect">
            <a:avLst/>
          </a:prstGeom>
          <a:noFill/>
        </p:spPr>
        <p:txBody>
          <a:bodyPr wrap="none" rtlCol="0">
            <a:spAutoFit/>
          </a:bodyPr>
          <a:lstStyle/>
          <a:p>
            <a:r>
              <a:rPr lang="en-US" altLang="ko-KR" sz="1400" dirty="0"/>
              <a:t>Product delivery cost</a:t>
            </a:r>
            <a:endParaRPr lang="ko-KR" altLang="en-US" sz="1400" dirty="0"/>
          </a:p>
        </p:txBody>
      </p:sp>
      <p:cxnSp>
        <p:nvCxnSpPr>
          <p:cNvPr id="15" name="직선 연결선 14">
            <a:extLst>
              <a:ext uri="{FF2B5EF4-FFF2-40B4-BE49-F238E27FC236}">
                <a16:creationId xmlns:a16="http://schemas.microsoft.com/office/drawing/2014/main" id="{F23239BB-62FB-49FD-953A-B24C58C866D7}"/>
              </a:ext>
            </a:extLst>
          </p:cNvPr>
          <p:cNvCxnSpPr>
            <a:cxnSpLocks/>
          </p:cNvCxnSpPr>
          <p:nvPr/>
        </p:nvCxnSpPr>
        <p:spPr>
          <a:xfrm>
            <a:off x="4952239" y="2406422"/>
            <a:ext cx="5683460"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2D75C81-C4A1-4365-80AB-AD9333E9A745}"/>
              </a:ext>
            </a:extLst>
          </p:cNvPr>
          <p:cNvSpPr txBox="1"/>
          <p:nvPr/>
        </p:nvSpPr>
        <p:spPr>
          <a:xfrm>
            <a:off x="10662407" y="2182535"/>
            <a:ext cx="848309" cy="307777"/>
          </a:xfrm>
          <a:prstGeom prst="rect">
            <a:avLst/>
          </a:prstGeom>
          <a:noFill/>
        </p:spPr>
        <p:txBody>
          <a:bodyPr wrap="none" rtlCol="0">
            <a:spAutoFit/>
          </a:bodyPr>
          <a:lstStyle/>
          <a:p>
            <a:r>
              <a:rPr lang="en-US" altLang="ko-KR" sz="1400" dirty="0"/>
              <a:t>U$29.20</a:t>
            </a:r>
            <a:endParaRPr lang="ko-KR" altLang="en-US" sz="1400" dirty="0"/>
          </a:p>
        </p:txBody>
      </p:sp>
      <p:sp>
        <p:nvSpPr>
          <p:cNvPr id="28" name="TextBox 27">
            <a:extLst>
              <a:ext uri="{FF2B5EF4-FFF2-40B4-BE49-F238E27FC236}">
                <a16:creationId xmlns:a16="http://schemas.microsoft.com/office/drawing/2014/main" id="{8FBDB68D-A857-4A19-9104-CCD52990F2DA}"/>
              </a:ext>
            </a:extLst>
          </p:cNvPr>
          <p:cNvSpPr txBox="1"/>
          <p:nvPr/>
        </p:nvSpPr>
        <p:spPr>
          <a:xfrm>
            <a:off x="3565321" y="2829885"/>
            <a:ext cx="2667718" cy="307777"/>
          </a:xfrm>
          <a:prstGeom prst="rect">
            <a:avLst/>
          </a:prstGeom>
          <a:noFill/>
        </p:spPr>
        <p:txBody>
          <a:bodyPr wrap="none" rtlCol="0">
            <a:spAutoFit/>
          </a:bodyPr>
          <a:lstStyle/>
          <a:p>
            <a:r>
              <a:rPr lang="en-US" altLang="ko-KR" sz="1400" dirty="0"/>
              <a:t>Return/Refund</a:t>
            </a:r>
            <a:r>
              <a:rPr lang="ko-KR" altLang="en-US" sz="1400" dirty="0"/>
              <a:t> </a:t>
            </a:r>
            <a:r>
              <a:rPr lang="en-US" altLang="ko-KR" sz="1400" dirty="0"/>
              <a:t>Collectible</a:t>
            </a:r>
            <a:r>
              <a:rPr lang="ko-KR" altLang="en-US" sz="1400" dirty="0"/>
              <a:t> </a:t>
            </a:r>
            <a:r>
              <a:rPr lang="en-US" altLang="ko-KR" sz="1400" dirty="0"/>
              <a:t>cost</a:t>
            </a:r>
            <a:endParaRPr lang="ko-KR" altLang="en-US" sz="1400" dirty="0"/>
          </a:p>
        </p:txBody>
      </p:sp>
      <p:cxnSp>
        <p:nvCxnSpPr>
          <p:cNvPr id="29" name="직선 연결선 28">
            <a:extLst>
              <a:ext uri="{FF2B5EF4-FFF2-40B4-BE49-F238E27FC236}">
                <a16:creationId xmlns:a16="http://schemas.microsoft.com/office/drawing/2014/main" id="{002F8136-2276-40FE-A65D-08595C727307}"/>
              </a:ext>
            </a:extLst>
          </p:cNvPr>
          <p:cNvCxnSpPr>
            <a:cxnSpLocks/>
          </p:cNvCxnSpPr>
          <p:nvPr/>
        </p:nvCxnSpPr>
        <p:spPr>
          <a:xfrm>
            <a:off x="5311312" y="3053772"/>
            <a:ext cx="5324387"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33B379A-C0A1-49B2-AA1B-BC5D9C1B4E57}"/>
              </a:ext>
            </a:extLst>
          </p:cNvPr>
          <p:cNvSpPr txBox="1"/>
          <p:nvPr/>
        </p:nvSpPr>
        <p:spPr>
          <a:xfrm>
            <a:off x="10662407" y="2829885"/>
            <a:ext cx="848309" cy="307777"/>
          </a:xfrm>
          <a:prstGeom prst="rect">
            <a:avLst/>
          </a:prstGeom>
          <a:noFill/>
        </p:spPr>
        <p:txBody>
          <a:bodyPr wrap="none" rtlCol="0">
            <a:spAutoFit/>
          </a:bodyPr>
          <a:lstStyle/>
          <a:p>
            <a:r>
              <a:rPr lang="en-US" altLang="ko-KR" sz="1400" dirty="0"/>
              <a:t>U$10.50</a:t>
            </a:r>
            <a:endParaRPr lang="ko-KR" altLang="en-US" sz="1400" dirty="0"/>
          </a:p>
        </p:txBody>
      </p:sp>
      <p:sp>
        <p:nvSpPr>
          <p:cNvPr id="32" name="TextBox 31">
            <a:extLst>
              <a:ext uri="{FF2B5EF4-FFF2-40B4-BE49-F238E27FC236}">
                <a16:creationId xmlns:a16="http://schemas.microsoft.com/office/drawing/2014/main" id="{F045CFE7-5560-4B4B-AA5B-5FC966FEE1FE}"/>
              </a:ext>
            </a:extLst>
          </p:cNvPr>
          <p:cNvSpPr txBox="1"/>
          <p:nvPr/>
        </p:nvSpPr>
        <p:spPr>
          <a:xfrm>
            <a:off x="3565321" y="3477235"/>
            <a:ext cx="1125629" cy="307777"/>
          </a:xfrm>
          <a:prstGeom prst="rect">
            <a:avLst/>
          </a:prstGeom>
          <a:noFill/>
        </p:spPr>
        <p:txBody>
          <a:bodyPr wrap="none" rtlCol="0">
            <a:spAutoFit/>
          </a:bodyPr>
          <a:lstStyle/>
          <a:p>
            <a:r>
              <a:rPr lang="en-US" altLang="ko-KR" sz="1400" dirty="0"/>
              <a:t>Other costs</a:t>
            </a:r>
            <a:endParaRPr lang="ko-KR" altLang="en-US" sz="1400" dirty="0"/>
          </a:p>
        </p:txBody>
      </p:sp>
      <p:cxnSp>
        <p:nvCxnSpPr>
          <p:cNvPr id="33" name="직선 연결선 32">
            <a:extLst>
              <a:ext uri="{FF2B5EF4-FFF2-40B4-BE49-F238E27FC236}">
                <a16:creationId xmlns:a16="http://schemas.microsoft.com/office/drawing/2014/main" id="{36ED24B4-C280-4D4A-91D5-CD61FC31C456}"/>
              </a:ext>
            </a:extLst>
          </p:cNvPr>
          <p:cNvCxnSpPr>
            <a:cxnSpLocks/>
          </p:cNvCxnSpPr>
          <p:nvPr/>
        </p:nvCxnSpPr>
        <p:spPr>
          <a:xfrm>
            <a:off x="4454554" y="3701122"/>
            <a:ext cx="6181145"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D54450C-2AAB-41F1-86E9-B01F21FBAFB6}"/>
              </a:ext>
            </a:extLst>
          </p:cNvPr>
          <p:cNvSpPr txBox="1"/>
          <p:nvPr/>
        </p:nvSpPr>
        <p:spPr>
          <a:xfrm>
            <a:off x="10662407" y="3477235"/>
            <a:ext cx="947695" cy="307777"/>
          </a:xfrm>
          <a:prstGeom prst="rect">
            <a:avLst/>
          </a:prstGeom>
          <a:noFill/>
        </p:spPr>
        <p:txBody>
          <a:bodyPr wrap="none" rtlCol="0">
            <a:spAutoFit/>
          </a:bodyPr>
          <a:lstStyle/>
          <a:p>
            <a:r>
              <a:rPr lang="en-US" altLang="ko-KR" sz="1400" dirty="0"/>
              <a:t>U$112.20</a:t>
            </a:r>
            <a:endParaRPr lang="ko-KR" altLang="en-US" sz="1400" dirty="0"/>
          </a:p>
        </p:txBody>
      </p:sp>
      <p:sp>
        <p:nvSpPr>
          <p:cNvPr id="36" name="직사각형 35">
            <a:extLst>
              <a:ext uri="{FF2B5EF4-FFF2-40B4-BE49-F238E27FC236}">
                <a16:creationId xmlns:a16="http://schemas.microsoft.com/office/drawing/2014/main" id="{803D676D-A37B-4E4D-932A-02EC128A6FA5}"/>
              </a:ext>
            </a:extLst>
          </p:cNvPr>
          <p:cNvSpPr/>
          <p:nvPr/>
        </p:nvSpPr>
        <p:spPr>
          <a:xfrm>
            <a:off x="3624044" y="4572002"/>
            <a:ext cx="8083738" cy="13548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b="1" dirty="0">
                <a:solidFill>
                  <a:schemeClr val="tx1"/>
                </a:solidFill>
              </a:rPr>
              <a:t>Account information</a:t>
            </a:r>
          </a:p>
          <a:p>
            <a:r>
              <a:rPr lang="en-US" altLang="ko-KR" sz="1600" dirty="0">
                <a:solidFill>
                  <a:schemeClr val="tx1"/>
                </a:solidFill>
              </a:rPr>
              <a:t>ABC Bank</a:t>
            </a:r>
          </a:p>
          <a:p>
            <a:r>
              <a:rPr lang="en-US" altLang="ko-KR" sz="1600" dirty="0">
                <a:solidFill>
                  <a:schemeClr val="tx1"/>
                </a:solidFill>
              </a:rPr>
              <a:t>Address</a:t>
            </a:r>
          </a:p>
          <a:p>
            <a:r>
              <a:rPr lang="en-US" altLang="ko-KR" sz="1600" dirty="0">
                <a:solidFill>
                  <a:schemeClr val="tx1"/>
                </a:solidFill>
              </a:rPr>
              <a:t>Swift Code</a:t>
            </a:r>
          </a:p>
          <a:p>
            <a:r>
              <a:rPr lang="en-US" altLang="ko-KR" sz="1600" dirty="0">
                <a:solidFill>
                  <a:schemeClr val="tx1"/>
                </a:solidFill>
              </a:rPr>
              <a:t>Contact</a:t>
            </a:r>
            <a:endParaRPr lang="ko-KR" altLang="en-US" sz="1600" dirty="0">
              <a:solidFill>
                <a:schemeClr val="tx1"/>
              </a:solidFill>
            </a:endParaRPr>
          </a:p>
        </p:txBody>
      </p:sp>
      <p:cxnSp>
        <p:nvCxnSpPr>
          <p:cNvPr id="37" name="직선 연결선 36">
            <a:extLst>
              <a:ext uri="{FF2B5EF4-FFF2-40B4-BE49-F238E27FC236}">
                <a16:creationId xmlns:a16="http://schemas.microsoft.com/office/drawing/2014/main" id="{6D1E6A40-1ACA-43A8-BCA8-693831C6E0C5}"/>
              </a:ext>
            </a:extLst>
          </p:cNvPr>
          <p:cNvCxnSpPr>
            <a:cxnSpLocks/>
          </p:cNvCxnSpPr>
          <p:nvPr/>
        </p:nvCxnSpPr>
        <p:spPr>
          <a:xfrm>
            <a:off x="3624044" y="4004524"/>
            <a:ext cx="7886672"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80B7D7B-BCAC-4E9E-B63C-57633527E3D2}"/>
              </a:ext>
            </a:extLst>
          </p:cNvPr>
          <p:cNvSpPr txBox="1"/>
          <p:nvPr/>
        </p:nvSpPr>
        <p:spPr>
          <a:xfrm>
            <a:off x="3565321" y="4123189"/>
            <a:ext cx="1261114" cy="307777"/>
          </a:xfrm>
          <a:prstGeom prst="rect">
            <a:avLst/>
          </a:prstGeom>
          <a:noFill/>
        </p:spPr>
        <p:txBody>
          <a:bodyPr wrap="none" rtlCol="0">
            <a:spAutoFit/>
          </a:bodyPr>
          <a:lstStyle/>
          <a:p>
            <a:r>
              <a:rPr lang="en-US" altLang="ko-KR" sz="1400" dirty="0"/>
              <a:t>Total amount</a:t>
            </a:r>
            <a:endParaRPr lang="ko-KR" altLang="en-US" sz="1400" dirty="0"/>
          </a:p>
        </p:txBody>
      </p:sp>
      <p:cxnSp>
        <p:nvCxnSpPr>
          <p:cNvPr id="40" name="직선 연결선 39">
            <a:extLst>
              <a:ext uri="{FF2B5EF4-FFF2-40B4-BE49-F238E27FC236}">
                <a16:creationId xmlns:a16="http://schemas.microsoft.com/office/drawing/2014/main" id="{8C3B26C9-38B4-4782-9FE0-C86354E22933}"/>
              </a:ext>
            </a:extLst>
          </p:cNvPr>
          <p:cNvCxnSpPr>
            <a:cxnSpLocks/>
          </p:cNvCxnSpPr>
          <p:nvPr/>
        </p:nvCxnSpPr>
        <p:spPr>
          <a:xfrm>
            <a:off x="4454554" y="4347076"/>
            <a:ext cx="6181145"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3693832-31A4-4ADE-ADCE-60DF178C3215}"/>
              </a:ext>
            </a:extLst>
          </p:cNvPr>
          <p:cNvSpPr txBox="1"/>
          <p:nvPr/>
        </p:nvSpPr>
        <p:spPr>
          <a:xfrm>
            <a:off x="10662407" y="4123189"/>
            <a:ext cx="947695" cy="307777"/>
          </a:xfrm>
          <a:prstGeom prst="rect">
            <a:avLst/>
          </a:prstGeom>
          <a:noFill/>
        </p:spPr>
        <p:txBody>
          <a:bodyPr wrap="none" rtlCol="0">
            <a:spAutoFit/>
          </a:bodyPr>
          <a:lstStyle/>
          <a:p>
            <a:r>
              <a:rPr lang="en-US" altLang="ko-KR" sz="1400" dirty="0"/>
              <a:t>U$428.20</a:t>
            </a:r>
            <a:endParaRPr lang="ko-KR" altLang="en-US" sz="1400" dirty="0"/>
          </a:p>
        </p:txBody>
      </p:sp>
      <p:sp>
        <p:nvSpPr>
          <p:cNvPr id="31" name="직사각형 30">
            <a:extLst>
              <a:ext uri="{FF2B5EF4-FFF2-40B4-BE49-F238E27FC236}">
                <a16:creationId xmlns:a16="http://schemas.microsoft.com/office/drawing/2014/main" id="{AEA6BE2B-3D6E-47AE-B8C4-750D0F1FEBD8}"/>
              </a:ext>
            </a:extLst>
          </p:cNvPr>
          <p:cNvSpPr/>
          <p:nvPr/>
        </p:nvSpPr>
        <p:spPr>
          <a:xfrm>
            <a:off x="4300203" y="6309887"/>
            <a:ext cx="1210958"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Send</a:t>
            </a:r>
            <a:endParaRPr lang="ko-KR" altLang="en-US" dirty="0"/>
          </a:p>
        </p:txBody>
      </p:sp>
      <p:sp>
        <p:nvSpPr>
          <p:cNvPr id="35" name="직사각형 34">
            <a:extLst>
              <a:ext uri="{FF2B5EF4-FFF2-40B4-BE49-F238E27FC236}">
                <a16:creationId xmlns:a16="http://schemas.microsoft.com/office/drawing/2014/main" id="{BB0A2CB0-3FBE-4F1D-B516-86F4454C073A}"/>
              </a:ext>
            </a:extLst>
          </p:cNvPr>
          <p:cNvSpPr/>
          <p:nvPr/>
        </p:nvSpPr>
        <p:spPr>
          <a:xfrm>
            <a:off x="6429980" y="6309887"/>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err="1"/>
              <a:t>뒤로가기</a:t>
            </a:r>
            <a:endParaRPr lang="ko-KR" altLang="en-US" dirty="0"/>
          </a:p>
        </p:txBody>
      </p:sp>
    </p:spTree>
    <p:extLst>
      <p:ext uri="{BB962C8B-B14F-4D97-AF65-F5344CB8AC3E}">
        <p14:creationId xmlns:p14="http://schemas.microsoft.com/office/powerpoint/2010/main" val="24595373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A580D7-B39E-4835-9976-84C11BBA64D9}"/>
              </a:ext>
            </a:extLst>
          </p:cNvPr>
          <p:cNvSpPr txBox="1"/>
          <p:nvPr/>
        </p:nvSpPr>
        <p:spPr>
          <a:xfrm>
            <a:off x="3698720" y="816924"/>
            <a:ext cx="4365875" cy="1569660"/>
          </a:xfrm>
          <a:prstGeom prst="rect">
            <a:avLst/>
          </a:prstGeom>
          <a:noFill/>
        </p:spPr>
        <p:txBody>
          <a:bodyPr wrap="none" rtlCol="0">
            <a:spAutoFit/>
          </a:bodyPr>
          <a:lstStyle/>
          <a:p>
            <a:r>
              <a:rPr lang="en-US" altLang="ko-KR" sz="1200" dirty="0"/>
              <a:t>*Details</a:t>
            </a:r>
          </a:p>
          <a:p>
            <a:r>
              <a:rPr lang="en-US" altLang="ko-KR" sz="1200" dirty="0"/>
              <a:t>0.75 CBM x 12 Days (Apr. 1</a:t>
            </a:r>
            <a:r>
              <a:rPr lang="en-US" altLang="ko-KR" sz="1200" baseline="30000" dirty="0"/>
              <a:t>st</a:t>
            </a:r>
            <a:r>
              <a:rPr lang="en-US" altLang="ko-KR" sz="1200" dirty="0"/>
              <a:t> – 12</a:t>
            </a:r>
            <a:r>
              <a:rPr lang="en-US" altLang="ko-KR" sz="1200" baseline="30000" dirty="0"/>
              <a:t>th</a:t>
            </a:r>
            <a:r>
              <a:rPr lang="en-US" altLang="ko-KR" sz="1200" dirty="0"/>
              <a:t> ) x U$15    = U$135.00</a:t>
            </a:r>
          </a:p>
          <a:p>
            <a:r>
              <a:rPr lang="en-US" altLang="ko-KR" sz="1200" dirty="0"/>
              <a:t>0.72 CBM x 1 Day (Apr. 13</a:t>
            </a:r>
            <a:r>
              <a:rPr lang="en-US" altLang="ko-KR" sz="1200" baseline="30000" dirty="0"/>
              <a:t>th</a:t>
            </a:r>
            <a:r>
              <a:rPr lang="en-US" altLang="ko-KR" sz="1200" dirty="0"/>
              <a:t> ) x U$15              = U$10.80</a:t>
            </a:r>
          </a:p>
          <a:p>
            <a:r>
              <a:rPr lang="en-US" altLang="ko-KR" sz="1200" dirty="0"/>
              <a:t>0.66 CBM x 3 Days (Apr. 14</a:t>
            </a:r>
            <a:r>
              <a:rPr lang="en-US" altLang="ko-KR" sz="1200" baseline="30000" dirty="0"/>
              <a:t>th</a:t>
            </a:r>
            <a:r>
              <a:rPr lang="en-US" altLang="ko-KR" sz="1200" dirty="0"/>
              <a:t> – 16</a:t>
            </a:r>
            <a:r>
              <a:rPr lang="en-US" altLang="ko-KR" sz="1200" baseline="30000" dirty="0"/>
              <a:t>th</a:t>
            </a:r>
            <a:r>
              <a:rPr lang="en-US" altLang="ko-KR" sz="1200" dirty="0"/>
              <a:t> ) x U$15     = U$29.70</a:t>
            </a:r>
          </a:p>
          <a:p>
            <a:r>
              <a:rPr lang="en-US" altLang="ko-KR" sz="1200" dirty="0"/>
              <a:t>0.63 CBM x 1 Day (Apr. 17</a:t>
            </a:r>
            <a:r>
              <a:rPr lang="en-US" altLang="ko-KR" sz="1200" baseline="30000" dirty="0"/>
              <a:t>th</a:t>
            </a:r>
            <a:r>
              <a:rPr lang="en-US" altLang="ko-KR" sz="1200" dirty="0"/>
              <a:t> ) x U$15               = U$0.45</a:t>
            </a:r>
          </a:p>
          <a:p>
            <a:r>
              <a:rPr lang="en-US" altLang="ko-KR" sz="1200" dirty="0"/>
              <a:t>0.54 CBM x 8 Days (Apr. 18</a:t>
            </a:r>
            <a:r>
              <a:rPr lang="en-US" altLang="ko-KR" sz="1200" baseline="30000" dirty="0"/>
              <a:t>th</a:t>
            </a:r>
            <a:r>
              <a:rPr lang="en-US" altLang="ko-KR" sz="1200" dirty="0"/>
              <a:t> – 25</a:t>
            </a:r>
            <a:r>
              <a:rPr lang="en-US" altLang="ko-KR" sz="1200" baseline="30000" dirty="0"/>
              <a:t>th</a:t>
            </a:r>
            <a:r>
              <a:rPr lang="en-US" altLang="ko-KR" sz="1200" dirty="0"/>
              <a:t> ) x U$15     = U$64.80</a:t>
            </a:r>
          </a:p>
          <a:p>
            <a:r>
              <a:rPr lang="en-US" altLang="ko-KR" sz="1200" dirty="0"/>
              <a:t>0.51 CBM  x 2 Day (Apr. 26</a:t>
            </a:r>
            <a:r>
              <a:rPr lang="en-US" altLang="ko-KR" sz="1200" baseline="30000" dirty="0"/>
              <a:t>th</a:t>
            </a:r>
            <a:r>
              <a:rPr lang="en-US" altLang="ko-KR" sz="1200" dirty="0"/>
              <a:t> – 27</a:t>
            </a:r>
            <a:r>
              <a:rPr lang="en-US" altLang="ko-KR" sz="1200" baseline="30000" dirty="0"/>
              <a:t>th</a:t>
            </a:r>
            <a:r>
              <a:rPr lang="en-US" altLang="ko-KR" sz="1200" dirty="0"/>
              <a:t> ) x U$15     = U$15.30</a:t>
            </a:r>
          </a:p>
          <a:p>
            <a:r>
              <a:rPr lang="en-US" altLang="ko-KR" sz="1200" dirty="0"/>
              <a:t>0.45 CBM x 3 Days (Apr. 28</a:t>
            </a:r>
            <a:r>
              <a:rPr lang="en-US" altLang="ko-KR" sz="1200" baseline="30000" dirty="0"/>
              <a:t>th</a:t>
            </a:r>
            <a:r>
              <a:rPr lang="en-US" altLang="ko-KR" sz="1200" dirty="0"/>
              <a:t> – 30</a:t>
            </a:r>
            <a:r>
              <a:rPr lang="en-US" altLang="ko-KR" sz="1200" baseline="30000" dirty="0"/>
              <a:t>th</a:t>
            </a:r>
            <a:r>
              <a:rPr lang="en-US" altLang="ko-KR" sz="1200" dirty="0"/>
              <a:t> ) x U$15     = U$20.25</a:t>
            </a:r>
            <a:endParaRPr lang="ko-KR" altLang="en-US" sz="1200" dirty="0"/>
          </a:p>
        </p:txBody>
      </p:sp>
      <p:cxnSp>
        <p:nvCxnSpPr>
          <p:cNvPr id="5" name="직선 연결선 4">
            <a:extLst>
              <a:ext uri="{FF2B5EF4-FFF2-40B4-BE49-F238E27FC236}">
                <a16:creationId xmlns:a16="http://schemas.microsoft.com/office/drawing/2014/main" id="{AED2CE1A-6BA5-4556-ACB0-39F3B936C33F}"/>
              </a:ext>
            </a:extLst>
          </p:cNvPr>
          <p:cNvCxnSpPr>
            <a:cxnSpLocks/>
          </p:cNvCxnSpPr>
          <p:nvPr/>
        </p:nvCxnSpPr>
        <p:spPr>
          <a:xfrm>
            <a:off x="3798413" y="2386584"/>
            <a:ext cx="4249404"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67F0D4E-F773-44FA-AAC5-1BCB27489DE5}"/>
              </a:ext>
            </a:extLst>
          </p:cNvPr>
          <p:cNvSpPr txBox="1"/>
          <p:nvPr/>
        </p:nvSpPr>
        <p:spPr>
          <a:xfrm>
            <a:off x="3698720" y="2442728"/>
            <a:ext cx="4413388" cy="276999"/>
          </a:xfrm>
          <a:prstGeom prst="rect">
            <a:avLst/>
          </a:prstGeom>
          <a:noFill/>
        </p:spPr>
        <p:txBody>
          <a:bodyPr wrap="none" rtlCol="0">
            <a:spAutoFit/>
          </a:bodyPr>
          <a:lstStyle/>
          <a:p>
            <a:r>
              <a:rPr lang="ko-KR" altLang="en-US" sz="1200" dirty="0"/>
              <a:t>합계                                                            </a:t>
            </a:r>
            <a:r>
              <a:rPr lang="en-US" altLang="ko-KR" sz="1200" dirty="0"/>
              <a:t>U$276.30</a:t>
            </a:r>
            <a:endParaRPr lang="ko-KR" altLang="en-US" sz="1200" dirty="0"/>
          </a:p>
        </p:txBody>
      </p:sp>
      <p:sp>
        <p:nvSpPr>
          <p:cNvPr id="7" name="TextBox 6">
            <a:extLst>
              <a:ext uri="{FF2B5EF4-FFF2-40B4-BE49-F238E27FC236}">
                <a16:creationId xmlns:a16="http://schemas.microsoft.com/office/drawing/2014/main" id="{FC7A101C-7535-4031-A680-7AD470B6DD32}"/>
              </a:ext>
            </a:extLst>
          </p:cNvPr>
          <p:cNvSpPr txBox="1"/>
          <p:nvPr/>
        </p:nvSpPr>
        <p:spPr>
          <a:xfrm>
            <a:off x="3698720" y="3005939"/>
            <a:ext cx="4310795" cy="1015663"/>
          </a:xfrm>
          <a:prstGeom prst="rect">
            <a:avLst/>
          </a:prstGeom>
          <a:noFill/>
        </p:spPr>
        <p:txBody>
          <a:bodyPr wrap="none" rtlCol="0">
            <a:spAutoFit/>
          </a:bodyPr>
          <a:lstStyle/>
          <a:p>
            <a:r>
              <a:rPr lang="en-US" altLang="ko-KR" sz="1200" dirty="0"/>
              <a:t>*Details</a:t>
            </a:r>
          </a:p>
          <a:p>
            <a:r>
              <a:rPr lang="ko-KR" altLang="en-US" sz="1200" dirty="0"/>
              <a:t>내륙 일반 배송  </a:t>
            </a:r>
            <a:r>
              <a:rPr lang="en-US" altLang="ko-KR" sz="1200" dirty="0"/>
              <a:t>~ 200g       8</a:t>
            </a:r>
            <a:r>
              <a:rPr lang="ko-KR" altLang="en-US" sz="1200" dirty="0"/>
              <a:t>건 </a:t>
            </a:r>
            <a:r>
              <a:rPr lang="en-US" altLang="ko-KR" sz="1200" dirty="0"/>
              <a:t>x U$0.8           = U$6.40</a:t>
            </a:r>
          </a:p>
          <a:p>
            <a:r>
              <a:rPr lang="en-US" altLang="ko-KR" sz="1200" dirty="0"/>
              <a:t>               251 ~ 500g       3</a:t>
            </a:r>
            <a:r>
              <a:rPr lang="ko-KR" altLang="en-US" sz="1200" dirty="0"/>
              <a:t>건 </a:t>
            </a:r>
            <a:r>
              <a:rPr lang="en-US" altLang="ko-KR" sz="1200" dirty="0"/>
              <a:t>x U$1.5           = U$4.50</a:t>
            </a:r>
          </a:p>
          <a:p>
            <a:r>
              <a:rPr lang="en-US" altLang="ko-KR" sz="1200" dirty="0"/>
              <a:t>               501 ~ 1Kg         4</a:t>
            </a:r>
            <a:r>
              <a:rPr lang="ko-KR" altLang="en-US" sz="1200" dirty="0"/>
              <a:t>건 </a:t>
            </a:r>
            <a:r>
              <a:rPr lang="en-US" altLang="ko-KR" sz="1200" dirty="0"/>
              <a:t>x U$2.2           = U$8.80</a:t>
            </a:r>
          </a:p>
          <a:p>
            <a:r>
              <a:rPr lang="ko-KR" altLang="en-US" sz="1200" dirty="0"/>
              <a:t>내륙 특수 배송                   </a:t>
            </a:r>
            <a:r>
              <a:rPr lang="en-US" altLang="ko-KR" sz="1200" dirty="0"/>
              <a:t>5</a:t>
            </a:r>
            <a:r>
              <a:rPr lang="ko-KR" altLang="en-US" sz="1200" dirty="0"/>
              <a:t>건 </a:t>
            </a:r>
            <a:r>
              <a:rPr lang="en-US" altLang="ko-KR" sz="1200" dirty="0"/>
              <a:t>x U$1.9           = U$9.50</a:t>
            </a:r>
            <a:endParaRPr lang="ko-KR" altLang="en-US" sz="1200" dirty="0"/>
          </a:p>
        </p:txBody>
      </p:sp>
      <p:cxnSp>
        <p:nvCxnSpPr>
          <p:cNvPr id="8" name="직선 연결선 7">
            <a:extLst>
              <a:ext uri="{FF2B5EF4-FFF2-40B4-BE49-F238E27FC236}">
                <a16:creationId xmlns:a16="http://schemas.microsoft.com/office/drawing/2014/main" id="{DC3B38A1-CC79-427B-B78F-AC8176A2A0AA}"/>
              </a:ext>
            </a:extLst>
          </p:cNvPr>
          <p:cNvCxnSpPr>
            <a:cxnSpLocks/>
          </p:cNvCxnSpPr>
          <p:nvPr/>
        </p:nvCxnSpPr>
        <p:spPr>
          <a:xfrm>
            <a:off x="3798413" y="4030314"/>
            <a:ext cx="4249404"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8A315AF-81A1-4B4E-9A29-B054209AB8FE}"/>
              </a:ext>
            </a:extLst>
          </p:cNvPr>
          <p:cNvSpPr txBox="1"/>
          <p:nvPr/>
        </p:nvSpPr>
        <p:spPr>
          <a:xfrm>
            <a:off x="3698720" y="4086458"/>
            <a:ext cx="4413388" cy="276999"/>
          </a:xfrm>
          <a:prstGeom prst="rect">
            <a:avLst/>
          </a:prstGeom>
          <a:noFill/>
        </p:spPr>
        <p:txBody>
          <a:bodyPr wrap="none" rtlCol="0">
            <a:spAutoFit/>
          </a:bodyPr>
          <a:lstStyle/>
          <a:p>
            <a:r>
              <a:rPr lang="ko-KR" altLang="en-US" sz="1200" dirty="0"/>
              <a:t>합계                                                            </a:t>
            </a:r>
            <a:r>
              <a:rPr lang="en-US" altLang="ko-KR" sz="1200" dirty="0"/>
              <a:t>U$29.20</a:t>
            </a:r>
            <a:endParaRPr lang="ko-KR" altLang="en-US" sz="1200" dirty="0"/>
          </a:p>
        </p:txBody>
      </p:sp>
      <p:sp>
        <p:nvSpPr>
          <p:cNvPr id="10" name="TextBox 9">
            <a:extLst>
              <a:ext uri="{FF2B5EF4-FFF2-40B4-BE49-F238E27FC236}">
                <a16:creationId xmlns:a16="http://schemas.microsoft.com/office/drawing/2014/main" id="{6E117970-44D7-4C2D-A6C1-E6A3D984ECB3}"/>
              </a:ext>
            </a:extLst>
          </p:cNvPr>
          <p:cNvSpPr txBox="1"/>
          <p:nvPr/>
        </p:nvSpPr>
        <p:spPr>
          <a:xfrm>
            <a:off x="755008" y="125834"/>
            <a:ext cx="2276585" cy="369332"/>
          </a:xfrm>
          <a:prstGeom prst="rect">
            <a:avLst/>
          </a:prstGeom>
          <a:noFill/>
        </p:spPr>
        <p:txBody>
          <a:bodyPr wrap="none" rtlCol="0">
            <a:spAutoFit/>
          </a:bodyPr>
          <a:lstStyle/>
          <a:p>
            <a:r>
              <a:rPr lang="ko-KR" altLang="en-US" dirty="0"/>
              <a:t>전체 이용 상세 내역</a:t>
            </a:r>
          </a:p>
        </p:txBody>
      </p:sp>
      <p:sp>
        <p:nvSpPr>
          <p:cNvPr id="11" name="TextBox 10">
            <a:extLst>
              <a:ext uri="{FF2B5EF4-FFF2-40B4-BE49-F238E27FC236}">
                <a16:creationId xmlns:a16="http://schemas.microsoft.com/office/drawing/2014/main" id="{B4F495F2-115B-47EE-9C7D-014A34BF9C04}"/>
              </a:ext>
            </a:extLst>
          </p:cNvPr>
          <p:cNvSpPr txBox="1"/>
          <p:nvPr/>
        </p:nvSpPr>
        <p:spPr>
          <a:xfrm>
            <a:off x="1661018" y="578839"/>
            <a:ext cx="1745991" cy="307777"/>
          </a:xfrm>
          <a:prstGeom prst="rect">
            <a:avLst/>
          </a:prstGeom>
          <a:noFill/>
        </p:spPr>
        <p:txBody>
          <a:bodyPr wrap="none" rtlCol="0">
            <a:spAutoFit/>
          </a:bodyPr>
          <a:lstStyle/>
          <a:p>
            <a:r>
              <a:rPr lang="ko-KR" altLang="en-US" sz="1400" dirty="0"/>
              <a:t>제품 창고 보관비용</a:t>
            </a:r>
            <a:endParaRPr lang="ko-KR" altLang="en-US" dirty="0"/>
          </a:p>
        </p:txBody>
      </p:sp>
      <p:cxnSp>
        <p:nvCxnSpPr>
          <p:cNvPr id="12" name="직선 연결선 11">
            <a:extLst>
              <a:ext uri="{FF2B5EF4-FFF2-40B4-BE49-F238E27FC236}">
                <a16:creationId xmlns:a16="http://schemas.microsoft.com/office/drawing/2014/main" id="{6B595BA8-AA85-412A-81A2-AF7252506CF4}"/>
              </a:ext>
            </a:extLst>
          </p:cNvPr>
          <p:cNvCxnSpPr>
            <a:cxnSpLocks/>
          </p:cNvCxnSpPr>
          <p:nvPr/>
        </p:nvCxnSpPr>
        <p:spPr>
          <a:xfrm>
            <a:off x="3314730" y="802726"/>
            <a:ext cx="5416666"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9CE8160-FF8C-4418-99D8-0902AE861379}"/>
              </a:ext>
            </a:extLst>
          </p:cNvPr>
          <p:cNvSpPr txBox="1"/>
          <p:nvPr/>
        </p:nvSpPr>
        <p:spPr>
          <a:xfrm>
            <a:off x="8758104" y="578839"/>
            <a:ext cx="947695" cy="307777"/>
          </a:xfrm>
          <a:prstGeom prst="rect">
            <a:avLst/>
          </a:prstGeom>
          <a:noFill/>
        </p:spPr>
        <p:txBody>
          <a:bodyPr wrap="none" rtlCol="0">
            <a:spAutoFit/>
          </a:bodyPr>
          <a:lstStyle/>
          <a:p>
            <a:r>
              <a:rPr lang="en-US" altLang="ko-KR" sz="1400" dirty="0"/>
              <a:t>U$276.30</a:t>
            </a:r>
            <a:endParaRPr lang="ko-KR" altLang="en-US" sz="1400" dirty="0"/>
          </a:p>
        </p:txBody>
      </p:sp>
      <p:sp>
        <p:nvSpPr>
          <p:cNvPr id="14" name="TextBox 13">
            <a:extLst>
              <a:ext uri="{FF2B5EF4-FFF2-40B4-BE49-F238E27FC236}">
                <a16:creationId xmlns:a16="http://schemas.microsoft.com/office/drawing/2014/main" id="{E0277D6F-24B5-4100-B395-ECBD61725A3C}"/>
              </a:ext>
            </a:extLst>
          </p:cNvPr>
          <p:cNvSpPr txBox="1"/>
          <p:nvPr/>
        </p:nvSpPr>
        <p:spPr>
          <a:xfrm>
            <a:off x="1661018" y="2778154"/>
            <a:ext cx="1386918" cy="307777"/>
          </a:xfrm>
          <a:prstGeom prst="rect">
            <a:avLst/>
          </a:prstGeom>
          <a:noFill/>
        </p:spPr>
        <p:txBody>
          <a:bodyPr wrap="none" rtlCol="0">
            <a:spAutoFit/>
          </a:bodyPr>
          <a:lstStyle/>
          <a:p>
            <a:r>
              <a:rPr lang="ko-KR" altLang="en-US" sz="1400" dirty="0"/>
              <a:t>제품 배송 비용</a:t>
            </a:r>
            <a:endParaRPr lang="ko-KR" altLang="en-US" dirty="0"/>
          </a:p>
        </p:txBody>
      </p:sp>
      <p:cxnSp>
        <p:nvCxnSpPr>
          <p:cNvPr id="15" name="직선 연결선 14">
            <a:extLst>
              <a:ext uri="{FF2B5EF4-FFF2-40B4-BE49-F238E27FC236}">
                <a16:creationId xmlns:a16="http://schemas.microsoft.com/office/drawing/2014/main" id="{BEE3E3E2-ABB1-4108-B9EF-361671E7084C}"/>
              </a:ext>
            </a:extLst>
          </p:cNvPr>
          <p:cNvCxnSpPr>
            <a:cxnSpLocks/>
          </p:cNvCxnSpPr>
          <p:nvPr/>
        </p:nvCxnSpPr>
        <p:spPr>
          <a:xfrm>
            <a:off x="3047936" y="3002041"/>
            <a:ext cx="5683460"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BC18A09-3414-4D88-BE04-63BC6C2799AE}"/>
              </a:ext>
            </a:extLst>
          </p:cNvPr>
          <p:cNvSpPr txBox="1"/>
          <p:nvPr/>
        </p:nvSpPr>
        <p:spPr>
          <a:xfrm>
            <a:off x="8758104" y="2778154"/>
            <a:ext cx="848309" cy="307777"/>
          </a:xfrm>
          <a:prstGeom prst="rect">
            <a:avLst/>
          </a:prstGeom>
          <a:noFill/>
        </p:spPr>
        <p:txBody>
          <a:bodyPr wrap="none" rtlCol="0">
            <a:spAutoFit/>
          </a:bodyPr>
          <a:lstStyle/>
          <a:p>
            <a:r>
              <a:rPr lang="en-US" altLang="ko-KR" sz="1400" dirty="0"/>
              <a:t>U$29.20</a:t>
            </a:r>
            <a:endParaRPr lang="ko-KR" altLang="en-US" sz="1400" dirty="0"/>
          </a:p>
        </p:txBody>
      </p:sp>
      <p:sp>
        <p:nvSpPr>
          <p:cNvPr id="17" name="TextBox 16">
            <a:extLst>
              <a:ext uri="{FF2B5EF4-FFF2-40B4-BE49-F238E27FC236}">
                <a16:creationId xmlns:a16="http://schemas.microsoft.com/office/drawing/2014/main" id="{1A2DB568-CAA9-4B68-9753-5BFE40F78616}"/>
              </a:ext>
            </a:extLst>
          </p:cNvPr>
          <p:cNvSpPr txBox="1"/>
          <p:nvPr/>
        </p:nvSpPr>
        <p:spPr>
          <a:xfrm>
            <a:off x="1661018" y="4390239"/>
            <a:ext cx="1816523" cy="307777"/>
          </a:xfrm>
          <a:prstGeom prst="rect">
            <a:avLst/>
          </a:prstGeom>
          <a:noFill/>
        </p:spPr>
        <p:txBody>
          <a:bodyPr wrap="none" rtlCol="0">
            <a:spAutoFit/>
          </a:bodyPr>
          <a:lstStyle/>
          <a:p>
            <a:r>
              <a:rPr lang="ko-KR" altLang="en-US" sz="1400" dirty="0"/>
              <a:t>교환</a:t>
            </a:r>
            <a:r>
              <a:rPr lang="en-US" altLang="ko-KR" sz="1400" dirty="0"/>
              <a:t>/</a:t>
            </a:r>
            <a:r>
              <a:rPr lang="ko-KR" altLang="en-US" sz="1400" dirty="0"/>
              <a:t>환불 착불 비용</a:t>
            </a:r>
            <a:endParaRPr lang="ko-KR" altLang="en-US" dirty="0"/>
          </a:p>
        </p:txBody>
      </p:sp>
      <p:cxnSp>
        <p:nvCxnSpPr>
          <p:cNvPr id="18" name="직선 연결선 17">
            <a:extLst>
              <a:ext uri="{FF2B5EF4-FFF2-40B4-BE49-F238E27FC236}">
                <a16:creationId xmlns:a16="http://schemas.microsoft.com/office/drawing/2014/main" id="{BBE60471-A952-4454-9D02-94E39C58866E}"/>
              </a:ext>
            </a:extLst>
          </p:cNvPr>
          <p:cNvCxnSpPr>
            <a:cxnSpLocks/>
          </p:cNvCxnSpPr>
          <p:nvPr/>
        </p:nvCxnSpPr>
        <p:spPr>
          <a:xfrm>
            <a:off x="3407009" y="4614126"/>
            <a:ext cx="5324387"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E07D85B-EB2A-408E-9DC2-D93141D7F18B}"/>
              </a:ext>
            </a:extLst>
          </p:cNvPr>
          <p:cNvSpPr txBox="1"/>
          <p:nvPr/>
        </p:nvSpPr>
        <p:spPr>
          <a:xfrm>
            <a:off x="8758104" y="4390239"/>
            <a:ext cx="848309" cy="307777"/>
          </a:xfrm>
          <a:prstGeom prst="rect">
            <a:avLst/>
          </a:prstGeom>
          <a:noFill/>
        </p:spPr>
        <p:txBody>
          <a:bodyPr wrap="none" rtlCol="0">
            <a:spAutoFit/>
          </a:bodyPr>
          <a:lstStyle/>
          <a:p>
            <a:r>
              <a:rPr lang="en-US" altLang="ko-KR" sz="1400" dirty="0"/>
              <a:t>U$10.50</a:t>
            </a:r>
            <a:endParaRPr lang="ko-KR" altLang="en-US" sz="1400" dirty="0"/>
          </a:p>
        </p:txBody>
      </p:sp>
      <p:sp>
        <p:nvSpPr>
          <p:cNvPr id="20" name="TextBox 19">
            <a:extLst>
              <a:ext uri="{FF2B5EF4-FFF2-40B4-BE49-F238E27FC236}">
                <a16:creationId xmlns:a16="http://schemas.microsoft.com/office/drawing/2014/main" id="{3F46B6AD-6374-4F28-BCFA-7F48C0A4AFDE}"/>
              </a:ext>
            </a:extLst>
          </p:cNvPr>
          <p:cNvSpPr txBox="1"/>
          <p:nvPr/>
        </p:nvSpPr>
        <p:spPr>
          <a:xfrm>
            <a:off x="1661018" y="5029200"/>
            <a:ext cx="965329" cy="307777"/>
          </a:xfrm>
          <a:prstGeom prst="rect">
            <a:avLst/>
          </a:prstGeom>
          <a:noFill/>
        </p:spPr>
        <p:txBody>
          <a:bodyPr wrap="none" rtlCol="0">
            <a:spAutoFit/>
          </a:bodyPr>
          <a:lstStyle/>
          <a:p>
            <a:r>
              <a:rPr lang="ko-KR" altLang="en-US" sz="1400" dirty="0"/>
              <a:t>기타 비용</a:t>
            </a:r>
            <a:endParaRPr lang="ko-KR" altLang="en-US" dirty="0"/>
          </a:p>
        </p:txBody>
      </p:sp>
      <p:cxnSp>
        <p:nvCxnSpPr>
          <p:cNvPr id="21" name="직선 연결선 20">
            <a:extLst>
              <a:ext uri="{FF2B5EF4-FFF2-40B4-BE49-F238E27FC236}">
                <a16:creationId xmlns:a16="http://schemas.microsoft.com/office/drawing/2014/main" id="{D3433553-F52F-4F48-8AF9-099AA6AD4236}"/>
              </a:ext>
            </a:extLst>
          </p:cNvPr>
          <p:cNvCxnSpPr>
            <a:cxnSpLocks/>
          </p:cNvCxnSpPr>
          <p:nvPr/>
        </p:nvCxnSpPr>
        <p:spPr>
          <a:xfrm>
            <a:off x="2550251" y="5253087"/>
            <a:ext cx="6181145"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FD07CC9-D122-45E7-88FB-047F3C999D30}"/>
              </a:ext>
            </a:extLst>
          </p:cNvPr>
          <p:cNvSpPr txBox="1"/>
          <p:nvPr/>
        </p:nvSpPr>
        <p:spPr>
          <a:xfrm>
            <a:off x="8758104" y="5029200"/>
            <a:ext cx="947695" cy="307777"/>
          </a:xfrm>
          <a:prstGeom prst="rect">
            <a:avLst/>
          </a:prstGeom>
          <a:noFill/>
        </p:spPr>
        <p:txBody>
          <a:bodyPr wrap="none" rtlCol="0">
            <a:spAutoFit/>
          </a:bodyPr>
          <a:lstStyle/>
          <a:p>
            <a:r>
              <a:rPr lang="en-US" altLang="ko-KR" sz="1400" dirty="0"/>
              <a:t>U$112.20</a:t>
            </a:r>
            <a:endParaRPr lang="ko-KR" altLang="en-US" sz="1400" dirty="0"/>
          </a:p>
        </p:txBody>
      </p:sp>
      <p:sp>
        <p:nvSpPr>
          <p:cNvPr id="24" name="TextBox 23">
            <a:extLst>
              <a:ext uri="{FF2B5EF4-FFF2-40B4-BE49-F238E27FC236}">
                <a16:creationId xmlns:a16="http://schemas.microsoft.com/office/drawing/2014/main" id="{1D84EED7-99C3-440E-BAC5-2CC3EE20AC5F}"/>
              </a:ext>
            </a:extLst>
          </p:cNvPr>
          <p:cNvSpPr txBox="1"/>
          <p:nvPr/>
        </p:nvSpPr>
        <p:spPr>
          <a:xfrm>
            <a:off x="1661018" y="5742266"/>
            <a:ext cx="785793" cy="307777"/>
          </a:xfrm>
          <a:prstGeom prst="rect">
            <a:avLst/>
          </a:prstGeom>
          <a:noFill/>
        </p:spPr>
        <p:txBody>
          <a:bodyPr wrap="none" rtlCol="0">
            <a:spAutoFit/>
          </a:bodyPr>
          <a:lstStyle/>
          <a:p>
            <a:r>
              <a:rPr lang="ko-KR" altLang="en-US" sz="1400" dirty="0"/>
              <a:t>총 금액</a:t>
            </a:r>
            <a:endParaRPr lang="ko-KR" altLang="en-US" dirty="0"/>
          </a:p>
        </p:txBody>
      </p:sp>
      <p:cxnSp>
        <p:nvCxnSpPr>
          <p:cNvPr id="25" name="직선 연결선 24">
            <a:extLst>
              <a:ext uri="{FF2B5EF4-FFF2-40B4-BE49-F238E27FC236}">
                <a16:creationId xmlns:a16="http://schemas.microsoft.com/office/drawing/2014/main" id="{14DA3826-D495-4BF0-9DC6-1789BCCE1A8E}"/>
              </a:ext>
            </a:extLst>
          </p:cNvPr>
          <p:cNvCxnSpPr>
            <a:cxnSpLocks/>
          </p:cNvCxnSpPr>
          <p:nvPr/>
        </p:nvCxnSpPr>
        <p:spPr>
          <a:xfrm>
            <a:off x="2550251" y="5966153"/>
            <a:ext cx="6181145"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4E2DD52-0ADF-405B-9D64-4675E83A4C03}"/>
              </a:ext>
            </a:extLst>
          </p:cNvPr>
          <p:cNvSpPr txBox="1"/>
          <p:nvPr/>
        </p:nvSpPr>
        <p:spPr>
          <a:xfrm>
            <a:off x="8758104" y="5742266"/>
            <a:ext cx="947695" cy="307777"/>
          </a:xfrm>
          <a:prstGeom prst="rect">
            <a:avLst/>
          </a:prstGeom>
          <a:noFill/>
        </p:spPr>
        <p:txBody>
          <a:bodyPr wrap="none" rtlCol="0">
            <a:spAutoFit/>
          </a:bodyPr>
          <a:lstStyle/>
          <a:p>
            <a:r>
              <a:rPr lang="en-US" altLang="ko-KR" sz="1400" dirty="0"/>
              <a:t>U$428.20</a:t>
            </a:r>
            <a:endParaRPr lang="ko-KR" altLang="en-US" sz="1400" dirty="0"/>
          </a:p>
        </p:txBody>
      </p:sp>
      <p:sp>
        <p:nvSpPr>
          <p:cNvPr id="27" name="TextBox 26">
            <a:extLst>
              <a:ext uri="{FF2B5EF4-FFF2-40B4-BE49-F238E27FC236}">
                <a16:creationId xmlns:a16="http://schemas.microsoft.com/office/drawing/2014/main" id="{961C3AE6-6625-4D6E-B03E-D6CC2C333DDE}"/>
              </a:ext>
            </a:extLst>
          </p:cNvPr>
          <p:cNvSpPr txBox="1"/>
          <p:nvPr/>
        </p:nvSpPr>
        <p:spPr>
          <a:xfrm>
            <a:off x="3698720" y="4618023"/>
            <a:ext cx="4461478" cy="461665"/>
          </a:xfrm>
          <a:prstGeom prst="rect">
            <a:avLst/>
          </a:prstGeom>
          <a:noFill/>
        </p:spPr>
        <p:txBody>
          <a:bodyPr wrap="none" rtlCol="0">
            <a:spAutoFit/>
          </a:bodyPr>
          <a:lstStyle/>
          <a:p>
            <a:r>
              <a:rPr lang="en-US" altLang="ko-KR" sz="1200" dirty="0"/>
              <a:t>*Details</a:t>
            </a:r>
          </a:p>
          <a:p>
            <a:r>
              <a:rPr lang="ko-KR" altLang="en-US" sz="1200" dirty="0"/>
              <a:t>교환</a:t>
            </a:r>
            <a:r>
              <a:rPr lang="en-US" altLang="ko-KR" sz="1200" dirty="0"/>
              <a:t>/</a:t>
            </a:r>
            <a:r>
              <a:rPr lang="ko-KR" altLang="en-US" sz="1200" dirty="0"/>
              <a:t>환불 착불 비용             </a:t>
            </a:r>
            <a:r>
              <a:rPr lang="en-US" altLang="ko-KR" sz="1200" dirty="0"/>
              <a:t>3</a:t>
            </a:r>
            <a:r>
              <a:rPr lang="ko-KR" altLang="en-US" sz="1200" dirty="0"/>
              <a:t>건 </a:t>
            </a:r>
            <a:r>
              <a:rPr lang="en-US" altLang="ko-KR" sz="1200" dirty="0"/>
              <a:t>x U$3.5           = U$10.50</a:t>
            </a:r>
            <a:endParaRPr lang="ko-KR" altLang="en-US" sz="1200" dirty="0"/>
          </a:p>
        </p:txBody>
      </p:sp>
      <p:sp>
        <p:nvSpPr>
          <p:cNvPr id="30" name="TextBox 29">
            <a:extLst>
              <a:ext uri="{FF2B5EF4-FFF2-40B4-BE49-F238E27FC236}">
                <a16:creationId xmlns:a16="http://schemas.microsoft.com/office/drawing/2014/main" id="{4B5117D8-70DC-4CF7-8755-403A8551CD3A}"/>
              </a:ext>
            </a:extLst>
          </p:cNvPr>
          <p:cNvSpPr txBox="1"/>
          <p:nvPr/>
        </p:nvSpPr>
        <p:spPr>
          <a:xfrm>
            <a:off x="3698720" y="5259916"/>
            <a:ext cx="4560287" cy="461665"/>
          </a:xfrm>
          <a:prstGeom prst="rect">
            <a:avLst/>
          </a:prstGeom>
          <a:noFill/>
        </p:spPr>
        <p:txBody>
          <a:bodyPr wrap="none" rtlCol="0">
            <a:spAutoFit/>
          </a:bodyPr>
          <a:lstStyle/>
          <a:p>
            <a:r>
              <a:rPr lang="en-US" altLang="ko-KR" sz="1200" dirty="0"/>
              <a:t>*Details</a:t>
            </a:r>
          </a:p>
          <a:p>
            <a:r>
              <a:rPr lang="en-US" altLang="ko-KR" sz="1200" dirty="0"/>
              <a:t>Apr. 3</a:t>
            </a:r>
            <a:r>
              <a:rPr lang="en-US" altLang="ko-KR" sz="1200" baseline="30000" dirty="0"/>
              <a:t>rd</a:t>
            </a:r>
            <a:r>
              <a:rPr lang="en-US" altLang="ko-KR" sz="1200" dirty="0"/>
              <a:t> Custom tax fee</a:t>
            </a:r>
            <a:r>
              <a:rPr lang="ko-KR" altLang="en-US" sz="1200" dirty="0"/>
              <a:t>         </a:t>
            </a:r>
            <a:r>
              <a:rPr lang="en-US" altLang="ko-KR" sz="1200" dirty="0"/>
              <a:t>1</a:t>
            </a:r>
            <a:r>
              <a:rPr lang="ko-KR" altLang="en-US" sz="1200" dirty="0"/>
              <a:t>건 </a:t>
            </a:r>
            <a:r>
              <a:rPr lang="en-US" altLang="ko-KR" sz="1200" dirty="0"/>
              <a:t>x U$112.20       = U$112.20</a:t>
            </a:r>
            <a:endParaRPr lang="ko-KR" altLang="en-US" sz="1200" dirty="0"/>
          </a:p>
        </p:txBody>
      </p:sp>
      <p:sp>
        <p:nvSpPr>
          <p:cNvPr id="31" name="직사각형 30">
            <a:extLst>
              <a:ext uri="{FF2B5EF4-FFF2-40B4-BE49-F238E27FC236}">
                <a16:creationId xmlns:a16="http://schemas.microsoft.com/office/drawing/2014/main" id="{4D621DBB-B9A2-4124-B0D6-F132635A1832}"/>
              </a:ext>
            </a:extLst>
          </p:cNvPr>
          <p:cNvSpPr/>
          <p:nvPr/>
        </p:nvSpPr>
        <p:spPr>
          <a:xfrm>
            <a:off x="4300203" y="6309887"/>
            <a:ext cx="1210958"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t>발송하기</a:t>
            </a:r>
          </a:p>
        </p:txBody>
      </p:sp>
      <p:sp>
        <p:nvSpPr>
          <p:cNvPr id="33" name="직사각형 32">
            <a:extLst>
              <a:ext uri="{FF2B5EF4-FFF2-40B4-BE49-F238E27FC236}">
                <a16:creationId xmlns:a16="http://schemas.microsoft.com/office/drawing/2014/main" id="{D46200BF-A132-42CD-B284-1BB4E1466BDB}"/>
              </a:ext>
            </a:extLst>
          </p:cNvPr>
          <p:cNvSpPr/>
          <p:nvPr/>
        </p:nvSpPr>
        <p:spPr>
          <a:xfrm>
            <a:off x="6429980" y="6309887"/>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a:t>뒤로가기</a:t>
            </a:r>
            <a:endParaRPr lang="ko-KR" altLang="en-US" dirty="0"/>
          </a:p>
        </p:txBody>
      </p:sp>
      <p:cxnSp>
        <p:nvCxnSpPr>
          <p:cNvPr id="3" name="직선 연결선 2"/>
          <p:cNvCxnSpPr/>
          <p:nvPr/>
        </p:nvCxnSpPr>
        <p:spPr>
          <a:xfrm flipH="1">
            <a:off x="4168346" y="732727"/>
            <a:ext cx="2018270" cy="43469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직선 연결선 27"/>
          <p:cNvCxnSpPr/>
          <p:nvPr/>
        </p:nvCxnSpPr>
        <p:spPr>
          <a:xfrm>
            <a:off x="3599935" y="578839"/>
            <a:ext cx="3937687" cy="553363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7803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8FDBEF-7331-46D4-A362-F71FC3AF6362}"/>
              </a:ext>
            </a:extLst>
          </p:cNvPr>
          <p:cNvSpPr txBox="1"/>
          <p:nvPr/>
        </p:nvSpPr>
        <p:spPr>
          <a:xfrm>
            <a:off x="721453" y="276836"/>
            <a:ext cx="2827090" cy="369332"/>
          </a:xfrm>
          <a:prstGeom prst="rect">
            <a:avLst/>
          </a:prstGeom>
          <a:noFill/>
        </p:spPr>
        <p:txBody>
          <a:bodyPr wrap="square" rtlCol="0">
            <a:spAutoFit/>
          </a:bodyPr>
          <a:lstStyle/>
          <a:p>
            <a:r>
              <a:rPr lang="en-US" altLang="ko-KR" dirty="0"/>
              <a:t>Issuing Invoice</a:t>
            </a:r>
            <a:endParaRPr lang="ko-KR" altLang="en-US" dirty="0"/>
          </a:p>
        </p:txBody>
      </p:sp>
      <p:cxnSp>
        <p:nvCxnSpPr>
          <p:cNvPr id="5" name="직선 연결선 4">
            <a:extLst>
              <a:ext uri="{FF2B5EF4-FFF2-40B4-BE49-F238E27FC236}">
                <a16:creationId xmlns:a16="http://schemas.microsoft.com/office/drawing/2014/main" id="{7384CD01-D63A-4662-B91A-DE43F1AC81F9}"/>
              </a:ext>
            </a:extLst>
          </p:cNvPr>
          <p:cNvCxnSpPr>
            <a:cxnSpLocks/>
          </p:cNvCxnSpPr>
          <p:nvPr/>
        </p:nvCxnSpPr>
        <p:spPr>
          <a:xfrm>
            <a:off x="587229" y="729842"/>
            <a:ext cx="11477405"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C033EE8-C22F-4FBD-85FD-AADB5CFEAD3F}"/>
              </a:ext>
            </a:extLst>
          </p:cNvPr>
          <p:cNvSpPr txBox="1"/>
          <p:nvPr/>
        </p:nvSpPr>
        <p:spPr>
          <a:xfrm>
            <a:off x="5542002" y="72251"/>
            <a:ext cx="646331" cy="369332"/>
          </a:xfrm>
          <a:prstGeom prst="rect">
            <a:avLst/>
          </a:prstGeom>
          <a:noFill/>
        </p:spPr>
        <p:txBody>
          <a:bodyPr wrap="none" rtlCol="0">
            <a:spAutoFit/>
          </a:bodyPr>
          <a:lstStyle/>
          <a:p>
            <a:r>
              <a:rPr lang="ko-KR" altLang="en-US" dirty="0"/>
              <a:t>결제</a:t>
            </a:r>
          </a:p>
        </p:txBody>
      </p:sp>
      <p:sp>
        <p:nvSpPr>
          <p:cNvPr id="7" name="TextBox 6">
            <a:extLst>
              <a:ext uri="{FF2B5EF4-FFF2-40B4-BE49-F238E27FC236}">
                <a16:creationId xmlns:a16="http://schemas.microsoft.com/office/drawing/2014/main" id="{7FED6CEF-6B64-486D-B845-9AB7212206B9}"/>
              </a:ext>
            </a:extLst>
          </p:cNvPr>
          <p:cNvSpPr txBox="1"/>
          <p:nvPr/>
        </p:nvSpPr>
        <p:spPr>
          <a:xfrm>
            <a:off x="587229" y="1174135"/>
            <a:ext cx="3573710" cy="369332"/>
          </a:xfrm>
          <a:prstGeom prst="rect">
            <a:avLst/>
          </a:prstGeom>
          <a:noFill/>
        </p:spPr>
        <p:txBody>
          <a:bodyPr wrap="square" rtlCol="0">
            <a:spAutoFit/>
          </a:bodyPr>
          <a:lstStyle/>
          <a:p>
            <a:r>
              <a:rPr lang="en-US" altLang="ko-KR" dirty="0"/>
              <a:t>Register invoice</a:t>
            </a:r>
            <a:r>
              <a:rPr lang="ko-KR" altLang="en-US" dirty="0"/>
              <a:t> </a:t>
            </a:r>
            <a:r>
              <a:rPr lang="en-US" altLang="ko-KR" dirty="0"/>
              <a:t>: </a:t>
            </a:r>
            <a:endParaRPr lang="ko-KR" altLang="en-US" dirty="0"/>
          </a:p>
        </p:txBody>
      </p:sp>
      <p:sp>
        <p:nvSpPr>
          <p:cNvPr id="8" name="직사각형 7">
            <a:extLst>
              <a:ext uri="{FF2B5EF4-FFF2-40B4-BE49-F238E27FC236}">
                <a16:creationId xmlns:a16="http://schemas.microsoft.com/office/drawing/2014/main" id="{5FCD7900-2401-4E86-A193-3B852120F5B8}"/>
              </a:ext>
            </a:extLst>
          </p:cNvPr>
          <p:cNvSpPr/>
          <p:nvPr/>
        </p:nvSpPr>
        <p:spPr>
          <a:xfrm>
            <a:off x="2557027" y="1174135"/>
            <a:ext cx="1914306" cy="3693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rPr>
              <a:t>+ Upload</a:t>
            </a:r>
            <a:endParaRPr lang="ko-KR" altLang="en-US" dirty="0">
              <a:solidFill>
                <a:schemeClr val="tx1"/>
              </a:solidFill>
            </a:endParaRPr>
          </a:p>
        </p:txBody>
      </p:sp>
      <p:cxnSp>
        <p:nvCxnSpPr>
          <p:cNvPr id="9" name="직선 화살표 연결선 8">
            <a:extLst>
              <a:ext uri="{FF2B5EF4-FFF2-40B4-BE49-F238E27FC236}">
                <a16:creationId xmlns:a16="http://schemas.microsoft.com/office/drawing/2014/main" id="{A387F267-E813-4358-AC07-7B0FFA8861B5}"/>
              </a:ext>
            </a:extLst>
          </p:cNvPr>
          <p:cNvCxnSpPr>
            <a:cxnSpLocks/>
            <a:endCxn id="8" idx="0"/>
          </p:cNvCxnSpPr>
          <p:nvPr/>
        </p:nvCxnSpPr>
        <p:spPr>
          <a:xfrm flipH="1">
            <a:off x="3514180" y="893270"/>
            <a:ext cx="238770" cy="2808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BF879FF-71CB-4B57-9588-0CD154AAD604}"/>
              </a:ext>
            </a:extLst>
          </p:cNvPr>
          <p:cNvSpPr txBox="1"/>
          <p:nvPr/>
        </p:nvSpPr>
        <p:spPr>
          <a:xfrm>
            <a:off x="2795796" y="478418"/>
            <a:ext cx="1914307" cy="369332"/>
          </a:xfrm>
          <a:prstGeom prst="rect">
            <a:avLst/>
          </a:prstGeom>
          <a:noFill/>
          <a:ln>
            <a:solidFill>
              <a:schemeClr val="tx1"/>
            </a:solidFill>
          </a:ln>
        </p:spPr>
        <p:txBody>
          <a:bodyPr wrap="none" rtlCol="0">
            <a:spAutoFit/>
          </a:bodyPr>
          <a:lstStyle/>
          <a:p>
            <a:r>
              <a:rPr lang="en-US" altLang="ko-KR" dirty="0"/>
              <a:t>PDF </a:t>
            </a:r>
            <a:r>
              <a:rPr lang="ko-KR" altLang="en-US" dirty="0"/>
              <a:t>파일만 가능</a:t>
            </a:r>
          </a:p>
        </p:txBody>
      </p:sp>
      <p:sp>
        <p:nvSpPr>
          <p:cNvPr id="11" name="TextBox 10">
            <a:extLst>
              <a:ext uri="{FF2B5EF4-FFF2-40B4-BE49-F238E27FC236}">
                <a16:creationId xmlns:a16="http://schemas.microsoft.com/office/drawing/2014/main" id="{623F7749-F0DA-46E0-A8FA-D55180587665}"/>
              </a:ext>
            </a:extLst>
          </p:cNvPr>
          <p:cNvSpPr txBox="1"/>
          <p:nvPr/>
        </p:nvSpPr>
        <p:spPr>
          <a:xfrm>
            <a:off x="587229" y="1543467"/>
            <a:ext cx="3573710" cy="369332"/>
          </a:xfrm>
          <a:prstGeom prst="rect">
            <a:avLst/>
          </a:prstGeom>
          <a:noFill/>
        </p:spPr>
        <p:txBody>
          <a:bodyPr wrap="square" rtlCol="0">
            <a:spAutoFit/>
          </a:bodyPr>
          <a:lstStyle/>
          <a:p>
            <a:r>
              <a:rPr lang="en-US" altLang="ko-KR" dirty="0"/>
              <a:t>Invoice</a:t>
            </a:r>
            <a:r>
              <a:rPr lang="ko-KR" altLang="en-US" dirty="0"/>
              <a:t> </a:t>
            </a:r>
            <a:r>
              <a:rPr lang="en-US" altLang="ko-KR" dirty="0"/>
              <a:t>No.</a:t>
            </a:r>
            <a:r>
              <a:rPr lang="ko-KR" altLang="en-US" dirty="0"/>
              <a:t> </a:t>
            </a:r>
            <a:r>
              <a:rPr lang="en-US" altLang="ko-KR" dirty="0"/>
              <a:t>: </a:t>
            </a:r>
            <a:endParaRPr lang="ko-KR" altLang="en-US" dirty="0"/>
          </a:p>
        </p:txBody>
      </p:sp>
      <p:sp>
        <p:nvSpPr>
          <p:cNvPr id="12" name="직사각형 11">
            <a:extLst>
              <a:ext uri="{FF2B5EF4-FFF2-40B4-BE49-F238E27FC236}">
                <a16:creationId xmlns:a16="http://schemas.microsoft.com/office/drawing/2014/main" id="{FC153D74-7202-435E-8A0E-F61168506CF7}"/>
              </a:ext>
            </a:extLst>
          </p:cNvPr>
          <p:cNvSpPr/>
          <p:nvPr/>
        </p:nvSpPr>
        <p:spPr>
          <a:xfrm>
            <a:off x="2053810" y="1568201"/>
            <a:ext cx="1816059"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t>직접 입력</a:t>
            </a:r>
          </a:p>
        </p:txBody>
      </p:sp>
      <p:sp>
        <p:nvSpPr>
          <p:cNvPr id="13" name="직사각형 12">
            <a:extLst>
              <a:ext uri="{FF2B5EF4-FFF2-40B4-BE49-F238E27FC236}">
                <a16:creationId xmlns:a16="http://schemas.microsoft.com/office/drawing/2014/main" id="{3651EAA4-03DA-4534-A470-2BC0702D2B29}"/>
              </a:ext>
            </a:extLst>
          </p:cNvPr>
          <p:cNvSpPr/>
          <p:nvPr/>
        </p:nvSpPr>
        <p:spPr>
          <a:xfrm>
            <a:off x="5198402" y="813517"/>
            <a:ext cx="5192786" cy="51172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Box 13">
            <a:extLst>
              <a:ext uri="{FF2B5EF4-FFF2-40B4-BE49-F238E27FC236}">
                <a16:creationId xmlns:a16="http://schemas.microsoft.com/office/drawing/2014/main" id="{A82DF11F-CEA4-4DF3-B978-818437CF217D}"/>
              </a:ext>
            </a:extLst>
          </p:cNvPr>
          <p:cNvSpPr txBox="1"/>
          <p:nvPr/>
        </p:nvSpPr>
        <p:spPr>
          <a:xfrm>
            <a:off x="6655291" y="838251"/>
            <a:ext cx="1865152" cy="369332"/>
          </a:xfrm>
          <a:prstGeom prst="rect">
            <a:avLst/>
          </a:prstGeom>
          <a:noFill/>
        </p:spPr>
        <p:txBody>
          <a:bodyPr wrap="square" rtlCol="0">
            <a:spAutoFit/>
          </a:bodyPr>
          <a:lstStyle/>
          <a:p>
            <a:r>
              <a:rPr lang="en-US" altLang="ko-KR" dirty="0"/>
              <a:t>Issuing Invoice</a:t>
            </a:r>
            <a:endParaRPr lang="ko-KR" altLang="en-US" dirty="0"/>
          </a:p>
        </p:txBody>
      </p:sp>
      <p:sp>
        <p:nvSpPr>
          <p:cNvPr id="15" name="TextBox 14">
            <a:extLst>
              <a:ext uri="{FF2B5EF4-FFF2-40B4-BE49-F238E27FC236}">
                <a16:creationId xmlns:a16="http://schemas.microsoft.com/office/drawing/2014/main" id="{9269C79F-BF6A-406B-BFC9-844A049AED60}"/>
              </a:ext>
            </a:extLst>
          </p:cNvPr>
          <p:cNvSpPr txBox="1"/>
          <p:nvPr/>
        </p:nvSpPr>
        <p:spPr>
          <a:xfrm>
            <a:off x="5321440" y="1447772"/>
            <a:ext cx="2329607" cy="369332"/>
          </a:xfrm>
          <a:prstGeom prst="rect">
            <a:avLst/>
          </a:prstGeom>
          <a:noFill/>
        </p:spPr>
        <p:txBody>
          <a:bodyPr wrap="square" rtlCol="0">
            <a:spAutoFit/>
          </a:bodyPr>
          <a:lstStyle/>
          <a:p>
            <a:r>
              <a:rPr lang="en-US" altLang="ko-KR" dirty="0"/>
              <a:t>Deposit information</a:t>
            </a:r>
            <a:endParaRPr lang="ko-KR" altLang="en-US" dirty="0"/>
          </a:p>
        </p:txBody>
      </p:sp>
      <p:sp>
        <p:nvSpPr>
          <p:cNvPr id="16" name="직사각형 15">
            <a:extLst>
              <a:ext uri="{FF2B5EF4-FFF2-40B4-BE49-F238E27FC236}">
                <a16:creationId xmlns:a16="http://schemas.microsoft.com/office/drawing/2014/main" id="{9C14F176-82BD-47DC-9D6C-E93866CD502F}"/>
              </a:ext>
            </a:extLst>
          </p:cNvPr>
          <p:cNvSpPr/>
          <p:nvPr/>
        </p:nvSpPr>
        <p:spPr>
          <a:xfrm>
            <a:off x="5315848" y="1757948"/>
            <a:ext cx="4966283" cy="1291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Bank name, branch name, bank address, bank contact</a:t>
            </a:r>
          </a:p>
          <a:p>
            <a:pPr algn="ctr"/>
            <a:r>
              <a:rPr lang="en-US" altLang="ko-KR" dirty="0"/>
              <a:t>SWIFT Code, account number</a:t>
            </a:r>
          </a:p>
        </p:txBody>
      </p:sp>
      <p:sp>
        <p:nvSpPr>
          <p:cNvPr id="17" name="TextBox 16">
            <a:extLst>
              <a:ext uri="{FF2B5EF4-FFF2-40B4-BE49-F238E27FC236}">
                <a16:creationId xmlns:a16="http://schemas.microsoft.com/office/drawing/2014/main" id="{59A021E2-B9D4-4E5D-8FC1-25131278C0EC}"/>
              </a:ext>
            </a:extLst>
          </p:cNvPr>
          <p:cNvSpPr txBox="1"/>
          <p:nvPr/>
        </p:nvSpPr>
        <p:spPr>
          <a:xfrm>
            <a:off x="5324064" y="3200855"/>
            <a:ext cx="1343638" cy="369332"/>
          </a:xfrm>
          <a:prstGeom prst="rect">
            <a:avLst/>
          </a:prstGeom>
          <a:noFill/>
        </p:spPr>
        <p:txBody>
          <a:bodyPr wrap="none" rtlCol="0">
            <a:spAutoFit/>
          </a:bodyPr>
          <a:lstStyle/>
          <a:p>
            <a:r>
              <a:rPr lang="en-US" altLang="ko-KR" dirty="0"/>
              <a:t>-- Select</a:t>
            </a:r>
            <a:r>
              <a:rPr lang="ko-KR" altLang="en-US" dirty="0"/>
              <a:t> </a:t>
            </a:r>
            <a:r>
              <a:rPr lang="en-US" altLang="ko-KR" dirty="0"/>
              <a:t>--</a:t>
            </a:r>
            <a:endParaRPr lang="ko-KR" altLang="en-US" dirty="0"/>
          </a:p>
        </p:txBody>
      </p:sp>
      <p:cxnSp>
        <p:nvCxnSpPr>
          <p:cNvPr id="20" name="직선 연결선 19">
            <a:extLst>
              <a:ext uri="{FF2B5EF4-FFF2-40B4-BE49-F238E27FC236}">
                <a16:creationId xmlns:a16="http://schemas.microsoft.com/office/drawing/2014/main" id="{3011F6A3-26B7-49F3-90FF-8D5E7FBBBE34}"/>
              </a:ext>
            </a:extLst>
          </p:cNvPr>
          <p:cNvCxnSpPr>
            <a:cxnSpLocks/>
          </p:cNvCxnSpPr>
          <p:nvPr/>
        </p:nvCxnSpPr>
        <p:spPr>
          <a:xfrm>
            <a:off x="7651048" y="4218533"/>
            <a:ext cx="0" cy="940041"/>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3EAEF61-E5F5-479F-A8B1-F638C30F023E}"/>
              </a:ext>
            </a:extLst>
          </p:cNvPr>
          <p:cNvSpPr txBox="1"/>
          <p:nvPr/>
        </p:nvSpPr>
        <p:spPr>
          <a:xfrm>
            <a:off x="5276438" y="1177546"/>
            <a:ext cx="3573710" cy="369332"/>
          </a:xfrm>
          <a:prstGeom prst="rect">
            <a:avLst/>
          </a:prstGeom>
          <a:noFill/>
        </p:spPr>
        <p:txBody>
          <a:bodyPr wrap="square" rtlCol="0">
            <a:spAutoFit/>
          </a:bodyPr>
          <a:lstStyle/>
          <a:p>
            <a:r>
              <a:rPr lang="en-US" altLang="ko-KR" dirty="0"/>
              <a:t>Invoice</a:t>
            </a:r>
            <a:r>
              <a:rPr lang="ko-KR" altLang="en-US" dirty="0"/>
              <a:t> </a:t>
            </a:r>
            <a:r>
              <a:rPr lang="en-US" altLang="ko-KR" dirty="0"/>
              <a:t>No.</a:t>
            </a:r>
            <a:r>
              <a:rPr lang="ko-KR" altLang="en-US" dirty="0"/>
              <a:t> </a:t>
            </a:r>
            <a:r>
              <a:rPr lang="en-US" altLang="ko-KR" dirty="0"/>
              <a:t>: </a:t>
            </a:r>
            <a:endParaRPr lang="ko-KR" altLang="en-US" dirty="0"/>
          </a:p>
        </p:txBody>
      </p:sp>
      <p:sp>
        <p:nvSpPr>
          <p:cNvPr id="22" name="직사각형 21">
            <a:extLst>
              <a:ext uri="{FF2B5EF4-FFF2-40B4-BE49-F238E27FC236}">
                <a16:creationId xmlns:a16="http://schemas.microsoft.com/office/drawing/2014/main" id="{73657985-914B-4003-BD96-E556D4DCE2BD}"/>
              </a:ext>
            </a:extLst>
          </p:cNvPr>
          <p:cNvSpPr/>
          <p:nvPr/>
        </p:nvSpPr>
        <p:spPr>
          <a:xfrm>
            <a:off x="6743019" y="1202280"/>
            <a:ext cx="1816059" cy="299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t>직접 입력</a:t>
            </a:r>
          </a:p>
        </p:txBody>
      </p:sp>
      <p:sp>
        <p:nvSpPr>
          <p:cNvPr id="23" name="TextBox 22">
            <a:extLst>
              <a:ext uri="{FF2B5EF4-FFF2-40B4-BE49-F238E27FC236}">
                <a16:creationId xmlns:a16="http://schemas.microsoft.com/office/drawing/2014/main" id="{B6D1B004-1701-44E1-9808-0520B26EF93C}"/>
              </a:ext>
            </a:extLst>
          </p:cNvPr>
          <p:cNvSpPr txBox="1"/>
          <p:nvPr/>
        </p:nvSpPr>
        <p:spPr>
          <a:xfrm>
            <a:off x="5315848" y="6007167"/>
            <a:ext cx="4286751" cy="369332"/>
          </a:xfrm>
          <a:prstGeom prst="rect">
            <a:avLst/>
          </a:prstGeom>
          <a:noFill/>
          <a:ln>
            <a:solidFill>
              <a:schemeClr val="tx1"/>
            </a:solidFill>
          </a:ln>
        </p:spPr>
        <p:txBody>
          <a:bodyPr wrap="none" rtlCol="0">
            <a:spAutoFit/>
          </a:bodyPr>
          <a:lstStyle/>
          <a:p>
            <a:r>
              <a:rPr lang="ko-KR" altLang="en-US" dirty="0"/>
              <a:t>스크롤 </a:t>
            </a:r>
            <a:r>
              <a:rPr lang="ko-KR" altLang="en-US" dirty="0" err="1"/>
              <a:t>선택시</a:t>
            </a:r>
            <a:r>
              <a:rPr lang="ko-KR" altLang="en-US" dirty="0"/>
              <a:t> 하위 조건 선택창 활성화</a:t>
            </a:r>
            <a:endParaRPr lang="en-US" altLang="ko-KR" dirty="0"/>
          </a:p>
        </p:txBody>
      </p:sp>
      <p:sp>
        <p:nvSpPr>
          <p:cNvPr id="2" name="직사각형 1">
            <a:extLst>
              <a:ext uri="{FF2B5EF4-FFF2-40B4-BE49-F238E27FC236}">
                <a16:creationId xmlns:a16="http://schemas.microsoft.com/office/drawing/2014/main" id="{D87C3C04-DC70-494B-AF1F-F7DB4F92011E}"/>
              </a:ext>
            </a:extLst>
          </p:cNvPr>
          <p:cNvSpPr/>
          <p:nvPr/>
        </p:nvSpPr>
        <p:spPr>
          <a:xfrm>
            <a:off x="5423236" y="3570187"/>
            <a:ext cx="1480903" cy="3693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rPr>
              <a:t>+Add</a:t>
            </a:r>
            <a:endParaRPr lang="ko-KR" altLang="en-US" dirty="0">
              <a:solidFill>
                <a:schemeClr val="tx1"/>
              </a:solidFill>
            </a:endParaRPr>
          </a:p>
        </p:txBody>
      </p:sp>
      <p:cxnSp>
        <p:nvCxnSpPr>
          <p:cNvPr id="29" name="직선 화살표 연결선 28">
            <a:extLst>
              <a:ext uri="{FF2B5EF4-FFF2-40B4-BE49-F238E27FC236}">
                <a16:creationId xmlns:a16="http://schemas.microsoft.com/office/drawing/2014/main" id="{286A8210-362B-4F2E-BBD0-F9AF86B2A0FA}"/>
              </a:ext>
            </a:extLst>
          </p:cNvPr>
          <p:cNvCxnSpPr>
            <a:cxnSpLocks/>
            <a:endCxn id="17" idx="3"/>
          </p:cNvCxnSpPr>
          <p:nvPr/>
        </p:nvCxnSpPr>
        <p:spPr>
          <a:xfrm flipH="1" flipV="1">
            <a:off x="6667702" y="3385521"/>
            <a:ext cx="1127093" cy="26289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직선 화살표 연결선 29">
            <a:extLst>
              <a:ext uri="{FF2B5EF4-FFF2-40B4-BE49-F238E27FC236}">
                <a16:creationId xmlns:a16="http://schemas.microsoft.com/office/drawing/2014/main" id="{459369EB-D5BA-40B6-8343-334F8266D44F}"/>
              </a:ext>
            </a:extLst>
          </p:cNvPr>
          <p:cNvCxnSpPr>
            <a:cxnSpLocks/>
            <a:stCxn id="23" idx="1"/>
          </p:cNvCxnSpPr>
          <p:nvPr/>
        </p:nvCxnSpPr>
        <p:spPr>
          <a:xfrm flipH="1">
            <a:off x="4563585" y="6191833"/>
            <a:ext cx="752263" cy="2100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직사각형 33">
            <a:extLst>
              <a:ext uri="{FF2B5EF4-FFF2-40B4-BE49-F238E27FC236}">
                <a16:creationId xmlns:a16="http://schemas.microsoft.com/office/drawing/2014/main" id="{CC655D22-D2B5-4C29-9324-4EEFFB7501E4}"/>
              </a:ext>
            </a:extLst>
          </p:cNvPr>
          <p:cNvSpPr/>
          <p:nvPr/>
        </p:nvSpPr>
        <p:spPr>
          <a:xfrm>
            <a:off x="4731392" y="6476665"/>
            <a:ext cx="1210958"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Save</a:t>
            </a:r>
            <a:endParaRPr lang="ko-KR" altLang="en-US" dirty="0"/>
          </a:p>
        </p:txBody>
      </p:sp>
      <p:sp>
        <p:nvSpPr>
          <p:cNvPr id="35" name="직사각형 34">
            <a:extLst>
              <a:ext uri="{FF2B5EF4-FFF2-40B4-BE49-F238E27FC236}">
                <a16:creationId xmlns:a16="http://schemas.microsoft.com/office/drawing/2014/main" id="{28126BA3-8FA3-476A-AB34-CB33AD6C88DA}"/>
              </a:ext>
            </a:extLst>
          </p:cNvPr>
          <p:cNvSpPr/>
          <p:nvPr/>
        </p:nvSpPr>
        <p:spPr>
          <a:xfrm>
            <a:off x="6568580" y="6476665"/>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Cancel</a:t>
            </a:r>
            <a:endParaRPr lang="ko-KR" altLang="en-US" dirty="0"/>
          </a:p>
        </p:txBody>
      </p:sp>
      <p:sp>
        <p:nvSpPr>
          <p:cNvPr id="31" name="TextBox 30">
            <a:extLst>
              <a:ext uri="{FF2B5EF4-FFF2-40B4-BE49-F238E27FC236}">
                <a16:creationId xmlns:a16="http://schemas.microsoft.com/office/drawing/2014/main" id="{4E4A7C3A-781C-4B33-B8BC-FC7398F10DE2}"/>
              </a:ext>
            </a:extLst>
          </p:cNvPr>
          <p:cNvSpPr txBox="1"/>
          <p:nvPr/>
        </p:nvSpPr>
        <p:spPr>
          <a:xfrm>
            <a:off x="587229" y="1881891"/>
            <a:ext cx="1213583" cy="646331"/>
          </a:xfrm>
          <a:prstGeom prst="rect">
            <a:avLst/>
          </a:prstGeom>
          <a:noFill/>
        </p:spPr>
        <p:txBody>
          <a:bodyPr wrap="square" rtlCol="0">
            <a:spAutoFit/>
          </a:bodyPr>
          <a:lstStyle/>
          <a:p>
            <a:r>
              <a:rPr lang="en-US" altLang="ko-KR" dirty="0"/>
              <a:t>Billing amount</a:t>
            </a:r>
            <a:r>
              <a:rPr lang="ko-KR" altLang="en-US" dirty="0"/>
              <a:t> </a:t>
            </a:r>
            <a:r>
              <a:rPr lang="en-US" altLang="ko-KR" dirty="0"/>
              <a:t>: </a:t>
            </a:r>
            <a:endParaRPr lang="ko-KR" altLang="en-US" dirty="0"/>
          </a:p>
        </p:txBody>
      </p:sp>
      <p:sp>
        <p:nvSpPr>
          <p:cNvPr id="32" name="직사각형 31">
            <a:extLst>
              <a:ext uri="{FF2B5EF4-FFF2-40B4-BE49-F238E27FC236}">
                <a16:creationId xmlns:a16="http://schemas.microsoft.com/office/drawing/2014/main" id="{9FFFCA54-8F24-4B82-A4D8-61E8A672998A}"/>
              </a:ext>
            </a:extLst>
          </p:cNvPr>
          <p:cNvSpPr/>
          <p:nvPr/>
        </p:nvSpPr>
        <p:spPr>
          <a:xfrm>
            <a:off x="3077268" y="1983053"/>
            <a:ext cx="1816059"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t>직접 입력</a:t>
            </a:r>
          </a:p>
        </p:txBody>
      </p:sp>
      <p:sp>
        <p:nvSpPr>
          <p:cNvPr id="33" name="TextBox 32">
            <a:extLst>
              <a:ext uri="{FF2B5EF4-FFF2-40B4-BE49-F238E27FC236}">
                <a16:creationId xmlns:a16="http://schemas.microsoft.com/office/drawing/2014/main" id="{A5E1780F-41E8-49B4-99D7-63608BFE13E1}"/>
              </a:ext>
            </a:extLst>
          </p:cNvPr>
          <p:cNvSpPr txBox="1"/>
          <p:nvPr/>
        </p:nvSpPr>
        <p:spPr>
          <a:xfrm>
            <a:off x="5349404" y="5288737"/>
            <a:ext cx="1284860" cy="646331"/>
          </a:xfrm>
          <a:prstGeom prst="rect">
            <a:avLst/>
          </a:prstGeom>
          <a:noFill/>
        </p:spPr>
        <p:txBody>
          <a:bodyPr wrap="square" rtlCol="0">
            <a:spAutoFit/>
          </a:bodyPr>
          <a:lstStyle/>
          <a:p>
            <a:r>
              <a:rPr lang="en-US" altLang="ko-KR" dirty="0"/>
              <a:t>Billing amount: </a:t>
            </a:r>
            <a:endParaRPr lang="ko-KR" altLang="en-US" dirty="0"/>
          </a:p>
        </p:txBody>
      </p:sp>
      <p:sp>
        <p:nvSpPr>
          <p:cNvPr id="36" name="직사각형 35">
            <a:extLst>
              <a:ext uri="{FF2B5EF4-FFF2-40B4-BE49-F238E27FC236}">
                <a16:creationId xmlns:a16="http://schemas.microsoft.com/office/drawing/2014/main" id="{FCE9E480-4653-41D0-9DFA-1B94932B2971}"/>
              </a:ext>
            </a:extLst>
          </p:cNvPr>
          <p:cNvSpPr/>
          <p:nvPr/>
        </p:nvSpPr>
        <p:spPr>
          <a:xfrm>
            <a:off x="7956889" y="5465266"/>
            <a:ext cx="1816059"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t>Enter amount directly</a:t>
            </a:r>
            <a:endParaRPr lang="ko-KR" altLang="en-US" sz="1400" dirty="0"/>
          </a:p>
        </p:txBody>
      </p:sp>
      <p:sp>
        <p:nvSpPr>
          <p:cNvPr id="18" name="순서도: 처리 17">
            <a:extLst>
              <a:ext uri="{FF2B5EF4-FFF2-40B4-BE49-F238E27FC236}">
                <a16:creationId xmlns:a16="http://schemas.microsoft.com/office/drawing/2014/main" id="{F280015B-86CD-4F69-A018-433081BCE008}"/>
              </a:ext>
            </a:extLst>
          </p:cNvPr>
          <p:cNvSpPr/>
          <p:nvPr/>
        </p:nvSpPr>
        <p:spPr>
          <a:xfrm>
            <a:off x="6694412" y="5440532"/>
            <a:ext cx="1040235" cy="36933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USD</a:t>
            </a:r>
            <a:endParaRPr lang="ko-KR" altLang="en-US" dirty="0"/>
          </a:p>
        </p:txBody>
      </p:sp>
      <p:sp>
        <p:nvSpPr>
          <p:cNvPr id="39" name="순서도: 처리 38">
            <a:extLst>
              <a:ext uri="{FF2B5EF4-FFF2-40B4-BE49-F238E27FC236}">
                <a16:creationId xmlns:a16="http://schemas.microsoft.com/office/drawing/2014/main" id="{205DB095-92EF-4F77-85CB-3EF8E1C75CF3}"/>
              </a:ext>
            </a:extLst>
          </p:cNvPr>
          <p:cNvSpPr/>
          <p:nvPr/>
        </p:nvSpPr>
        <p:spPr>
          <a:xfrm>
            <a:off x="1944753" y="1983894"/>
            <a:ext cx="1040235" cy="36933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USD</a:t>
            </a:r>
            <a:endParaRPr lang="ko-KR" altLang="en-US" dirty="0"/>
          </a:p>
        </p:txBody>
      </p:sp>
      <p:cxnSp>
        <p:nvCxnSpPr>
          <p:cNvPr id="19" name="직선 화살표 연결선 18"/>
          <p:cNvCxnSpPr/>
          <p:nvPr/>
        </p:nvCxnSpPr>
        <p:spPr>
          <a:xfrm>
            <a:off x="4613280" y="3385521"/>
            <a:ext cx="1013163" cy="578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D3DD8F5-E095-4C7A-86C3-65FFAAD8755D}"/>
              </a:ext>
            </a:extLst>
          </p:cNvPr>
          <p:cNvSpPr txBox="1"/>
          <p:nvPr/>
        </p:nvSpPr>
        <p:spPr>
          <a:xfrm>
            <a:off x="700041" y="2517585"/>
            <a:ext cx="4137671" cy="600164"/>
          </a:xfrm>
          <a:prstGeom prst="rect">
            <a:avLst/>
          </a:prstGeom>
          <a:noFill/>
          <a:ln>
            <a:solidFill>
              <a:schemeClr val="accent1"/>
            </a:solidFill>
          </a:ln>
        </p:spPr>
        <p:txBody>
          <a:bodyPr wrap="none" rtlCol="0">
            <a:spAutoFit/>
          </a:bodyPr>
          <a:lstStyle/>
          <a:p>
            <a:r>
              <a:rPr lang="en-US" altLang="ko-KR" sz="1100" b="1" dirty="0"/>
              <a:t>Receipt Service </a:t>
            </a:r>
            <a:r>
              <a:rPr lang="en-US" altLang="ko-KR" sz="1100" dirty="0"/>
              <a:t>-  1 Product unloading - Enter cost directly</a:t>
            </a:r>
          </a:p>
          <a:p>
            <a:r>
              <a:rPr lang="en-US" altLang="ko-KR" sz="1100" dirty="0"/>
              <a:t>                     2 Appearance inspection - Enter cost directly</a:t>
            </a:r>
          </a:p>
          <a:p>
            <a:r>
              <a:rPr lang="en-US" altLang="ko-KR" sz="1100" dirty="0"/>
              <a:t>                     3 Other – Input directly - Enter cost directly</a:t>
            </a:r>
          </a:p>
        </p:txBody>
      </p:sp>
      <p:sp>
        <p:nvSpPr>
          <p:cNvPr id="41" name="TextBox 40">
            <a:extLst>
              <a:ext uri="{FF2B5EF4-FFF2-40B4-BE49-F238E27FC236}">
                <a16:creationId xmlns:a16="http://schemas.microsoft.com/office/drawing/2014/main" id="{699A529F-3E36-4FA6-9063-24C19670F9B7}"/>
              </a:ext>
            </a:extLst>
          </p:cNvPr>
          <p:cNvSpPr txBox="1"/>
          <p:nvPr/>
        </p:nvSpPr>
        <p:spPr>
          <a:xfrm>
            <a:off x="700041" y="3160111"/>
            <a:ext cx="3958135" cy="1277273"/>
          </a:xfrm>
          <a:prstGeom prst="rect">
            <a:avLst/>
          </a:prstGeom>
          <a:noFill/>
          <a:ln>
            <a:solidFill>
              <a:schemeClr val="accent1"/>
            </a:solidFill>
          </a:ln>
        </p:spPr>
        <p:txBody>
          <a:bodyPr wrap="none" rtlCol="0">
            <a:spAutoFit/>
          </a:bodyPr>
          <a:lstStyle/>
          <a:p>
            <a:r>
              <a:rPr lang="en-US" altLang="ko-KR" sz="1100" dirty="0"/>
              <a:t>Storage Cost -  1 General Cargo - Enter cost directly</a:t>
            </a:r>
          </a:p>
          <a:p>
            <a:r>
              <a:rPr lang="en-US" altLang="ko-KR" sz="1100" dirty="0"/>
              <a:t>                   2 Refrigerated cargo - Enter cost directly</a:t>
            </a:r>
          </a:p>
          <a:p>
            <a:r>
              <a:rPr lang="en-US" altLang="ko-KR" sz="1100" dirty="0"/>
              <a:t>                   3 Frozen cargo - Enter cost directly</a:t>
            </a:r>
          </a:p>
          <a:p>
            <a:r>
              <a:rPr lang="en-US" altLang="ko-KR" sz="1100" dirty="0"/>
              <a:t>                   4 Dangerous goods Enter cost directly</a:t>
            </a:r>
          </a:p>
          <a:p>
            <a:r>
              <a:rPr lang="en-US" altLang="ko-KR" sz="1100" dirty="0"/>
              <a:t>                   5 clean cargo - Enter cost directly</a:t>
            </a:r>
          </a:p>
          <a:p>
            <a:r>
              <a:rPr lang="en-US" altLang="ko-KR" sz="1100" dirty="0"/>
              <a:t>                   6 Liquid Cargo - Enter cost directly</a:t>
            </a:r>
          </a:p>
          <a:p>
            <a:r>
              <a:rPr lang="en-US" altLang="ko-KR" sz="1100" dirty="0"/>
              <a:t>                   7 Other – Enter directly - Input cost directly</a:t>
            </a:r>
            <a:endParaRPr lang="ko-KR" altLang="en-US" sz="1100" dirty="0"/>
          </a:p>
        </p:txBody>
      </p:sp>
      <p:sp>
        <p:nvSpPr>
          <p:cNvPr id="42" name="TextBox 41">
            <a:extLst>
              <a:ext uri="{FF2B5EF4-FFF2-40B4-BE49-F238E27FC236}">
                <a16:creationId xmlns:a16="http://schemas.microsoft.com/office/drawing/2014/main" id="{BC48B5C8-A953-493A-848A-5DE65B742DA7}"/>
              </a:ext>
            </a:extLst>
          </p:cNvPr>
          <p:cNvSpPr txBox="1"/>
          <p:nvPr/>
        </p:nvSpPr>
        <p:spPr>
          <a:xfrm>
            <a:off x="695138" y="4480831"/>
            <a:ext cx="5431295" cy="600164"/>
          </a:xfrm>
          <a:prstGeom prst="rect">
            <a:avLst/>
          </a:prstGeom>
          <a:noFill/>
          <a:ln>
            <a:solidFill>
              <a:schemeClr val="accent1"/>
            </a:solidFill>
          </a:ln>
        </p:spPr>
        <p:txBody>
          <a:bodyPr wrap="none" rtlCol="0">
            <a:spAutoFit/>
          </a:bodyPr>
          <a:lstStyle/>
          <a:p>
            <a:r>
              <a:rPr lang="en-US" altLang="ko-KR" sz="1100" dirty="0"/>
              <a:t>Repackaging - 1 box packing - Enter quantity directly – Enter cost directly</a:t>
            </a:r>
          </a:p>
          <a:p>
            <a:r>
              <a:rPr lang="en-US" altLang="ko-KR" sz="1100" dirty="0"/>
              <a:t>                  2 Poly bags Packaging - Enter quantity directly – Enter cost directly</a:t>
            </a:r>
          </a:p>
          <a:p>
            <a:r>
              <a:rPr lang="en-US" altLang="ko-KR" sz="1100" dirty="0"/>
              <a:t>                     3 Other - Enter contents directly – Enter cost directly</a:t>
            </a:r>
          </a:p>
        </p:txBody>
      </p:sp>
      <p:sp>
        <p:nvSpPr>
          <p:cNvPr id="44" name="TextBox 43">
            <a:extLst>
              <a:ext uri="{FF2B5EF4-FFF2-40B4-BE49-F238E27FC236}">
                <a16:creationId xmlns:a16="http://schemas.microsoft.com/office/drawing/2014/main" id="{3A7D5A3B-E8FE-4F40-94C0-F5C0B4CF753F}"/>
              </a:ext>
            </a:extLst>
          </p:cNvPr>
          <p:cNvSpPr txBox="1"/>
          <p:nvPr/>
        </p:nvSpPr>
        <p:spPr>
          <a:xfrm>
            <a:off x="702912" y="5132060"/>
            <a:ext cx="4777270" cy="769441"/>
          </a:xfrm>
          <a:prstGeom prst="rect">
            <a:avLst/>
          </a:prstGeom>
          <a:noFill/>
          <a:ln>
            <a:solidFill>
              <a:schemeClr val="accent1"/>
            </a:solidFill>
          </a:ln>
        </p:spPr>
        <p:txBody>
          <a:bodyPr wrap="none" rtlCol="0">
            <a:spAutoFit/>
          </a:bodyPr>
          <a:lstStyle/>
          <a:p>
            <a:r>
              <a:rPr lang="en-US" altLang="ko-KR" sz="1100" dirty="0"/>
              <a:t>Delivery cost– 1 General shipping – Enter quantity - Enter cost directly </a:t>
            </a:r>
          </a:p>
          <a:p>
            <a:r>
              <a:rPr lang="en-US" altLang="ko-KR" sz="1100" dirty="0"/>
              <a:t>                 2 Fast Shipping – Enter quantity - Enter cost directly </a:t>
            </a:r>
          </a:p>
          <a:p>
            <a:r>
              <a:rPr lang="en-US" altLang="ko-KR" sz="1100" dirty="0"/>
              <a:t>                 3 Express delivery - Enter quantity - Enter cost directly </a:t>
            </a:r>
          </a:p>
          <a:p>
            <a:r>
              <a:rPr lang="en-US" altLang="ko-KR" sz="1100" dirty="0"/>
              <a:t>                 4 Other - Enter contents directly - Enter cost directly</a:t>
            </a:r>
            <a:endParaRPr lang="ko-KR" altLang="en-US" sz="1100" dirty="0"/>
          </a:p>
        </p:txBody>
      </p:sp>
      <p:sp>
        <p:nvSpPr>
          <p:cNvPr id="46" name="TextBox 45">
            <a:extLst>
              <a:ext uri="{FF2B5EF4-FFF2-40B4-BE49-F238E27FC236}">
                <a16:creationId xmlns:a16="http://schemas.microsoft.com/office/drawing/2014/main" id="{D8735BCB-3381-42EF-898C-D0E5DDD96181}"/>
              </a:ext>
            </a:extLst>
          </p:cNvPr>
          <p:cNvSpPr txBox="1"/>
          <p:nvPr/>
        </p:nvSpPr>
        <p:spPr>
          <a:xfrm>
            <a:off x="-144830" y="5976332"/>
            <a:ext cx="5147563" cy="769441"/>
          </a:xfrm>
          <a:prstGeom prst="rect">
            <a:avLst/>
          </a:prstGeom>
          <a:noFill/>
          <a:ln>
            <a:solidFill>
              <a:schemeClr val="accent1"/>
            </a:solidFill>
          </a:ln>
        </p:spPr>
        <p:txBody>
          <a:bodyPr wrap="none" rtlCol="0">
            <a:spAutoFit/>
          </a:bodyPr>
          <a:lstStyle/>
          <a:p>
            <a:r>
              <a:rPr lang="en-US" altLang="ko-KR" sz="1100" dirty="0"/>
              <a:t>Other services– 1 Return receipt - Enter quantity directly – Enter cost directly</a:t>
            </a:r>
          </a:p>
          <a:p>
            <a:r>
              <a:rPr lang="en-US" altLang="ko-KR" sz="1100" dirty="0"/>
              <a:t>                   2 Labeling - Enter quantity directly – Enter cost directly </a:t>
            </a:r>
          </a:p>
          <a:p>
            <a:r>
              <a:rPr lang="en-US" altLang="ko-KR" sz="1100" dirty="0"/>
              <a:t>                   3 Disposal - Enter quantity directly – Enter cost directly </a:t>
            </a:r>
          </a:p>
          <a:p>
            <a:r>
              <a:rPr lang="en-US" altLang="ko-KR" sz="1100" dirty="0"/>
              <a:t>                   4 Other - Enter contents directly - Direct input of cost</a:t>
            </a:r>
            <a:endParaRPr lang="ko-KR" altLang="en-US" sz="1100" dirty="0"/>
          </a:p>
        </p:txBody>
      </p:sp>
    </p:spTree>
    <p:extLst>
      <p:ext uri="{BB962C8B-B14F-4D97-AF65-F5344CB8AC3E}">
        <p14:creationId xmlns:p14="http://schemas.microsoft.com/office/powerpoint/2010/main" val="12472882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362EAA-86B2-4735-8A07-23EE2C3E040B}"/>
              </a:ext>
            </a:extLst>
          </p:cNvPr>
          <p:cNvSpPr txBox="1"/>
          <p:nvPr/>
        </p:nvSpPr>
        <p:spPr>
          <a:xfrm>
            <a:off x="335559" y="780176"/>
            <a:ext cx="2827090" cy="369332"/>
          </a:xfrm>
          <a:prstGeom prst="rect">
            <a:avLst/>
          </a:prstGeom>
          <a:noFill/>
        </p:spPr>
        <p:txBody>
          <a:bodyPr wrap="square" rtlCol="0">
            <a:spAutoFit/>
          </a:bodyPr>
          <a:lstStyle/>
          <a:p>
            <a:r>
              <a:rPr lang="en-US" altLang="ko-KR" dirty="0"/>
              <a:t>Platform charge history</a:t>
            </a:r>
            <a:endParaRPr lang="ko-KR" altLang="en-US" dirty="0"/>
          </a:p>
        </p:txBody>
      </p:sp>
      <p:cxnSp>
        <p:nvCxnSpPr>
          <p:cNvPr id="7" name="직선 연결선 6">
            <a:extLst>
              <a:ext uri="{FF2B5EF4-FFF2-40B4-BE49-F238E27FC236}">
                <a16:creationId xmlns:a16="http://schemas.microsoft.com/office/drawing/2014/main" id="{437829CE-EECA-483A-AF0C-89CD9061D459}"/>
              </a:ext>
            </a:extLst>
          </p:cNvPr>
          <p:cNvCxnSpPr>
            <a:cxnSpLocks/>
          </p:cNvCxnSpPr>
          <p:nvPr/>
        </p:nvCxnSpPr>
        <p:spPr>
          <a:xfrm>
            <a:off x="587229" y="1233182"/>
            <a:ext cx="10318459"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6B60C2A-58C8-40EB-B852-D925D7C63904}"/>
              </a:ext>
            </a:extLst>
          </p:cNvPr>
          <p:cNvSpPr txBox="1"/>
          <p:nvPr/>
        </p:nvSpPr>
        <p:spPr>
          <a:xfrm>
            <a:off x="3028236" y="1316857"/>
            <a:ext cx="1658083" cy="646331"/>
          </a:xfrm>
          <a:prstGeom prst="rect">
            <a:avLst/>
          </a:prstGeom>
          <a:noFill/>
        </p:spPr>
        <p:txBody>
          <a:bodyPr wrap="square" rtlCol="0">
            <a:spAutoFit/>
          </a:bodyPr>
          <a:lstStyle/>
          <a:p>
            <a:r>
              <a:rPr lang="en-US" altLang="ko-KR" dirty="0"/>
              <a:t>Billing amount</a:t>
            </a:r>
            <a:endParaRPr lang="ko-KR" altLang="en-US" dirty="0"/>
          </a:p>
        </p:txBody>
      </p:sp>
      <p:sp>
        <p:nvSpPr>
          <p:cNvPr id="11" name="TextBox 10">
            <a:extLst>
              <a:ext uri="{FF2B5EF4-FFF2-40B4-BE49-F238E27FC236}">
                <a16:creationId xmlns:a16="http://schemas.microsoft.com/office/drawing/2014/main" id="{48BEA202-A71E-43D4-90FA-DC80EB613AED}"/>
              </a:ext>
            </a:extLst>
          </p:cNvPr>
          <p:cNvSpPr txBox="1"/>
          <p:nvPr/>
        </p:nvSpPr>
        <p:spPr>
          <a:xfrm>
            <a:off x="7168070" y="1316857"/>
            <a:ext cx="1511945" cy="369332"/>
          </a:xfrm>
          <a:prstGeom prst="rect">
            <a:avLst/>
          </a:prstGeom>
          <a:noFill/>
        </p:spPr>
        <p:txBody>
          <a:bodyPr wrap="square" rtlCol="0">
            <a:spAutoFit/>
          </a:bodyPr>
          <a:lstStyle/>
          <a:p>
            <a:r>
              <a:rPr lang="en-US" altLang="ko-KR" dirty="0"/>
              <a:t>Invoice</a:t>
            </a:r>
            <a:r>
              <a:rPr lang="ko-KR" altLang="en-US" dirty="0"/>
              <a:t> </a:t>
            </a:r>
            <a:r>
              <a:rPr lang="en-US" altLang="ko-KR" dirty="0"/>
              <a:t>No.</a:t>
            </a:r>
            <a:endParaRPr lang="ko-KR" altLang="en-US" dirty="0"/>
          </a:p>
        </p:txBody>
      </p:sp>
      <p:sp>
        <p:nvSpPr>
          <p:cNvPr id="12" name="TextBox 11">
            <a:extLst>
              <a:ext uri="{FF2B5EF4-FFF2-40B4-BE49-F238E27FC236}">
                <a16:creationId xmlns:a16="http://schemas.microsoft.com/office/drawing/2014/main" id="{F0846FDF-7664-4D4F-90E5-43277ECD9261}"/>
              </a:ext>
            </a:extLst>
          </p:cNvPr>
          <p:cNvSpPr txBox="1"/>
          <p:nvPr/>
        </p:nvSpPr>
        <p:spPr>
          <a:xfrm>
            <a:off x="4784998" y="1316857"/>
            <a:ext cx="2211945" cy="369332"/>
          </a:xfrm>
          <a:prstGeom prst="rect">
            <a:avLst/>
          </a:prstGeom>
          <a:noFill/>
        </p:spPr>
        <p:txBody>
          <a:bodyPr wrap="square" rtlCol="0">
            <a:spAutoFit/>
          </a:bodyPr>
          <a:lstStyle/>
          <a:p>
            <a:r>
              <a:rPr lang="en-US" altLang="ko-KR" dirty="0"/>
              <a:t>Platform charge</a:t>
            </a:r>
            <a:endParaRPr lang="ko-KR" altLang="en-US" dirty="0"/>
          </a:p>
        </p:txBody>
      </p:sp>
      <p:sp>
        <p:nvSpPr>
          <p:cNvPr id="13" name="TextBox 12">
            <a:extLst>
              <a:ext uri="{FF2B5EF4-FFF2-40B4-BE49-F238E27FC236}">
                <a16:creationId xmlns:a16="http://schemas.microsoft.com/office/drawing/2014/main" id="{83442225-9559-4B9C-AE8A-C3FDED9403AA}"/>
              </a:ext>
            </a:extLst>
          </p:cNvPr>
          <p:cNvSpPr txBox="1"/>
          <p:nvPr/>
        </p:nvSpPr>
        <p:spPr>
          <a:xfrm>
            <a:off x="2003052" y="1323817"/>
            <a:ext cx="1420582" cy="369332"/>
          </a:xfrm>
          <a:prstGeom prst="rect">
            <a:avLst/>
          </a:prstGeom>
          <a:noFill/>
        </p:spPr>
        <p:txBody>
          <a:bodyPr wrap="square" rtlCol="0">
            <a:spAutoFit/>
          </a:bodyPr>
          <a:lstStyle/>
          <a:p>
            <a:r>
              <a:rPr lang="en-US" altLang="ko-KR" dirty="0"/>
              <a:t>Month</a:t>
            </a:r>
            <a:endParaRPr lang="ko-KR" altLang="en-US" dirty="0"/>
          </a:p>
        </p:txBody>
      </p:sp>
      <p:sp>
        <p:nvSpPr>
          <p:cNvPr id="16" name="TextBox 15">
            <a:extLst>
              <a:ext uri="{FF2B5EF4-FFF2-40B4-BE49-F238E27FC236}">
                <a16:creationId xmlns:a16="http://schemas.microsoft.com/office/drawing/2014/main" id="{62F14CF8-C5D9-4B85-ADFC-1429801D8B2D}"/>
              </a:ext>
            </a:extLst>
          </p:cNvPr>
          <p:cNvSpPr txBox="1"/>
          <p:nvPr/>
        </p:nvSpPr>
        <p:spPr>
          <a:xfrm>
            <a:off x="3221184" y="1979700"/>
            <a:ext cx="1180260" cy="323165"/>
          </a:xfrm>
          <a:prstGeom prst="rect">
            <a:avLst/>
          </a:prstGeom>
          <a:noFill/>
        </p:spPr>
        <p:txBody>
          <a:bodyPr wrap="square" rtlCol="0">
            <a:spAutoFit/>
          </a:bodyPr>
          <a:lstStyle/>
          <a:p>
            <a:r>
              <a:rPr lang="en-US" altLang="ko-KR" sz="1500" dirty="0"/>
              <a:t>U$ 678.54</a:t>
            </a:r>
            <a:endParaRPr lang="ko-KR" altLang="en-US" sz="1500" dirty="0"/>
          </a:p>
        </p:txBody>
      </p:sp>
      <p:sp>
        <p:nvSpPr>
          <p:cNvPr id="18" name="TextBox 17">
            <a:extLst>
              <a:ext uri="{FF2B5EF4-FFF2-40B4-BE49-F238E27FC236}">
                <a16:creationId xmlns:a16="http://schemas.microsoft.com/office/drawing/2014/main" id="{E516A88F-9334-46FC-B5FC-E4FEF8A80AF8}"/>
              </a:ext>
            </a:extLst>
          </p:cNvPr>
          <p:cNvSpPr txBox="1"/>
          <p:nvPr/>
        </p:nvSpPr>
        <p:spPr>
          <a:xfrm>
            <a:off x="7201626" y="1979700"/>
            <a:ext cx="1355144" cy="323165"/>
          </a:xfrm>
          <a:prstGeom prst="rect">
            <a:avLst/>
          </a:prstGeom>
          <a:noFill/>
        </p:spPr>
        <p:txBody>
          <a:bodyPr wrap="square" rtlCol="0">
            <a:spAutoFit/>
          </a:bodyPr>
          <a:lstStyle/>
          <a:p>
            <a:r>
              <a:rPr lang="en-US" altLang="ko-KR" sz="1500" dirty="0"/>
              <a:t>ABC- 301645</a:t>
            </a:r>
            <a:endParaRPr lang="ko-KR" altLang="en-US" sz="1500" dirty="0"/>
          </a:p>
        </p:txBody>
      </p:sp>
      <p:sp>
        <p:nvSpPr>
          <p:cNvPr id="19" name="TextBox 18">
            <a:extLst>
              <a:ext uri="{FF2B5EF4-FFF2-40B4-BE49-F238E27FC236}">
                <a16:creationId xmlns:a16="http://schemas.microsoft.com/office/drawing/2014/main" id="{0D160061-4AF2-41E1-AF77-3E73886BED6F}"/>
              </a:ext>
            </a:extLst>
          </p:cNvPr>
          <p:cNvSpPr txBox="1"/>
          <p:nvPr/>
        </p:nvSpPr>
        <p:spPr>
          <a:xfrm>
            <a:off x="5229615" y="1979700"/>
            <a:ext cx="1108296" cy="323165"/>
          </a:xfrm>
          <a:prstGeom prst="rect">
            <a:avLst/>
          </a:prstGeom>
          <a:noFill/>
        </p:spPr>
        <p:txBody>
          <a:bodyPr wrap="square" rtlCol="0">
            <a:spAutoFit/>
          </a:bodyPr>
          <a:lstStyle/>
          <a:p>
            <a:r>
              <a:rPr lang="en-US" altLang="ko-KR" sz="1500" dirty="0"/>
              <a:t>U$67.86</a:t>
            </a:r>
            <a:endParaRPr lang="ko-KR" altLang="en-US" sz="1500" dirty="0"/>
          </a:p>
        </p:txBody>
      </p:sp>
      <p:sp>
        <p:nvSpPr>
          <p:cNvPr id="20" name="TextBox 19">
            <a:extLst>
              <a:ext uri="{FF2B5EF4-FFF2-40B4-BE49-F238E27FC236}">
                <a16:creationId xmlns:a16="http://schemas.microsoft.com/office/drawing/2014/main" id="{4084434D-CA13-44AD-903B-324AFBAC222C}"/>
              </a:ext>
            </a:extLst>
          </p:cNvPr>
          <p:cNvSpPr txBox="1"/>
          <p:nvPr/>
        </p:nvSpPr>
        <p:spPr>
          <a:xfrm>
            <a:off x="2234461" y="1979700"/>
            <a:ext cx="1328435" cy="323165"/>
          </a:xfrm>
          <a:prstGeom prst="rect">
            <a:avLst/>
          </a:prstGeom>
          <a:noFill/>
        </p:spPr>
        <p:txBody>
          <a:bodyPr wrap="square" rtlCol="0">
            <a:spAutoFit/>
          </a:bodyPr>
          <a:lstStyle/>
          <a:p>
            <a:r>
              <a:rPr lang="en-US" altLang="ko-KR" sz="1500"/>
              <a:t>4</a:t>
            </a:r>
            <a:r>
              <a:rPr lang="ko-KR" altLang="en-US" sz="1500" dirty="0"/>
              <a:t>월</a:t>
            </a:r>
          </a:p>
        </p:txBody>
      </p:sp>
      <p:cxnSp>
        <p:nvCxnSpPr>
          <p:cNvPr id="28" name="직선 연결선 27">
            <a:extLst>
              <a:ext uri="{FF2B5EF4-FFF2-40B4-BE49-F238E27FC236}">
                <a16:creationId xmlns:a16="http://schemas.microsoft.com/office/drawing/2014/main" id="{2ABF7AF9-2FEB-4E2B-A570-6539E789DF5F}"/>
              </a:ext>
            </a:extLst>
          </p:cNvPr>
          <p:cNvCxnSpPr/>
          <p:nvPr/>
        </p:nvCxnSpPr>
        <p:spPr>
          <a:xfrm>
            <a:off x="5799629" y="3272230"/>
            <a:ext cx="0" cy="187907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3" name="직사각형 22">
            <a:extLst>
              <a:ext uri="{FF2B5EF4-FFF2-40B4-BE49-F238E27FC236}">
                <a16:creationId xmlns:a16="http://schemas.microsoft.com/office/drawing/2014/main" id="{645C0DF5-1E05-41A0-A79D-5BDADB5EE5D1}"/>
              </a:ext>
            </a:extLst>
          </p:cNvPr>
          <p:cNvSpPr/>
          <p:nvPr/>
        </p:nvSpPr>
        <p:spPr>
          <a:xfrm>
            <a:off x="412199" y="1417526"/>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25">
            <a:extLst>
              <a:ext uri="{FF2B5EF4-FFF2-40B4-BE49-F238E27FC236}">
                <a16:creationId xmlns:a16="http://schemas.microsoft.com/office/drawing/2014/main" id="{E6AB7A38-59D6-48A2-821C-FABDE8AD00F3}"/>
              </a:ext>
            </a:extLst>
          </p:cNvPr>
          <p:cNvSpPr/>
          <p:nvPr/>
        </p:nvSpPr>
        <p:spPr>
          <a:xfrm>
            <a:off x="412412" y="2057183"/>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TextBox 31">
            <a:extLst>
              <a:ext uri="{FF2B5EF4-FFF2-40B4-BE49-F238E27FC236}">
                <a16:creationId xmlns:a16="http://schemas.microsoft.com/office/drawing/2014/main" id="{6C32A711-F5BA-4001-9A5D-5ACEAAFB61A3}"/>
              </a:ext>
            </a:extLst>
          </p:cNvPr>
          <p:cNvSpPr txBox="1"/>
          <p:nvPr/>
        </p:nvSpPr>
        <p:spPr>
          <a:xfrm>
            <a:off x="5542002" y="198086"/>
            <a:ext cx="646331" cy="369332"/>
          </a:xfrm>
          <a:prstGeom prst="rect">
            <a:avLst/>
          </a:prstGeom>
          <a:noFill/>
        </p:spPr>
        <p:txBody>
          <a:bodyPr wrap="none" rtlCol="0">
            <a:spAutoFit/>
          </a:bodyPr>
          <a:lstStyle/>
          <a:p>
            <a:r>
              <a:rPr lang="ko-KR" altLang="en-US" dirty="0"/>
              <a:t>결제</a:t>
            </a:r>
          </a:p>
        </p:txBody>
      </p:sp>
      <p:sp>
        <p:nvSpPr>
          <p:cNvPr id="36" name="TextBox 35">
            <a:extLst>
              <a:ext uri="{FF2B5EF4-FFF2-40B4-BE49-F238E27FC236}">
                <a16:creationId xmlns:a16="http://schemas.microsoft.com/office/drawing/2014/main" id="{CF878E7F-224C-4BE1-8FC7-B6DC27DC3977}"/>
              </a:ext>
            </a:extLst>
          </p:cNvPr>
          <p:cNvSpPr txBox="1"/>
          <p:nvPr/>
        </p:nvSpPr>
        <p:spPr>
          <a:xfrm>
            <a:off x="745410" y="1323817"/>
            <a:ext cx="1107996" cy="369332"/>
          </a:xfrm>
          <a:prstGeom prst="rect">
            <a:avLst/>
          </a:prstGeom>
          <a:noFill/>
        </p:spPr>
        <p:txBody>
          <a:bodyPr wrap="square" rtlCol="0">
            <a:spAutoFit/>
          </a:bodyPr>
          <a:lstStyle/>
          <a:p>
            <a:r>
              <a:rPr lang="en-US" altLang="ko-KR" dirty="0"/>
              <a:t>Date</a:t>
            </a:r>
            <a:endParaRPr lang="ko-KR" altLang="en-US" dirty="0"/>
          </a:p>
        </p:txBody>
      </p:sp>
      <p:sp>
        <p:nvSpPr>
          <p:cNvPr id="57" name="TextBox 56">
            <a:extLst>
              <a:ext uri="{FF2B5EF4-FFF2-40B4-BE49-F238E27FC236}">
                <a16:creationId xmlns:a16="http://schemas.microsoft.com/office/drawing/2014/main" id="{783905CA-FB90-41FC-96C2-AF09B00B9E5A}"/>
              </a:ext>
            </a:extLst>
          </p:cNvPr>
          <p:cNvSpPr txBox="1"/>
          <p:nvPr/>
        </p:nvSpPr>
        <p:spPr>
          <a:xfrm>
            <a:off x="737684" y="1989605"/>
            <a:ext cx="1267279" cy="323165"/>
          </a:xfrm>
          <a:prstGeom prst="rect">
            <a:avLst/>
          </a:prstGeom>
          <a:noFill/>
        </p:spPr>
        <p:txBody>
          <a:bodyPr wrap="square" rtlCol="0">
            <a:spAutoFit/>
          </a:bodyPr>
          <a:lstStyle/>
          <a:p>
            <a:r>
              <a:rPr lang="en-US" altLang="ko-KR" sz="1500" dirty="0"/>
              <a:t>2019. 05. 03.</a:t>
            </a:r>
            <a:endParaRPr lang="ko-KR" altLang="en-US" sz="1500" dirty="0"/>
          </a:p>
        </p:txBody>
      </p:sp>
      <p:sp>
        <p:nvSpPr>
          <p:cNvPr id="2" name="직사각형 1">
            <a:extLst>
              <a:ext uri="{FF2B5EF4-FFF2-40B4-BE49-F238E27FC236}">
                <a16:creationId xmlns:a16="http://schemas.microsoft.com/office/drawing/2014/main" id="{0DD6B7AB-D997-49DC-A5C7-0E0A7B8FD8AA}"/>
              </a:ext>
            </a:extLst>
          </p:cNvPr>
          <p:cNvSpPr/>
          <p:nvPr/>
        </p:nvSpPr>
        <p:spPr>
          <a:xfrm>
            <a:off x="745410" y="1905929"/>
            <a:ext cx="7934605" cy="5087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9" name="직선 화살표 연결선 38">
            <a:extLst>
              <a:ext uri="{FF2B5EF4-FFF2-40B4-BE49-F238E27FC236}">
                <a16:creationId xmlns:a16="http://schemas.microsoft.com/office/drawing/2014/main" id="{F822115B-394E-4602-A8B6-41054DA7C1AB}"/>
              </a:ext>
            </a:extLst>
          </p:cNvPr>
          <p:cNvCxnSpPr>
            <a:cxnSpLocks/>
          </p:cNvCxnSpPr>
          <p:nvPr/>
        </p:nvCxnSpPr>
        <p:spPr>
          <a:xfrm>
            <a:off x="7029941" y="1223858"/>
            <a:ext cx="0" cy="6781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74E763D-BF92-41FF-8508-1E061A18A5EC}"/>
              </a:ext>
            </a:extLst>
          </p:cNvPr>
          <p:cNvSpPr txBox="1"/>
          <p:nvPr/>
        </p:nvSpPr>
        <p:spPr>
          <a:xfrm>
            <a:off x="6639565" y="19842"/>
            <a:ext cx="1651414" cy="1200329"/>
          </a:xfrm>
          <a:prstGeom prst="rect">
            <a:avLst/>
          </a:prstGeom>
          <a:noFill/>
          <a:ln>
            <a:solidFill>
              <a:schemeClr val="tx1"/>
            </a:solidFill>
          </a:ln>
        </p:spPr>
        <p:txBody>
          <a:bodyPr wrap="square" rtlCol="0">
            <a:spAutoFit/>
          </a:bodyPr>
          <a:lstStyle/>
          <a:p>
            <a:r>
              <a:rPr lang="ko-KR" altLang="en-US" dirty="0"/>
              <a:t>활성화</a:t>
            </a:r>
            <a:endParaRPr lang="en-US" altLang="ko-KR" dirty="0"/>
          </a:p>
          <a:p>
            <a:r>
              <a:rPr lang="ko-KR" altLang="en-US" dirty="0"/>
              <a:t>청구서 확인 창으로 이동</a:t>
            </a:r>
            <a:endParaRPr lang="en-US" altLang="ko-KR" dirty="0"/>
          </a:p>
          <a:p>
            <a:r>
              <a:rPr lang="en-US" altLang="ko-KR" dirty="0"/>
              <a:t>94P</a:t>
            </a:r>
            <a:endParaRPr lang="ko-KR" altLang="en-US" dirty="0"/>
          </a:p>
        </p:txBody>
      </p:sp>
      <p:sp>
        <p:nvSpPr>
          <p:cNvPr id="41" name="TextBox 40">
            <a:extLst>
              <a:ext uri="{FF2B5EF4-FFF2-40B4-BE49-F238E27FC236}">
                <a16:creationId xmlns:a16="http://schemas.microsoft.com/office/drawing/2014/main" id="{C171B8C4-48D0-4526-8044-6A48299CD909}"/>
              </a:ext>
            </a:extLst>
          </p:cNvPr>
          <p:cNvSpPr txBox="1"/>
          <p:nvPr/>
        </p:nvSpPr>
        <p:spPr>
          <a:xfrm>
            <a:off x="3134165" y="2682997"/>
            <a:ext cx="1267279" cy="323165"/>
          </a:xfrm>
          <a:prstGeom prst="rect">
            <a:avLst/>
          </a:prstGeom>
          <a:noFill/>
        </p:spPr>
        <p:txBody>
          <a:bodyPr wrap="square" rtlCol="0">
            <a:spAutoFit/>
          </a:bodyPr>
          <a:lstStyle/>
          <a:p>
            <a:r>
              <a:rPr lang="en-US" altLang="ko-KR" sz="1500" dirty="0"/>
              <a:t>U$ 1,478.54</a:t>
            </a:r>
            <a:endParaRPr lang="ko-KR" altLang="en-US" sz="1500" dirty="0"/>
          </a:p>
        </p:txBody>
      </p:sp>
      <p:sp>
        <p:nvSpPr>
          <p:cNvPr id="43" name="TextBox 42">
            <a:extLst>
              <a:ext uri="{FF2B5EF4-FFF2-40B4-BE49-F238E27FC236}">
                <a16:creationId xmlns:a16="http://schemas.microsoft.com/office/drawing/2014/main" id="{E9A7D6EE-5786-436E-B6D9-4CC9078B5405}"/>
              </a:ext>
            </a:extLst>
          </p:cNvPr>
          <p:cNvSpPr txBox="1"/>
          <p:nvPr/>
        </p:nvSpPr>
        <p:spPr>
          <a:xfrm>
            <a:off x="7201626" y="2682997"/>
            <a:ext cx="1511944" cy="323165"/>
          </a:xfrm>
          <a:prstGeom prst="rect">
            <a:avLst/>
          </a:prstGeom>
          <a:noFill/>
        </p:spPr>
        <p:txBody>
          <a:bodyPr wrap="square" rtlCol="0">
            <a:spAutoFit/>
          </a:bodyPr>
          <a:lstStyle/>
          <a:p>
            <a:r>
              <a:rPr lang="en-US" altLang="ko-KR" sz="1500" dirty="0"/>
              <a:t>DEF- 10256873</a:t>
            </a:r>
            <a:endParaRPr lang="ko-KR" altLang="en-US" sz="1500" dirty="0"/>
          </a:p>
        </p:txBody>
      </p:sp>
      <p:sp>
        <p:nvSpPr>
          <p:cNvPr id="45" name="TextBox 44">
            <a:extLst>
              <a:ext uri="{FF2B5EF4-FFF2-40B4-BE49-F238E27FC236}">
                <a16:creationId xmlns:a16="http://schemas.microsoft.com/office/drawing/2014/main" id="{E39A9CB5-5BDB-4C99-9393-B633DD9F5E68}"/>
              </a:ext>
            </a:extLst>
          </p:cNvPr>
          <p:cNvSpPr txBox="1"/>
          <p:nvPr/>
        </p:nvSpPr>
        <p:spPr>
          <a:xfrm>
            <a:off x="5229615" y="2682997"/>
            <a:ext cx="1132434" cy="323165"/>
          </a:xfrm>
          <a:prstGeom prst="rect">
            <a:avLst/>
          </a:prstGeom>
          <a:noFill/>
        </p:spPr>
        <p:txBody>
          <a:bodyPr wrap="square" rtlCol="0">
            <a:spAutoFit/>
          </a:bodyPr>
          <a:lstStyle/>
          <a:p>
            <a:r>
              <a:rPr lang="en-US" altLang="ko-KR" sz="1500" dirty="0"/>
              <a:t>U$147.86</a:t>
            </a:r>
            <a:endParaRPr lang="ko-KR" altLang="en-US" sz="1500" dirty="0"/>
          </a:p>
        </p:txBody>
      </p:sp>
      <p:sp>
        <p:nvSpPr>
          <p:cNvPr id="46" name="TextBox 45">
            <a:extLst>
              <a:ext uri="{FF2B5EF4-FFF2-40B4-BE49-F238E27FC236}">
                <a16:creationId xmlns:a16="http://schemas.microsoft.com/office/drawing/2014/main" id="{9E870712-1D1D-4F45-8A30-E80D792F19F7}"/>
              </a:ext>
            </a:extLst>
          </p:cNvPr>
          <p:cNvSpPr txBox="1"/>
          <p:nvPr/>
        </p:nvSpPr>
        <p:spPr>
          <a:xfrm>
            <a:off x="2234461" y="2682997"/>
            <a:ext cx="1328435" cy="323165"/>
          </a:xfrm>
          <a:prstGeom prst="rect">
            <a:avLst/>
          </a:prstGeom>
          <a:noFill/>
        </p:spPr>
        <p:txBody>
          <a:bodyPr wrap="square" rtlCol="0">
            <a:spAutoFit/>
          </a:bodyPr>
          <a:lstStyle/>
          <a:p>
            <a:r>
              <a:rPr lang="en-US" altLang="ko-KR" sz="1500"/>
              <a:t>3</a:t>
            </a:r>
            <a:r>
              <a:rPr lang="ko-KR" altLang="en-US" sz="1500" dirty="0"/>
              <a:t>월</a:t>
            </a:r>
          </a:p>
        </p:txBody>
      </p:sp>
      <p:sp>
        <p:nvSpPr>
          <p:cNvPr id="47" name="직사각형 46">
            <a:extLst>
              <a:ext uri="{FF2B5EF4-FFF2-40B4-BE49-F238E27FC236}">
                <a16:creationId xmlns:a16="http://schemas.microsoft.com/office/drawing/2014/main" id="{F4B0FB79-706B-46EC-A349-97BC34D48601}"/>
              </a:ext>
            </a:extLst>
          </p:cNvPr>
          <p:cNvSpPr/>
          <p:nvPr/>
        </p:nvSpPr>
        <p:spPr>
          <a:xfrm>
            <a:off x="412412" y="2760480"/>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9" name="TextBox 48">
            <a:extLst>
              <a:ext uri="{FF2B5EF4-FFF2-40B4-BE49-F238E27FC236}">
                <a16:creationId xmlns:a16="http://schemas.microsoft.com/office/drawing/2014/main" id="{D666838E-FD4B-4CC4-B124-D289343495CB}"/>
              </a:ext>
            </a:extLst>
          </p:cNvPr>
          <p:cNvSpPr txBox="1"/>
          <p:nvPr/>
        </p:nvSpPr>
        <p:spPr>
          <a:xfrm>
            <a:off x="737684" y="2692902"/>
            <a:ext cx="1267279" cy="323165"/>
          </a:xfrm>
          <a:prstGeom prst="rect">
            <a:avLst/>
          </a:prstGeom>
          <a:noFill/>
        </p:spPr>
        <p:txBody>
          <a:bodyPr wrap="square" rtlCol="0">
            <a:spAutoFit/>
          </a:bodyPr>
          <a:lstStyle/>
          <a:p>
            <a:r>
              <a:rPr lang="en-US" altLang="ko-KR" sz="1500" dirty="0"/>
              <a:t>2019. 04. 01.</a:t>
            </a:r>
            <a:endParaRPr lang="ko-KR" altLang="en-US" sz="1500" dirty="0"/>
          </a:p>
        </p:txBody>
      </p:sp>
      <p:sp>
        <p:nvSpPr>
          <p:cNvPr id="27" name="TextBox 26">
            <a:extLst>
              <a:ext uri="{FF2B5EF4-FFF2-40B4-BE49-F238E27FC236}">
                <a16:creationId xmlns:a16="http://schemas.microsoft.com/office/drawing/2014/main" id="{C4E0EC33-49F1-4025-993A-2BFB837B386A}"/>
              </a:ext>
            </a:extLst>
          </p:cNvPr>
          <p:cNvSpPr txBox="1"/>
          <p:nvPr/>
        </p:nvSpPr>
        <p:spPr>
          <a:xfrm>
            <a:off x="8889593" y="2736029"/>
            <a:ext cx="1012328" cy="323165"/>
          </a:xfrm>
          <a:prstGeom prst="rect">
            <a:avLst/>
          </a:prstGeom>
          <a:noFill/>
          <a:ln>
            <a:solidFill>
              <a:schemeClr val="tx1"/>
            </a:solidFill>
          </a:ln>
        </p:spPr>
        <p:txBody>
          <a:bodyPr wrap="none" rtlCol="0">
            <a:spAutoFit/>
          </a:bodyPr>
          <a:lstStyle/>
          <a:p>
            <a:r>
              <a:rPr lang="en-US" altLang="ko-KR" sz="1500" dirty="0"/>
              <a:t>+ Upload</a:t>
            </a:r>
            <a:endParaRPr lang="ko-KR" altLang="en-US" sz="1500" dirty="0"/>
          </a:p>
        </p:txBody>
      </p:sp>
      <p:cxnSp>
        <p:nvCxnSpPr>
          <p:cNvPr id="29" name="직선 화살표 연결선 28">
            <a:extLst>
              <a:ext uri="{FF2B5EF4-FFF2-40B4-BE49-F238E27FC236}">
                <a16:creationId xmlns:a16="http://schemas.microsoft.com/office/drawing/2014/main" id="{2ACB63B4-97D9-48FB-90BB-FD87E1E12AA9}"/>
              </a:ext>
            </a:extLst>
          </p:cNvPr>
          <p:cNvCxnSpPr>
            <a:cxnSpLocks/>
          </p:cNvCxnSpPr>
          <p:nvPr/>
        </p:nvCxnSpPr>
        <p:spPr>
          <a:xfrm flipV="1">
            <a:off x="9539277" y="3028413"/>
            <a:ext cx="0" cy="4938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BECE3C8-85A4-486D-85B5-9EFA54944CAF}"/>
              </a:ext>
            </a:extLst>
          </p:cNvPr>
          <p:cNvSpPr txBox="1"/>
          <p:nvPr/>
        </p:nvSpPr>
        <p:spPr>
          <a:xfrm>
            <a:off x="8713570" y="3515559"/>
            <a:ext cx="1651414" cy="2031325"/>
          </a:xfrm>
          <a:prstGeom prst="rect">
            <a:avLst/>
          </a:prstGeom>
          <a:noFill/>
          <a:ln>
            <a:solidFill>
              <a:schemeClr val="tx1"/>
            </a:solidFill>
          </a:ln>
        </p:spPr>
        <p:txBody>
          <a:bodyPr wrap="square" rtlCol="0">
            <a:spAutoFit/>
          </a:bodyPr>
          <a:lstStyle/>
          <a:p>
            <a:r>
              <a:rPr lang="ko-KR" altLang="en-US" dirty="0"/>
              <a:t>고객이 대금 납입을 증명할 수 있는 서류 등록</a:t>
            </a:r>
            <a:endParaRPr lang="en-US" altLang="ko-KR" dirty="0"/>
          </a:p>
          <a:p>
            <a:r>
              <a:rPr lang="ko-KR" altLang="en-US" dirty="0"/>
              <a:t>파일 검색 </a:t>
            </a:r>
            <a:r>
              <a:rPr lang="en-US" altLang="ko-KR" dirty="0"/>
              <a:t>– PDF </a:t>
            </a:r>
            <a:r>
              <a:rPr lang="ko-KR" altLang="en-US" dirty="0"/>
              <a:t>파일만 등록 가능</a:t>
            </a:r>
          </a:p>
        </p:txBody>
      </p:sp>
      <p:sp>
        <p:nvSpPr>
          <p:cNvPr id="31" name="TextBox 30">
            <a:extLst>
              <a:ext uri="{FF2B5EF4-FFF2-40B4-BE49-F238E27FC236}">
                <a16:creationId xmlns:a16="http://schemas.microsoft.com/office/drawing/2014/main" id="{7BE873A5-E746-4080-B7DA-DD1B82B5CFED}"/>
              </a:ext>
            </a:extLst>
          </p:cNvPr>
          <p:cNvSpPr txBox="1"/>
          <p:nvPr/>
        </p:nvSpPr>
        <p:spPr>
          <a:xfrm>
            <a:off x="8889593" y="1998733"/>
            <a:ext cx="1012328" cy="323165"/>
          </a:xfrm>
          <a:prstGeom prst="rect">
            <a:avLst/>
          </a:prstGeom>
          <a:noFill/>
          <a:ln>
            <a:solidFill>
              <a:schemeClr val="tx1"/>
            </a:solidFill>
          </a:ln>
        </p:spPr>
        <p:txBody>
          <a:bodyPr wrap="none" rtlCol="0">
            <a:spAutoFit/>
          </a:bodyPr>
          <a:lstStyle/>
          <a:p>
            <a:r>
              <a:rPr lang="en-US" altLang="ko-KR" sz="1500" dirty="0"/>
              <a:t>+ Upload</a:t>
            </a:r>
            <a:endParaRPr lang="ko-KR" altLang="en-US" sz="1500" dirty="0"/>
          </a:p>
        </p:txBody>
      </p:sp>
      <p:sp>
        <p:nvSpPr>
          <p:cNvPr id="33" name="TextBox 32">
            <a:extLst>
              <a:ext uri="{FF2B5EF4-FFF2-40B4-BE49-F238E27FC236}">
                <a16:creationId xmlns:a16="http://schemas.microsoft.com/office/drawing/2014/main" id="{F89EE326-73BC-4863-BC4E-2F139EA5222D}"/>
              </a:ext>
            </a:extLst>
          </p:cNvPr>
          <p:cNvSpPr txBox="1"/>
          <p:nvPr/>
        </p:nvSpPr>
        <p:spPr>
          <a:xfrm>
            <a:off x="8860088" y="1327896"/>
            <a:ext cx="1511945" cy="646331"/>
          </a:xfrm>
          <a:prstGeom prst="rect">
            <a:avLst/>
          </a:prstGeom>
          <a:noFill/>
        </p:spPr>
        <p:txBody>
          <a:bodyPr wrap="square" rtlCol="0">
            <a:spAutoFit/>
          </a:bodyPr>
          <a:lstStyle/>
          <a:p>
            <a:r>
              <a:rPr lang="en-US" altLang="ko-KR" dirty="0"/>
              <a:t>Payment proof</a:t>
            </a:r>
            <a:endParaRPr lang="ko-KR" altLang="en-US" dirty="0"/>
          </a:p>
        </p:txBody>
      </p:sp>
      <p:cxnSp>
        <p:nvCxnSpPr>
          <p:cNvPr id="35" name="직선 화살표 연결선 34">
            <a:extLst>
              <a:ext uri="{FF2B5EF4-FFF2-40B4-BE49-F238E27FC236}">
                <a16:creationId xmlns:a16="http://schemas.microsoft.com/office/drawing/2014/main" id="{1978575F-F878-4116-9502-0AF0A2568448}"/>
              </a:ext>
            </a:extLst>
          </p:cNvPr>
          <p:cNvCxnSpPr>
            <a:cxnSpLocks/>
            <a:stCxn id="37" idx="2"/>
          </p:cNvCxnSpPr>
          <p:nvPr/>
        </p:nvCxnSpPr>
        <p:spPr>
          <a:xfrm>
            <a:off x="3774159" y="1173808"/>
            <a:ext cx="0" cy="6935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FE909B4-9AF7-4E41-BD61-52B65221FB96}"/>
              </a:ext>
            </a:extLst>
          </p:cNvPr>
          <p:cNvSpPr txBox="1"/>
          <p:nvPr/>
        </p:nvSpPr>
        <p:spPr>
          <a:xfrm>
            <a:off x="2932213" y="527477"/>
            <a:ext cx="1683892" cy="646331"/>
          </a:xfrm>
          <a:prstGeom prst="rect">
            <a:avLst/>
          </a:prstGeom>
          <a:solidFill>
            <a:schemeClr val="accent2">
              <a:lumMod val="20000"/>
              <a:lumOff val="80000"/>
            </a:schemeClr>
          </a:solidFill>
        </p:spPr>
        <p:txBody>
          <a:bodyPr wrap="square" rtlCol="0">
            <a:spAutoFit/>
          </a:bodyPr>
          <a:lstStyle/>
          <a:p>
            <a:r>
              <a:rPr lang="en-US" altLang="ko-KR" dirty="0"/>
              <a:t>P.89</a:t>
            </a:r>
            <a:r>
              <a:rPr lang="ko-KR" altLang="en-US" dirty="0"/>
              <a:t> 금액 정보 표시</a:t>
            </a:r>
            <a:endParaRPr lang="en-US" altLang="ko-KR" dirty="0"/>
          </a:p>
        </p:txBody>
      </p:sp>
      <p:cxnSp>
        <p:nvCxnSpPr>
          <p:cNvPr id="38" name="직선 화살표 연결선 37">
            <a:extLst>
              <a:ext uri="{FF2B5EF4-FFF2-40B4-BE49-F238E27FC236}">
                <a16:creationId xmlns:a16="http://schemas.microsoft.com/office/drawing/2014/main" id="{81897638-618F-4A24-904F-4286623B2569}"/>
              </a:ext>
            </a:extLst>
          </p:cNvPr>
          <p:cNvCxnSpPr>
            <a:cxnSpLocks/>
            <a:stCxn id="42" idx="0"/>
          </p:cNvCxnSpPr>
          <p:nvPr/>
        </p:nvCxnSpPr>
        <p:spPr>
          <a:xfrm flipV="1">
            <a:off x="4435568" y="3028413"/>
            <a:ext cx="986994" cy="10431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A6B1520-0FAC-46A1-A85B-BF20DD800660}"/>
              </a:ext>
            </a:extLst>
          </p:cNvPr>
          <p:cNvSpPr txBox="1"/>
          <p:nvPr/>
        </p:nvSpPr>
        <p:spPr>
          <a:xfrm>
            <a:off x="3593622" y="4071531"/>
            <a:ext cx="1683892" cy="646331"/>
          </a:xfrm>
          <a:prstGeom prst="rect">
            <a:avLst/>
          </a:prstGeom>
          <a:solidFill>
            <a:schemeClr val="accent2">
              <a:lumMod val="20000"/>
              <a:lumOff val="80000"/>
            </a:schemeClr>
          </a:solidFill>
        </p:spPr>
        <p:txBody>
          <a:bodyPr wrap="square" rtlCol="0">
            <a:spAutoFit/>
          </a:bodyPr>
          <a:lstStyle/>
          <a:p>
            <a:r>
              <a:rPr lang="en-US" altLang="ko-KR" dirty="0"/>
              <a:t>P. 94 </a:t>
            </a:r>
            <a:r>
              <a:rPr lang="ko-KR" altLang="en-US" dirty="0" err="1"/>
              <a:t>총금액</a:t>
            </a:r>
            <a:r>
              <a:rPr lang="ko-KR" altLang="en-US" dirty="0"/>
              <a:t> 표시</a:t>
            </a:r>
            <a:endParaRPr lang="en-US" altLang="ko-KR" dirty="0"/>
          </a:p>
        </p:txBody>
      </p:sp>
    </p:spTree>
    <p:extLst>
      <p:ext uri="{BB962C8B-B14F-4D97-AF65-F5344CB8AC3E}">
        <p14:creationId xmlns:p14="http://schemas.microsoft.com/office/powerpoint/2010/main" val="34995653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6539827A-EA8F-4CD6-8096-8B1885A6D886}"/>
              </a:ext>
            </a:extLst>
          </p:cNvPr>
          <p:cNvSpPr/>
          <p:nvPr/>
        </p:nvSpPr>
        <p:spPr>
          <a:xfrm>
            <a:off x="411061" y="167779"/>
            <a:ext cx="2936146" cy="54528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ko-KR" sz="1200" b="1" dirty="0">
              <a:solidFill>
                <a:schemeClr val="tx1"/>
              </a:solidFill>
            </a:endParaRPr>
          </a:p>
          <a:p>
            <a:pPr algn="ctr"/>
            <a:r>
              <a:rPr lang="en-US" altLang="ko-KR" sz="1200" b="1" dirty="0">
                <a:solidFill>
                  <a:schemeClr val="tx1"/>
                </a:solidFill>
              </a:rPr>
              <a:t>Beneficiary</a:t>
            </a:r>
          </a:p>
          <a:p>
            <a:pPr algn="ctr"/>
            <a:r>
              <a:rPr lang="en-US" altLang="ko-KR" sz="1200" b="1" dirty="0">
                <a:solidFill>
                  <a:schemeClr val="tx1"/>
                </a:solidFill>
              </a:rPr>
              <a:t>Busk Fulfillment, MMV</a:t>
            </a:r>
            <a:r>
              <a:rPr lang="ko-KR" altLang="en-US" sz="1200" b="1" dirty="0">
                <a:solidFill>
                  <a:schemeClr val="tx1"/>
                </a:solidFill>
              </a:rPr>
              <a:t> </a:t>
            </a:r>
            <a:r>
              <a:rPr lang="en-US" altLang="ko-KR" sz="1200" b="1" dirty="0">
                <a:solidFill>
                  <a:schemeClr val="tx1"/>
                </a:solidFill>
              </a:rPr>
              <a:t>Global</a:t>
            </a:r>
          </a:p>
          <a:p>
            <a:pPr algn="ctr"/>
            <a:r>
              <a:rPr lang="en-US" altLang="ko-KR" sz="1200" dirty="0">
                <a:solidFill>
                  <a:schemeClr val="tx1"/>
                </a:solidFill>
              </a:rPr>
              <a:t>202 </a:t>
            </a:r>
            <a:r>
              <a:rPr lang="en-US" altLang="ko-KR" sz="1200" dirty="0" err="1">
                <a:solidFill>
                  <a:schemeClr val="tx1"/>
                </a:solidFill>
              </a:rPr>
              <a:t>Woonhyun</a:t>
            </a:r>
            <a:r>
              <a:rPr lang="en-US" altLang="ko-KR" sz="1200" dirty="0">
                <a:solidFill>
                  <a:schemeClr val="tx1"/>
                </a:solidFill>
              </a:rPr>
              <a:t> bldg. 87, </a:t>
            </a:r>
            <a:r>
              <a:rPr lang="en-US" altLang="ko-KR" sz="1200" dirty="0" err="1">
                <a:solidFill>
                  <a:schemeClr val="tx1"/>
                </a:solidFill>
              </a:rPr>
              <a:t>Cheongmyung-ro</a:t>
            </a:r>
            <a:r>
              <a:rPr lang="en-US" altLang="ko-KR" sz="1200" dirty="0">
                <a:solidFill>
                  <a:schemeClr val="tx1"/>
                </a:solidFill>
              </a:rPr>
              <a:t>, </a:t>
            </a:r>
            <a:r>
              <a:rPr lang="en-US" altLang="ko-KR" sz="1200" dirty="0" err="1">
                <a:solidFill>
                  <a:schemeClr val="tx1"/>
                </a:solidFill>
              </a:rPr>
              <a:t>Yeongtong-gu</a:t>
            </a:r>
            <a:r>
              <a:rPr lang="en-US" altLang="ko-KR" sz="1200" dirty="0">
                <a:solidFill>
                  <a:schemeClr val="tx1"/>
                </a:solidFill>
              </a:rPr>
              <a:t>, Suwon-</a:t>
            </a:r>
            <a:r>
              <a:rPr lang="en-US" altLang="ko-KR" sz="1200" dirty="0" err="1">
                <a:solidFill>
                  <a:schemeClr val="tx1"/>
                </a:solidFill>
              </a:rPr>
              <a:t>si</a:t>
            </a:r>
            <a:r>
              <a:rPr lang="en-US" altLang="ko-KR" sz="1200" dirty="0">
                <a:solidFill>
                  <a:schemeClr val="tx1"/>
                </a:solidFill>
              </a:rPr>
              <a:t>, Gyeonggi-do, 16705, Republic of Korea</a:t>
            </a:r>
          </a:p>
          <a:p>
            <a:pPr algn="ctr"/>
            <a:endParaRPr lang="en-US" altLang="ko-KR" sz="1200" dirty="0">
              <a:solidFill>
                <a:schemeClr val="tx1"/>
              </a:solidFill>
            </a:endParaRPr>
          </a:p>
          <a:p>
            <a:pPr algn="ctr"/>
            <a:r>
              <a:rPr lang="en-US" altLang="ko-KR" sz="1200" b="1" dirty="0">
                <a:solidFill>
                  <a:schemeClr val="tx1"/>
                </a:solidFill>
              </a:rPr>
              <a:t>Bill to</a:t>
            </a:r>
          </a:p>
          <a:p>
            <a:pPr algn="ctr"/>
            <a:r>
              <a:rPr lang="en-US" altLang="ko-KR" sz="1200" dirty="0">
                <a:solidFill>
                  <a:schemeClr val="tx1"/>
                </a:solidFill>
              </a:rPr>
              <a:t>‘</a:t>
            </a:r>
            <a:r>
              <a:rPr lang="ko-KR" altLang="en-US" sz="1200" dirty="0">
                <a:solidFill>
                  <a:schemeClr val="tx1"/>
                </a:solidFill>
              </a:rPr>
              <a:t>물류업체명</a:t>
            </a:r>
            <a:r>
              <a:rPr lang="en-US" altLang="ko-KR" sz="1200" dirty="0">
                <a:solidFill>
                  <a:schemeClr val="tx1"/>
                </a:solidFill>
              </a:rPr>
              <a:t>’</a:t>
            </a:r>
          </a:p>
          <a:p>
            <a:pPr algn="ctr"/>
            <a:r>
              <a:rPr lang="en-US" altLang="ko-KR" sz="1200" dirty="0">
                <a:solidFill>
                  <a:schemeClr val="tx1"/>
                </a:solidFill>
              </a:rPr>
              <a:t>Address</a:t>
            </a:r>
          </a:p>
          <a:p>
            <a:pPr algn="ctr"/>
            <a:r>
              <a:rPr lang="en-US" altLang="ko-KR" sz="1200" dirty="0">
                <a:solidFill>
                  <a:schemeClr val="tx1"/>
                </a:solidFill>
              </a:rPr>
              <a:t>Phone Number</a:t>
            </a:r>
          </a:p>
          <a:p>
            <a:pPr algn="ctr"/>
            <a:endParaRPr lang="en-US" altLang="ko-KR" sz="1200" dirty="0">
              <a:solidFill>
                <a:schemeClr val="tx1"/>
              </a:solidFill>
            </a:endParaRPr>
          </a:p>
          <a:p>
            <a:pPr algn="ctr"/>
            <a:endParaRPr lang="en-US" altLang="ko-KR" sz="1200" dirty="0">
              <a:solidFill>
                <a:schemeClr val="tx1"/>
              </a:solidFill>
            </a:endParaRPr>
          </a:p>
        </p:txBody>
      </p:sp>
      <p:sp>
        <p:nvSpPr>
          <p:cNvPr id="3" name="TextBox 2">
            <a:extLst>
              <a:ext uri="{FF2B5EF4-FFF2-40B4-BE49-F238E27FC236}">
                <a16:creationId xmlns:a16="http://schemas.microsoft.com/office/drawing/2014/main" id="{C17DF7F5-860E-445C-9D87-0EE872CF5F90}"/>
              </a:ext>
            </a:extLst>
          </p:cNvPr>
          <p:cNvSpPr txBox="1"/>
          <p:nvPr/>
        </p:nvSpPr>
        <p:spPr>
          <a:xfrm>
            <a:off x="3548543" y="62917"/>
            <a:ext cx="1811843" cy="369332"/>
          </a:xfrm>
          <a:prstGeom prst="rect">
            <a:avLst/>
          </a:prstGeom>
          <a:noFill/>
        </p:spPr>
        <p:txBody>
          <a:bodyPr wrap="none" rtlCol="0">
            <a:spAutoFit/>
          </a:bodyPr>
          <a:lstStyle/>
          <a:p>
            <a:r>
              <a:rPr lang="en-US" altLang="ko-KR" dirty="0"/>
              <a:t>Invoice number</a:t>
            </a:r>
            <a:endParaRPr lang="ko-KR" altLang="en-US" dirty="0"/>
          </a:p>
        </p:txBody>
      </p:sp>
      <p:sp>
        <p:nvSpPr>
          <p:cNvPr id="4" name="TextBox 3">
            <a:extLst>
              <a:ext uri="{FF2B5EF4-FFF2-40B4-BE49-F238E27FC236}">
                <a16:creationId xmlns:a16="http://schemas.microsoft.com/office/drawing/2014/main" id="{C863C97E-4234-475C-BBAD-F5472A27563F}"/>
              </a:ext>
            </a:extLst>
          </p:cNvPr>
          <p:cNvSpPr txBox="1"/>
          <p:nvPr/>
        </p:nvSpPr>
        <p:spPr>
          <a:xfrm>
            <a:off x="3624044" y="427838"/>
            <a:ext cx="1598515" cy="369332"/>
          </a:xfrm>
          <a:prstGeom prst="rect">
            <a:avLst/>
          </a:prstGeom>
          <a:noFill/>
        </p:spPr>
        <p:txBody>
          <a:bodyPr wrap="none" rtlCol="0">
            <a:spAutoFit/>
          </a:bodyPr>
          <a:lstStyle/>
          <a:p>
            <a:r>
              <a:rPr lang="en-US" altLang="ko-KR" dirty="0"/>
              <a:t>ABC-3014526</a:t>
            </a:r>
            <a:endParaRPr lang="ko-KR" altLang="en-US" dirty="0"/>
          </a:p>
        </p:txBody>
      </p:sp>
      <p:sp>
        <p:nvSpPr>
          <p:cNvPr id="5" name="TextBox 4">
            <a:extLst>
              <a:ext uri="{FF2B5EF4-FFF2-40B4-BE49-F238E27FC236}">
                <a16:creationId xmlns:a16="http://schemas.microsoft.com/office/drawing/2014/main" id="{E145AE95-FB23-4935-B227-2EA505B3C1E6}"/>
              </a:ext>
            </a:extLst>
          </p:cNvPr>
          <p:cNvSpPr txBox="1"/>
          <p:nvPr/>
        </p:nvSpPr>
        <p:spPr>
          <a:xfrm>
            <a:off x="9538283" y="125835"/>
            <a:ext cx="1313565" cy="369332"/>
          </a:xfrm>
          <a:prstGeom prst="rect">
            <a:avLst/>
          </a:prstGeom>
          <a:noFill/>
        </p:spPr>
        <p:txBody>
          <a:bodyPr wrap="none" rtlCol="0">
            <a:spAutoFit/>
          </a:bodyPr>
          <a:lstStyle/>
          <a:p>
            <a:r>
              <a:rPr lang="en-US" altLang="ko-KR" dirty="0"/>
              <a:t>Service bill</a:t>
            </a:r>
            <a:endParaRPr lang="ko-KR" altLang="en-US" dirty="0"/>
          </a:p>
        </p:txBody>
      </p:sp>
      <p:sp>
        <p:nvSpPr>
          <p:cNvPr id="6" name="TextBox 5">
            <a:extLst>
              <a:ext uri="{FF2B5EF4-FFF2-40B4-BE49-F238E27FC236}">
                <a16:creationId xmlns:a16="http://schemas.microsoft.com/office/drawing/2014/main" id="{FE892BCE-EC43-4B33-A278-D30B968BD28D}"/>
              </a:ext>
            </a:extLst>
          </p:cNvPr>
          <p:cNvSpPr txBox="1"/>
          <p:nvPr/>
        </p:nvSpPr>
        <p:spPr>
          <a:xfrm>
            <a:off x="10192624" y="478172"/>
            <a:ext cx="1515158" cy="369332"/>
          </a:xfrm>
          <a:prstGeom prst="rect">
            <a:avLst/>
          </a:prstGeom>
          <a:noFill/>
        </p:spPr>
        <p:txBody>
          <a:bodyPr wrap="none" rtlCol="0">
            <a:spAutoFit/>
          </a:bodyPr>
          <a:lstStyle/>
          <a:p>
            <a:r>
              <a:rPr lang="en-US" altLang="ko-KR" dirty="0"/>
              <a:t>2019. 05. 03.</a:t>
            </a:r>
            <a:endParaRPr lang="ko-KR" altLang="en-US" dirty="0"/>
          </a:p>
        </p:txBody>
      </p:sp>
      <p:sp>
        <p:nvSpPr>
          <p:cNvPr id="7" name="TextBox 6">
            <a:extLst>
              <a:ext uri="{FF2B5EF4-FFF2-40B4-BE49-F238E27FC236}">
                <a16:creationId xmlns:a16="http://schemas.microsoft.com/office/drawing/2014/main" id="{60D62BB0-5A8D-442B-B4D1-88C87754F923}"/>
              </a:ext>
            </a:extLst>
          </p:cNvPr>
          <p:cNvSpPr txBox="1"/>
          <p:nvPr/>
        </p:nvSpPr>
        <p:spPr>
          <a:xfrm>
            <a:off x="3531765" y="687897"/>
            <a:ext cx="2294667" cy="369332"/>
          </a:xfrm>
          <a:prstGeom prst="rect">
            <a:avLst/>
          </a:prstGeom>
          <a:noFill/>
        </p:spPr>
        <p:txBody>
          <a:bodyPr wrap="none" rtlCol="0">
            <a:spAutoFit/>
          </a:bodyPr>
          <a:lstStyle/>
          <a:p>
            <a:r>
              <a:rPr lang="en-US" altLang="ko-KR" dirty="0"/>
              <a:t>Service used history</a:t>
            </a:r>
            <a:endParaRPr lang="ko-KR" altLang="en-US" dirty="0"/>
          </a:p>
        </p:txBody>
      </p:sp>
      <p:sp>
        <p:nvSpPr>
          <p:cNvPr id="8" name="TextBox 7">
            <a:extLst>
              <a:ext uri="{FF2B5EF4-FFF2-40B4-BE49-F238E27FC236}">
                <a16:creationId xmlns:a16="http://schemas.microsoft.com/office/drawing/2014/main" id="{3006F0D7-E773-46D0-B7B3-4721D01F08FA}"/>
              </a:ext>
            </a:extLst>
          </p:cNvPr>
          <p:cNvSpPr txBox="1"/>
          <p:nvPr/>
        </p:nvSpPr>
        <p:spPr>
          <a:xfrm>
            <a:off x="9333612" y="780230"/>
            <a:ext cx="2399503" cy="276999"/>
          </a:xfrm>
          <a:prstGeom prst="rect">
            <a:avLst/>
          </a:prstGeom>
          <a:noFill/>
        </p:spPr>
        <p:txBody>
          <a:bodyPr wrap="none" rtlCol="0">
            <a:spAutoFit/>
          </a:bodyPr>
          <a:lstStyle/>
          <a:p>
            <a:r>
              <a:rPr lang="en-US" altLang="ko-KR" sz="1200" dirty="0"/>
              <a:t>4</a:t>
            </a:r>
            <a:r>
              <a:rPr lang="ko-KR" altLang="en-US" sz="1200" dirty="0"/>
              <a:t>월 </a:t>
            </a:r>
            <a:r>
              <a:rPr lang="en-US" altLang="ko-KR" sz="1200" dirty="0"/>
              <a:t>1</a:t>
            </a:r>
            <a:r>
              <a:rPr lang="ko-KR" altLang="en-US" sz="1200" dirty="0"/>
              <a:t>일 </a:t>
            </a:r>
            <a:r>
              <a:rPr lang="en-US" altLang="ko-KR" sz="1200" dirty="0"/>
              <a:t>– 4</a:t>
            </a:r>
            <a:r>
              <a:rPr lang="ko-KR" altLang="en-US" sz="1200" dirty="0"/>
              <a:t>월 </a:t>
            </a:r>
            <a:r>
              <a:rPr lang="en-US" altLang="ko-KR" sz="1200" dirty="0"/>
              <a:t>30</a:t>
            </a:r>
            <a:r>
              <a:rPr lang="ko-KR" altLang="en-US" sz="1200" dirty="0"/>
              <a:t>일 </a:t>
            </a:r>
            <a:r>
              <a:rPr lang="en-US" altLang="ko-KR" sz="1200" dirty="0"/>
              <a:t>Pacific Time</a:t>
            </a:r>
            <a:endParaRPr lang="ko-KR" altLang="en-US" sz="1200" dirty="0"/>
          </a:p>
        </p:txBody>
      </p:sp>
      <p:sp>
        <p:nvSpPr>
          <p:cNvPr id="9" name="TextBox 8">
            <a:extLst>
              <a:ext uri="{FF2B5EF4-FFF2-40B4-BE49-F238E27FC236}">
                <a16:creationId xmlns:a16="http://schemas.microsoft.com/office/drawing/2014/main" id="{CD122CE5-8DF0-4466-B87E-92E5A323695D}"/>
              </a:ext>
            </a:extLst>
          </p:cNvPr>
          <p:cNvSpPr txBox="1"/>
          <p:nvPr/>
        </p:nvSpPr>
        <p:spPr>
          <a:xfrm>
            <a:off x="3531765" y="1199016"/>
            <a:ext cx="1981440" cy="307777"/>
          </a:xfrm>
          <a:prstGeom prst="rect">
            <a:avLst/>
          </a:prstGeom>
          <a:noFill/>
        </p:spPr>
        <p:txBody>
          <a:bodyPr wrap="none" rtlCol="0">
            <a:spAutoFit/>
          </a:bodyPr>
          <a:lstStyle/>
          <a:p>
            <a:r>
              <a:rPr lang="en-US" altLang="ko-KR" sz="1400" dirty="0"/>
              <a:t>Customer Information</a:t>
            </a:r>
            <a:endParaRPr lang="ko-KR" altLang="en-US" dirty="0"/>
          </a:p>
        </p:txBody>
      </p:sp>
      <p:cxnSp>
        <p:nvCxnSpPr>
          <p:cNvPr id="11" name="직선 연결선 10">
            <a:extLst>
              <a:ext uri="{FF2B5EF4-FFF2-40B4-BE49-F238E27FC236}">
                <a16:creationId xmlns:a16="http://schemas.microsoft.com/office/drawing/2014/main" id="{6FEE69F8-6636-4ADE-A6AC-7E084B22E444}"/>
              </a:ext>
            </a:extLst>
          </p:cNvPr>
          <p:cNvCxnSpPr>
            <a:cxnSpLocks/>
          </p:cNvCxnSpPr>
          <p:nvPr/>
        </p:nvCxnSpPr>
        <p:spPr>
          <a:xfrm>
            <a:off x="5219033" y="1356400"/>
            <a:ext cx="6291683"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직사각형 35">
            <a:extLst>
              <a:ext uri="{FF2B5EF4-FFF2-40B4-BE49-F238E27FC236}">
                <a16:creationId xmlns:a16="http://schemas.microsoft.com/office/drawing/2014/main" id="{803D676D-A37B-4E4D-932A-02EC128A6FA5}"/>
              </a:ext>
            </a:extLst>
          </p:cNvPr>
          <p:cNvSpPr/>
          <p:nvPr/>
        </p:nvSpPr>
        <p:spPr>
          <a:xfrm>
            <a:off x="3624044" y="4966285"/>
            <a:ext cx="8083738" cy="13548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b="1" dirty="0">
                <a:solidFill>
                  <a:schemeClr val="tx1"/>
                </a:solidFill>
              </a:rPr>
              <a:t>Account information</a:t>
            </a:r>
          </a:p>
          <a:p>
            <a:r>
              <a:rPr lang="en-US" altLang="ko-KR" sz="1600" dirty="0">
                <a:solidFill>
                  <a:schemeClr val="tx1"/>
                </a:solidFill>
              </a:rPr>
              <a:t>ABC Bank</a:t>
            </a:r>
          </a:p>
          <a:p>
            <a:r>
              <a:rPr lang="en-US" altLang="ko-KR" sz="1600" dirty="0">
                <a:solidFill>
                  <a:schemeClr val="tx1"/>
                </a:solidFill>
              </a:rPr>
              <a:t>Address</a:t>
            </a:r>
          </a:p>
          <a:p>
            <a:r>
              <a:rPr lang="en-US" altLang="ko-KR" sz="1600" dirty="0">
                <a:solidFill>
                  <a:schemeClr val="tx1"/>
                </a:solidFill>
              </a:rPr>
              <a:t>Swift Code</a:t>
            </a:r>
          </a:p>
          <a:p>
            <a:r>
              <a:rPr lang="en-US" altLang="ko-KR" sz="1600" dirty="0">
                <a:solidFill>
                  <a:schemeClr val="tx1"/>
                </a:solidFill>
              </a:rPr>
              <a:t>Contact</a:t>
            </a:r>
            <a:endParaRPr lang="ko-KR" altLang="en-US" sz="1600" dirty="0">
              <a:solidFill>
                <a:schemeClr val="tx1"/>
              </a:solidFill>
            </a:endParaRPr>
          </a:p>
        </p:txBody>
      </p:sp>
      <p:cxnSp>
        <p:nvCxnSpPr>
          <p:cNvPr id="37" name="직선 연결선 36">
            <a:extLst>
              <a:ext uri="{FF2B5EF4-FFF2-40B4-BE49-F238E27FC236}">
                <a16:creationId xmlns:a16="http://schemas.microsoft.com/office/drawing/2014/main" id="{6D1E6A40-1ACA-43A8-BCA8-693831C6E0C5}"/>
              </a:ext>
            </a:extLst>
          </p:cNvPr>
          <p:cNvCxnSpPr>
            <a:cxnSpLocks/>
          </p:cNvCxnSpPr>
          <p:nvPr/>
        </p:nvCxnSpPr>
        <p:spPr>
          <a:xfrm>
            <a:off x="3624044" y="4398807"/>
            <a:ext cx="7886672"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80B7D7B-BCAC-4E9E-B63C-57633527E3D2}"/>
              </a:ext>
            </a:extLst>
          </p:cNvPr>
          <p:cNvSpPr txBox="1"/>
          <p:nvPr/>
        </p:nvSpPr>
        <p:spPr>
          <a:xfrm>
            <a:off x="3565321" y="4517472"/>
            <a:ext cx="1261114" cy="307777"/>
          </a:xfrm>
          <a:prstGeom prst="rect">
            <a:avLst/>
          </a:prstGeom>
          <a:noFill/>
        </p:spPr>
        <p:txBody>
          <a:bodyPr wrap="none" rtlCol="0">
            <a:spAutoFit/>
          </a:bodyPr>
          <a:lstStyle/>
          <a:p>
            <a:r>
              <a:rPr lang="en-US" altLang="ko-KR" sz="1400" dirty="0"/>
              <a:t>Total amount</a:t>
            </a:r>
            <a:endParaRPr lang="ko-KR" altLang="en-US" dirty="0"/>
          </a:p>
        </p:txBody>
      </p:sp>
      <p:cxnSp>
        <p:nvCxnSpPr>
          <p:cNvPr id="40" name="직선 연결선 39">
            <a:extLst>
              <a:ext uri="{FF2B5EF4-FFF2-40B4-BE49-F238E27FC236}">
                <a16:creationId xmlns:a16="http://schemas.microsoft.com/office/drawing/2014/main" id="{8C3B26C9-38B4-4782-9FE0-C86354E22933}"/>
              </a:ext>
            </a:extLst>
          </p:cNvPr>
          <p:cNvCxnSpPr>
            <a:cxnSpLocks/>
          </p:cNvCxnSpPr>
          <p:nvPr/>
        </p:nvCxnSpPr>
        <p:spPr>
          <a:xfrm>
            <a:off x="4454554" y="4741359"/>
            <a:ext cx="6181145"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3693832-31A4-4ADE-ADCE-60DF178C3215}"/>
              </a:ext>
            </a:extLst>
          </p:cNvPr>
          <p:cNvSpPr txBox="1"/>
          <p:nvPr/>
        </p:nvSpPr>
        <p:spPr>
          <a:xfrm>
            <a:off x="10662407" y="4517472"/>
            <a:ext cx="947695" cy="307777"/>
          </a:xfrm>
          <a:prstGeom prst="rect">
            <a:avLst/>
          </a:prstGeom>
          <a:noFill/>
        </p:spPr>
        <p:txBody>
          <a:bodyPr wrap="none" rtlCol="0">
            <a:spAutoFit/>
          </a:bodyPr>
          <a:lstStyle/>
          <a:p>
            <a:r>
              <a:rPr lang="en-US" altLang="ko-KR" sz="1400" dirty="0"/>
              <a:t>U$116.51</a:t>
            </a:r>
            <a:endParaRPr lang="ko-KR" altLang="en-US" sz="1400" dirty="0"/>
          </a:p>
        </p:txBody>
      </p:sp>
      <p:sp>
        <p:nvSpPr>
          <p:cNvPr id="31" name="TextBox 30">
            <a:extLst>
              <a:ext uri="{FF2B5EF4-FFF2-40B4-BE49-F238E27FC236}">
                <a16:creationId xmlns:a16="http://schemas.microsoft.com/office/drawing/2014/main" id="{C1D693BB-29E4-492B-85A9-6933412F7DF2}"/>
              </a:ext>
            </a:extLst>
          </p:cNvPr>
          <p:cNvSpPr txBox="1"/>
          <p:nvPr/>
        </p:nvSpPr>
        <p:spPr>
          <a:xfrm>
            <a:off x="3531765" y="1541567"/>
            <a:ext cx="1587742" cy="954107"/>
          </a:xfrm>
          <a:prstGeom prst="rect">
            <a:avLst/>
          </a:prstGeom>
          <a:noFill/>
        </p:spPr>
        <p:txBody>
          <a:bodyPr wrap="none" rtlCol="0">
            <a:spAutoFit/>
          </a:bodyPr>
          <a:lstStyle/>
          <a:p>
            <a:r>
              <a:rPr lang="en-US" altLang="ko-KR" sz="1400" dirty="0"/>
              <a:t>Customer name</a:t>
            </a:r>
          </a:p>
          <a:p>
            <a:r>
              <a:rPr lang="en-US" altLang="ko-KR" sz="1400" dirty="0"/>
              <a:t>ID</a:t>
            </a:r>
          </a:p>
          <a:p>
            <a:r>
              <a:rPr lang="en-US" altLang="ko-KR" sz="1400" dirty="0"/>
              <a:t>Address, Country</a:t>
            </a:r>
          </a:p>
          <a:p>
            <a:r>
              <a:rPr lang="en-US" altLang="ko-KR" sz="1400" dirty="0"/>
              <a:t>Contact</a:t>
            </a:r>
            <a:endParaRPr lang="ko-KR" altLang="en-US" dirty="0"/>
          </a:p>
        </p:txBody>
      </p:sp>
      <p:sp>
        <p:nvSpPr>
          <p:cNvPr id="35" name="TextBox 34">
            <a:extLst>
              <a:ext uri="{FF2B5EF4-FFF2-40B4-BE49-F238E27FC236}">
                <a16:creationId xmlns:a16="http://schemas.microsoft.com/office/drawing/2014/main" id="{C046959B-F0A8-49F1-BC7F-2CAA59633AF2}"/>
              </a:ext>
            </a:extLst>
          </p:cNvPr>
          <p:cNvSpPr txBox="1"/>
          <p:nvPr/>
        </p:nvSpPr>
        <p:spPr>
          <a:xfrm>
            <a:off x="3548543" y="2457498"/>
            <a:ext cx="1633460" cy="307777"/>
          </a:xfrm>
          <a:prstGeom prst="rect">
            <a:avLst/>
          </a:prstGeom>
          <a:noFill/>
        </p:spPr>
        <p:txBody>
          <a:bodyPr wrap="none" rtlCol="0">
            <a:spAutoFit/>
          </a:bodyPr>
          <a:lstStyle/>
          <a:p>
            <a:r>
              <a:rPr lang="en-US" altLang="ko-KR" sz="1400" dirty="0"/>
              <a:t>Platform used fee</a:t>
            </a:r>
            <a:endParaRPr lang="ko-KR" altLang="en-US" sz="1400" dirty="0"/>
          </a:p>
        </p:txBody>
      </p:sp>
      <p:cxnSp>
        <p:nvCxnSpPr>
          <p:cNvPr id="38" name="직선 연결선 37">
            <a:extLst>
              <a:ext uri="{FF2B5EF4-FFF2-40B4-BE49-F238E27FC236}">
                <a16:creationId xmlns:a16="http://schemas.microsoft.com/office/drawing/2014/main" id="{58FBA854-6121-49B4-B467-B4D7945F18A8}"/>
              </a:ext>
            </a:extLst>
          </p:cNvPr>
          <p:cNvCxnSpPr>
            <a:cxnSpLocks/>
          </p:cNvCxnSpPr>
          <p:nvPr/>
        </p:nvCxnSpPr>
        <p:spPr>
          <a:xfrm>
            <a:off x="5235811" y="2614882"/>
            <a:ext cx="6291683"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60D8F16-5597-4C5B-B3AE-0152175C8B7B}"/>
              </a:ext>
            </a:extLst>
          </p:cNvPr>
          <p:cNvSpPr txBox="1"/>
          <p:nvPr/>
        </p:nvSpPr>
        <p:spPr>
          <a:xfrm>
            <a:off x="3615655" y="2800049"/>
            <a:ext cx="1930337" cy="307777"/>
          </a:xfrm>
          <a:prstGeom prst="rect">
            <a:avLst/>
          </a:prstGeom>
          <a:noFill/>
        </p:spPr>
        <p:txBody>
          <a:bodyPr wrap="none" rtlCol="0">
            <a:spAutoFit/>
          </a:bodyPr>
          <a:lstStyle/>
          <a:p>
            <a:r>
              <a:rPr lang="en-US" altLang="ko-KR" sz="1400" dirty="0"/>
              <a:t>Billing amount</a:t>
            </a:r>
            <a:r>
              <a:rPr lang="ko-KR" altLang="en-US" sz="1400" dirty="0"/>
              <a:t> </a:t>
            </a:r>
            <a:r>
              <a:rPr lang="en-US" altLang="ko-KR" sz="1400" dirty="0"/>
              <a:t>x 10%</a:t>
            </a:r>
            <a:endParaRPr lang="ko-KR" altLang="en-US" dirty="0"/>
          </a:p>
        </p:txBody>
      </p:sp>
      <p:sp>
        <p:nvSpPr>
          <p:cNvPr id="45" name="TextBox 44">
            <a:extLst>
              <a:ext uri="{FF2B5EF4-FFF2-40B4-BE49-F238E27FC236}">
                <a16:creationId xmlns:a16="http://schemas.microsoft.com/office/drawing/2014/main" id="{A2B1FDE7-BCED-4BED-AFB9-647187F2C33D}"/>
              </a:ext>
            </a:extLst>
          </p:cNvPr>
          <p:cNvSpPr txBox="1"/>
          <p:nvPr/>
        </p:nvSpPr>
        <p:spPr>
          <a:xfrm>
            <a:off x="3615655" y="3079858"/>
            <a:ext cx="1568058" cy="307777"/>
          </a:xfrm>
          <a:prstGeom prst="rect">
            <a:avLst/>
          </a:prstGeom>
          <a:noFill/>
        </p:spPr>
        <p:txBody>
          <a:bodyPr wrap="none" rtlCol="0">
            <a:spAutoFit/>
          </a:bodyPr>
          <a:lstStyle/>
          <a:p>
            <a:r>
              <a:rPr lang="en-US" altLang="ko-KR" sz="1400" dirty="0"/>
              <a:t>U$ 678.54 x 10%</a:t>
            </a:r>
            <a:endParaRPr lang="ko-KR" altLang="en-US" dirty="0"/>
          </a:p>
        </p:txBody>
      </p:sp>
      <p:cxnSp>
        <p:nvCxnSpPr>
          <p:cNvPr id="46" name="직선 연결선 45">
            <a:extLst>
              <a:ext uri="{FF2B5EF4-FFF2-40B4-BE49-F238E27FC236}">
                <a16:creationId xmlns:a16="http://schemas.microsoft.com/office/drawing/2014/main" id="{D247FC4B-968A-4BBD-9D3B-0F7514A3D4F3}"/>
              </a:ext>
            </a:extLst>
          </p:cNvPr>
          <p:cNvCxnSpPr>
            <a:cxnSpLocks/>
          </p:cNvCxnSpPr>
          <p:nvPr/>
        </p:nvCxnSpPr>
        <p:spPr>
          <a:xfrm>
            <a:off x="5183713" y="3245454"/>
            <a:ext cx="5143135"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7FE61482-B194-44E8-A36E-328290A19E6D}"/>
              </a:ext>
            </a:extLst>
          </p:cNvPr>
          <p:cNvSpPr txBox="1"/>
          <p:nvPr/>
        </p:nvSpPr>
        <p:spPr>
          <a:xfrm>
            <a:off x="10533363" y="3091565"/>
            <a:ext cx="848309" cy="307777"/>
          </a:xfrm>
          <a:prstGeom prst="rect">
            <a:avLst/>
          </a:prstGeom>
          <a:noFill/>
        </p:spPr>
        <p:txBody>
          <a:bodyPr wrap="none" rtlCol="0">
            <a:spAutoFit/>
          </a:bodyPr>
          <a:lstStyle/>
          <a:p>
            <a:r>
              <a:rPr lang="en-US" altLang="ko-KR" sz="1400" dirty="0"/>
              <a:t>U$67.85</a:t>
            </a:r>
            <a:endParaRPr lang="ko-KR" altLang="en-US" sz="1400" dirty="0"/>
          </a:p>
        </p:txBody>
      </p:sp>
      <p:sp>
        <p:nvSpPr>
          <p:cNvPr id="48" name="TextBox 47">
            <a:extLst>
              <a:ext uri="{FF2B5EF4-FFF2-40B4-BE49-F238E27FC236}">
                <a16:creationId xmlns:a16="http://schemas.microsoft.com/office/drawing/2014/main" id="{7B883953-5078-4393-BB21-58835713539F}"/>
              </a:ext>
            </a:extLst>
          </p:cNvPr>
          <p:cNvSpPr txBox="1"/>
          <p:nvPr/>
        </p:nvSpPr>
        <p:spPr>
          <a:xfrm>
            <a:off x="3615655" y="3415406"/>
            <a:ext cx="2039148" cy="307777"/>
          </a:xfrm>
          <a:prstGeom prst="rect">
            <a:avLst/>
          </a:prstGeom>
          <a:noFill/>
        </p:spPr>
        <p:txBody>
          <a:bodyPr wrap="none" rtlCol="0">
            <a:spAutoFit/>
          </a:bodyPr>
          <a:lstStyle/>
          <a:p>
            <a:r>
              <a:rPr lang="en-US" altLang="ko-KR" sz="1400" dirty="0"/>
              <a:t>Additional service cost</a:t>
            </a:r>
            <a:endParaRPr lang="ko-KR" altLang="en-US" dirty="0"/>
          </a:p>
        </p:txBody>
      </p:sp>
      <p:sp>
        <p:nvSpPr>
          <p:cNvPr id="49" name="TextBox 48">
            <a:extLst>
              <a:ext uri="{FF2B5EF4-FFF2-40B4-BE49-F238E27FC236}">
                <a16:creationId xmlns:a16="http://schemas.microsoft.com/office/drawing/2014/main" id="{0411C8AE-9FEE-4531-AE6F-C4969D216688}"/>
              </a:ext>
            </a:extLst>
          </p:cNvPr>
          <p:cNvSpPr txBox="1"/>
          <p:nvPr/>
        </p:nvSpPr>
        <p:spPr>
          <a:xfrm>
            <a:off x="3615655" y="3695215"/>
            <a:ext cx="1367362" cy="307777"/>
          </a:xfrm>
          <a:prstGeom prst="rect">
            <a:avLst/>
          </a:prstGeom>
          <a:noFill/>
        </p:spPr>
        <p:txBody>
          <a:bodyPr wrap="none" rtlCol="0">
            <a:spAutoFit/>
          </a:bodyPr>
          <a:lstStyle/>
          <a:p>
            <a:r>
              <a:rPr lang="en-US" altLang="ko-KR" sz="1400" dirty="0"/>
              <a:t>Advertisement</a:t>
            </a:r>
            <a:endParaRPr lang="ko-KR" altLang="en-US" dirty="0"/>
          </a:p>
        </p:txBody>
      </p:sp>
      <p:cxnSp>
        <p:nvCxnSpPr>
          <p:cNvPr id="50" name="직선 연결선 49">
            <a:extLst>
              <a:ext uri="{FF2B5EF4-FFF2-40B4-BE49-F238E27FC236}">
                <a16:creationId xmlns:a16="http://schemas.microsoft.com/office/drawing/2014/main" id="{6DFD0422-4782-45D2-AC44-D2F6BE891ED8}"/>
              </a:ext>
            </a:extLst>
          </p:cNvPr>
          <p:cNvCxnSpPr>
            <a:cxnSpLocks/>
          </p:cNvCxnSpPr>
          <p:nvPr/>
        </p:nvCxnSpPr>
        <p:spPr>
          <a:xfrm>
            <a:off x="5183713" y="3860811"/>
            <a:ext cx="5143135"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601BD6EB-CAF3-4360-AB96-97CF50D04B58}"/>
              </a:ext>
            </a:extLst>
          </p:cNvPr>
          <p:cNvSpPr txBox="1"/>
          <p:nvPr/>
        </p:nvSpPr>
        <p:spPr>
          <a:xfrm>
            <a:off x="10533363" y="3706922"/>
            <a:ext cx="848309" cy="307777"/>
          </a:xfrm>
          <a:prstGeom prst="rect">
            <a:avLst/>
          </a:prstGeom>
          <a:noFill/>
        </p:spPr>
        <p:txBody>
          <a:bodyPr wrap="none" rtlCol="0">
            <a:spAutoFit/>
          </a:bodyPr>
          <a:lstStyle/>
          <a:p>
            <a:r>
              <a:rPr lang="en-US" altLang="ko-KR" sz="1400" dirty="0"/>
              <a:t>U$32.12</a:t>
            </a:r>
            <a:endParaRPr lang="ko-KR" altLang="en-US" sz="1400" dirty="0"/>
          </a:p>
        </p:txBody>
      </p:sp>
      <p:sp>
        <p:nvSpPr>
          <p:cNvPr id="52" name="TextBox 51">
            <a:extLst>
              <a:ext uri="{FF2B5EF4-FFF2-40B4-BE49-F238E27FC236}">
                <a16:creationId xmlns:a16="http://schemas.microsoft.com/office/drawing/2014/main" id="{C36A9146-088D-41B5-BEE5-5DD0333BAF48}"/>
              </a:ext>
            </a:extLst>
          </p:cNvPr>
          <p:cNvSpPr txBox="1"/>
          <p:nvPr/>
        </p:nvSpPr>
        <p:spPr>
          <a:xfrm>
            <a:off x="3615655" y="3963504"/>
            <a:ext cx="1153842" cy="307777"/>
          </a:xfrm>
          <a:prstGeom prst="rect">
            <a:avLst/>
          </a:prstGeom>
          <a:noFill/>
        </p:spPr>
        <p:txBody>
          <a:bodyPr wrap="none" rtlCol="0">
            <a:spAutoFit/>
          </a:bodyPr>
          <a:lstStyle/>
          <a:p>
            <a:r>
              <a:rPr lang="en-US" altLang="ko-KR" sz="1400" dirty="0"/>
              <a:t>Registration</a:t>
            </a:r>
            <a:endParaRPr lang="ko-KR" altLang="en-US" dirty="0"/>
          </a:p>
        </p:txBody>
      </p:sp>
      <p:cxnSp>
        <p:nvCxnSpPr>
          <p:cNvPr id="53" name="직선 연결선 52">
            <a:extLst>
              <a:ext uri="{FF2B5EF4-FFF2-40B4-BE49-F238E27FC236}">
                <a16:creationId xmlns:a16="http://schemas.microsoft.com/office/drawing/2014/main" id="{AF10E6B8-0DDE-4366-9FFA-E3E434A39945}"/>
              </a:ext>
            </a:extLst>
          </p:cNvPr>
          <p:cNvCxnSpPr>
            <a:cxnSpLocks/>
          </p:cNvCxnSpPr>
          <p:nvPr/>
        </p:nvCxnSpPr>
        <p:spPr>
          <a:xfrm>
            <a:off x="5183713" y="4129100"/>
            <a:ext cx="5143135"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A8866995-25DB-497D-896C-2376697C89CB}"/>
              </a:ext>
            </a:extLst>
          </p:cNvPr>
          <p:cNvSpPr txBox="1"/>
          <p:nvPr/>
        </p:nvSpPr>
        <p:spPr>
          <a:xfrm>
            <a:off x="10533363" y="3975211"/>
            <a:ext cx="848309" cy="307777"/>
          </a:xfrm>
          <a:prstGeom prst="rect">
            <a:avLst/>
          </a:prstGeom>
          <a:noFill/>
        </p:spPr>
        <p:txBody>
          <a:bodyPr wrap="none" rtlCol="0">
            <a:spAutoFit/>
          </a:bodyPr>
          <a:lstStyle/>
          <a:p>
            <a:r>
              <a:rPr lang="en-US" altLang="ko-KR" sz="1400" dirty="0"/>
              <a:t>U$16.54</a:t>
            </a:r>
            <a:endParaRPr lang="ko-KR" altLang="en-US" sz="1400" dirty="0"/>
          </a:p>
        </p:txBody>
      </p:sp>
      <p:sp>
        <p:nvSpPr>
          <p:cNvPr id="55" name="직사각형 54">
            <a:extLst>
              <a:ext uri="{FF2B5EF4-FFF2-40B4-BE49-F238E27FC236}">
                <a16:creationId xmlns:a16="http://schemas.microsoft.com/office/drawing/2014/main" id="{B116F029-A6E1-4460-85ED-1B26B2F80144}"/>
              </a:ext>
            </a:extLst>
          </p:cNvPr>
          <p:cNvSpPr/>
          <p:nvPr/>
        </p:nvSpPr>
        <p:spPr>
          <a:xfrm>
            <a:off x="3624044" y="6404730"/>
            <a:ext cx="1210958"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Print</a:t>
            </a:r>
            <a:endParaRPr lang="ko-KR" altLang="en-US" dirty="0"/>
          </a:p>
        </p:txBody>
      </p:sp>
      <p:sp>
        <p:nvSpPr>
          <p:cNvPr id="57" name="직사각형 56">
            <a:extLst>
              <a:ext uri="{FF2B5EF4-FFF2-40B4-BE49-F238E27FC236}">
                <a16:creationId xmlns:a16="http://schemas.microsoft.com/office/drawing/2014/main" id="{FF8EBD44-3C8E-482F-8270-F3484CF6E785}"/>
              </a:ext>
            </a:extLst>
          </p:cNvPr>
          <p:cNvSpPr/>
          <p:nvPr/>
        </p:nvSpPr>
        <p:spPr>
          <a:xfrm>
            <a:off x="7379409" y="6404730"/>
            <a:ext cx="1166296"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Back</a:t>
            </a:r>
            <a:endParaRPr lang="ko-KR" altLang="en-US" dirty="0"/>
          </a:p>
        </p:txBody>
      </p:sp>
      <p:sp>
        <p:nvSpPr>
          <p:cNvPr id="34" name="TextBox 33">
            <a:extLst>
              <a:ext uri="{FF2B5EF4-FFF2-40B4-BE49-F238E27FC236}">
                <a16:creationId xmlns:a16="http://schemas.microsoft.com/office/drawing/2014/main" id="{5C946E08-D4D5-49DF-870F-C24B801CCD88}"/>
              </a:ext>
            </a:extLst>
          </p:cNvPr>
          <p:cNvSpPr txBox="1"/>
          <p:nvPr/>
        </p:nvSpPr>
        <p:spPr>
          <a:xfrm>
            <a:off x="959788" y="5495915"/>
            <a:ext cx="1683892" cy="1200329"/>
          </a:xfrm>
          <a:prstGeom prst="rect">
            <a:avLst/>
          </a:prstGeom>
          <a:solidFill>
            <a:schemeClr val="accent2">
              <a:lumMod val="20000"/>
              <a:lumOff val="80000"/>
            </a:schemeClr>
          </a:solidFill>
        </p:spPr>
        <p:txBody>
          <a:bodyPr wrap="square" rtlCol="0">
            <a:spAutoFit/>
          </a:bodyPr>
          <a:lstStyle/>
          <a:p>
            <a:r>
              <a:rPr lang="ko-KR" altLang="en-US" dirty="0"/>
              <a:t>관리자 페이지에서 발행 가능한 인보이스 필요</a:t>
            </a:r>
            <a:endParaRPr lang="en-US" altLang="ko-KR" dirty="0"/>
          </a:p>
        </p:txBody>
      </p:sp>
    </p:spTree>
    <p:extLst>
      <p:ext uri="{BB962C8B-B14F-4D97-AF65-F5344CB8AC3E}">
        <p14:creationId xmlns:p14="http://schemas.microsoft.com/office/powerpoint/2010/main" val="6451551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EBF671D1-8F07-49CF-8F34-519C1524E20F}"/>
              </a:ext>
            </a:extLst>
          </p:cNvPr>
          <p:cNvSpPr/>
          <p:nvPr/>
        </p:nvSpPr>
        <p:spPr>
          <a:xfrm>
            <a:off x="75502" y="58723"/>
            <a:ext cx="2801922" cy="587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solidFill>
                  <a:schemeClr val="tx1"/>
                </a:solidFill>
              </a:rPr>
              <a:t>메시지 페이지</a:t>
            </a:r>
          </a:p>
        </p:txBody>
      </p:sp>
      <p:cxnSp>
        <p:nvCxnSpPr>
          <p:cNvPr id="10" name="직선 연결선 9">
            <a:extLst>
              <a:ext uri="{FF2B5EF4-FFF2-40B4-BE49-F238E27FC236}">
                <a16:creationId xmlns:a16="http://schemas.microsoft.com/office/drawing/2014/main" id="{5145E953-605E-4352-90AD-A5F5A6B87EAF}"/>
              </a:ext>
            </a:extLst>
          </p:cNvPr>
          <p:cNvCxnSpPr/>
          <p:nvPr/>
        </p:nvCxnSpPr>
        <p:spPr>
          <a:xfrm>
            <a:off x="5799629" y="3817515"/>
            <a:ext cx="0" cy="187907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1" name="직사각형 10">
            <a:extLst>
              <a:ext uri="{FF2B5EF4-FFF2-40B4-BE49-F238E27FC236}">
                <a16:creationId xmlns:a16="http://schemas.microsoft.com/office/drawing/2014/main" id="{F4A965A8-E415-4938-8D19-A2BBD1EFEDD9}"/>
              </a:ext>
            </a:extLst>
          </p:cNvPr>
          <p:cNvSpPr/>
          <p:nvPr/>
        </p:nvSpPr>
        <p:spPr>
          <a:xfrm>
            <a:off x="412199" y="1534972"/>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11">
            <a:extLst>
              <a:ext uri="{FF2B5EF4-FFF2-40B4-BE49-F238E27FC236}">
                <a16:creationId xmlns:a16="http://schemas.microsoft.com/office/drawing/2014/main" id="{8E0F9B63-888D-4639-9937-AC3795ECF3BC}"/>
              </a:ext>
            </a:extLst>
          </p:cNvPr>
          <p:cNvSpPr/>
          <p:nvPr/>
        </p:nvSpPr>
        <p:spPr>
          <a:xfrm>
            <a:off x="412412" y="2602468"/>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직사각형 18">
            <a:extLst>
              <a:ext uri="{FF2B5EF4-FFF2-40B4-BE49-F238E27FC236}">
                <a16:creationId xmlns:a16="http://schemas.microsoft.com/office/drawing/2014/main" id="{5B68FEA0-5BBD-4892-BBB9-588659CD3B0A}"/>
              </a:ext>
            </a:extLst>
          </p:cNvPr>
          <p:cNvSpPr/>
          <p:nvPr/>
        </p:nvSpPr>
        <p:spPr>
          <a:xfrm>
            <a:off x="412412" y="3305765"/>
            <a:ext cx="175030" cy="167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2" name="직선 화살표 연결선 21">
            <a:extLst>
              <a:ext uri="{FF2B5EF4-FFF2-40B4-BE49-F238E27FC236}">
                <a16:creationId xmlns:a16="http://schemas.microsoft.com/office/drawing/2014/main" id="{1EE9626E-E0EE-4DA9-83C7-CCDB63BD5A6A}"/>
              </a:ext>
            </a:extLst>
          </p:cNvPr>
          <p:cNvCxnSpPr>
            <a:cxnSpLocks/>
            <a:stCxn id="23" idx="0"/>
            <a:endCxn id="38" idx="2"/>
          </p:cNvCxnSpPr>
          <p:nvPr/>
        </p:nvCxnSpPr>
        <p:spPr>
          <a:xfrm flipH="1" flipV="1">
            <a:off x="1419749" y="2890619"/>
            <a:ext cx="786994" cy="7933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52180C1-7F72-46B6-8BA1-3F26DB78A89B}"/>
              </a:ext>
            </a:extLst>
          </p:cNvPr>
          <p:cNvSpPr txBox="1"/>
          <p:nvPr/>
        </p:nvSpPr>
        <p:spPr>
          <a:xfrm>
            <a:off x="1381036" y="3684007"/>
            <a:ext cx="1651414" cy="646331"/>
          </a:xfrm>
          <a:prstGeom prst="rect">
            <a:avLst/>
          </a:prstGeom>
          <a:noFill/>
          <a:ln>
            <a:solidFill>
              <a:schemeClr val="tx1"/>
            </a:solidFill>
          </a:ln>
        </p:spPr>
        <p:txBody>
          <a:bodyPr wrap="square" rtlCol="0">
            <a:spAutoFit/>
          </a:bodyPr>
          <a:lstStyle/>
          <a:p>
            <a:r>
              <a:rPr lang="ko-KR" altLang="en-US" dirty="0"/>
              <a:t>이미 답장 보냄 표시</a:t>
            </a:r>
          </a:p>
        </p:txBody>
      </p:sp>
      <p:sp>
        <p:nvSpPr>
          <p:cNvPr id="2" name="TextBox 1">
            <a:extLst>
              <a:ext uri="{FF2B5EF4-FFF2-40B4-BE49-F238E27FC236}">
                <a16:creationId xmlns:a16="http://schemas.microsoft.com/office/drawing/2014/main" id="{FF875F7E-F040-4CB7-9C72-D68F2E07AFF7}"/>
              </a:ext>
            </a:extLst>
          </p:cNvPr>
          <p:cNvSpPr txBox="1"/>
          <p:nvPr/>
        </p:nvSpPr>
        <p:spPr>
          <a:xfrm>
            <a:off x="697775" y="905796"/>
            <a:ext cx="994183" cy="369332"/>
          </a:xfrm>
          <a:prstGeom prst="rect">
            <a:avLst/>
          </a:prstGeom>
          <a:noFill/>
        </p:spPr>
        <p:txBody>
          <a:bodyPr wrap="none" rtlCol="0">
            <a:spAutoFit/>
          </a:bodyPr>
          <a:lstStyle/>
          <a:p>
            <a:r>
              <a:rPr lang="en-US" altLang="ko-KR" dirty="0"/>
              <a:t>View all</a:t>
            </a:r>
            <a:endParaRPr lang="ko-KR" altLang="en-US" dirty="0"/>
          </a:p>
        </p:txBody>
      </p:sp>
      <p:sp>
        <p:nvSpPr>
          <p:cNvPr id="26" name="TextBox 25">
            <a:extLst>
              <a:ext uri="{FF2B5EF4-FFF2-40B4-BE49-F238E27FC236}">
                <a16:creationId xmlns:a16="http://schemas.microsoft.com/office/drawing/2014/main" id="{3D2A32B9-4143-434C-A598-0EFB32BEEDE3}"/>
              </a:ext>
            </a:extLst>
          </p:cNvPr>
          <p:cNvSpPr txBox="1"/>
          <p:nvPr/>
        </p:nvSpPr>
        <p:spPr>
          <a:xfrm>
            <a:off x="1790588" y="907029"/>
            <a:ext cx="1931876" cy="369332"/>
          </a:xfrm>
          <a:prstGeom prst="rect">
            <a:avLst/>
          </a:prstGeom>
          <a:noFill/>
        </p:spPr>
        <p:txBody>
          <a:bodyPr wrap="none" rtlCol="0">
            <a:spAutoFit/>
          </a:bodyPr>
          <a:lstStyle/>
          <a:p>
            <a:r>
              <a:rPr lang="en-US" altLang="ko-KR" dirty="0"/>
              <a:t>Unread message</a:t>
            </a:r>
            <a:endParaRPr lang="ko-KR" altLang="en-US" dirty="0"/>
          </a:p>
        </p:txBody>
      </p:sp>
      <p:sp>
        <p:nvSpPr>
          <p:cNvPr id="27" name="TextBox 26">
            <a:extLst>
              <a:ext uri="{FF2B5EF4-FFF2-40B4-BE49-F238E27FC236}">
                <a16:creationId xmlns:a16="http://schemas.microsoft.com/office/drawing/2014/main" id="{ACC4A8DF-1A72-4576-9217-EA21C078A074}"/>
              </a:ext>
            </a:extLst>
          </p:cNvPr>
          <p:cNvSpPr txBox="1"/>
          <p:nvPr/>
        </p:nvSpPr>
        <p:spPr>
          <a:xfrm>
            <a:off x="3796897" y="905796"/>
            <a:ext cx="1636987" cy="369332"/>
          </a:xfrm>
          <a:prstGeom prst="rect">
            <a:avLst/>
          </a:prstGeom>
          <a:noFill/>
        </p:spPr>
        <p:txBody>
          <a:bodyPr wrap="none" rtlCol="0">
            <a:spAutoFit/>
          </a:bodyPr>
          <a:lstStyle/>
          <a:p>
            <a:r>
              <a:rPr lang="en-US" altLang="ko-KR" dirty="0"/>
              <a:t>Sent message</a:t>
            </a:r>
            <a:endParaRPr lang="ko-KR" altLang="en-US" dirty="0"/>
          </a:p>
        </p:txBody>
      </p:sp>
      <p:sp>
        <p:nvSpPr>
          <p:cNvPr id="28" name="TextBox 27">
            <a:extLst>
              <a:ext uri="{FF2B5EF4-FFF2-40B4-BE49-F238E27FC236}">
                <a16:creationId xmlns:a16="http://schemas.microsoft.com/office/drawing/2014/main" id="{F7F1A969-A84D-4C38-BE10-057834D76DBE}"/>
              </a:ext>
            </a:extLst>
          </p:cNvPr>
          <p:cNvSpPr txBox="1"/>
          <p:nvPr/>
        </p:nvSpPr>
        <p:spPr>
          <a:xfrm>
            <a:off x="815214" y="1445342"/>
            <a:ext cx="854401" cy="369332"/>
          </a:xfrm>
          <a:prstGeom prst="rect">
            <a:avLst/>
          </a:prstGeom>
          <a:noFill/>
        </p:spPr>
        <p:txBody>
          <a:bodyPr wrap="none" rtlCol="0">
            <a:spAutoFit/>
          </a:bodyPr>
          <a:lstStyle/>
          <a:p>
            <a:r>
              <a:rPr lang="en-US" altLang="ko-KR" dirty="0"/>
              <a:t>Delete</a:t>
            </a:r>
            <a:endParaRPr lang="ko-KR" altLang="en-US" dirty="0"/>
          </a:p>
        </p:txBody>
      </p:sp>
      <p:sp>
        <p:nvSpPr>
          <p:cNvPr id="29" name="TextBox 28">
            <a:extLst>
              <a:ext uri="{FF2B5EF4-FFF2-40B4-BE49-F238E27FC236}">
                <a16:creationId xmlns:a16="http://schemas.microsoft.com/office/drawing/2014/main" id="{B1AEF155-C308-4D7F-9AC5-787333D1B6C3}"/>
              </a:ext>
            </a:extLst>
          </p:cNvPr>
          <p:cNvSpPr txBox="1"/>
          <p:nvPr/>
        </p:nvSpPr>
        <p:spPr>
          <a:xfrm>
            <a:off x="1828794" y="1443863"/>
            <a:ext cx="749949" cy="369332"/>
          </a:xfrm>
          <a:prstGeom prst="rect">
            <a:avLst/>
          </a:prstGeom>
          <a:noFill/>
        </p:spPr>
        <p:txBody>
          <a:bodyPr wrap="none" rtlCol="0">
            <a:spAutoFit/>
          </a:bodyPr>
          <a:lstStyle/>
          <a:p>
            <a:r>
              <a:rPr lang="en-US" altLang="ko-KR" dirty="0"/>
              <a:t>Reply</a:t>
            </a:r>
            <a:endParaRPr lang="ko-KR" altLang="en-US" dirty="0"/>
          </a:p>
        </p:txBody>
      </p:sp>
      <p:sp>
        <p:nvSpPr>
          <p:cNvPr id="30" name="TextBox 29">
            <a:extLst>
              <a:ext uri="{FF2B5EF4-FFF2-40B4-BE49-F238E27FC236}">
                <a16:creationId xmlns:a16="http://schemas.microsoft.com/office/drawing/2014/main" id="{2A47B7B2-5717-47AB-A2A5-BE6F9818DE3F}"/>
              </a:ext>
            </a:extLst>
          </p:cNvPr>
          <p:cNvSpPr txBox="1"/>
          <p:nvPr/>
        </p:nvSpPr>
        <p:spPr>
          <a:xfrm>
            <a:off x="2718687" y="1443863"/>
            <a:ext cx="1559979" cy="369332"/>
          </a:xfrm>
          <a:prstGeom prst="rect">
            <a:avLst/>
          </a:prstGeom>
          <a:noFill/>
        </p:spPr>
        <p:txBody>
          <a:bodyPr wrap="none" rtlCol="0">
            <a:spAutoFit/>
          </a:bodyPr>
          <a:lstStyle/>
          <a:p>
            <a:r>
              <a:rPr lang="en-US" altLang="ko-KR" dirty="0"/>
              <a:t>Mark as read</a:t>
            </a:r>
            <a:endParaRPr lang="ko-KR" altLang="en-US" dirty="0"/>
          </a:p>
        </p:txBody>
      </p:sp>
      <p:sp>
        <p:nvSpPr>
          <p:cNvPr id="31" name="TextBox 30">
            <a:extLst>
              <a:ext uri="{FF2B5EF4-FFF2-40B4-BE49-F238E27FC236}">
                <a16:creationId xmlns:a16="http://schemas.microsoft.com/office/drawing/2014/main" id="{E0A4798E-20BB-4263-8F56-7CA9A43C9B5F}"/>
              </a:ext>
            </a:extLst>
          </p:cNvPr>
          <p:cNvSpPr txBox="1"/>
          <p:nvPr/>
        </p:nvSpPr>
        <p:spPr>
          <a:xfrm>
            <a:off x="4420565" y="1443863"/>
            <a:ext cx="1826077" cy="369332"/>
          </a:xfrm>
          <a:prstGeom prst="rect">
            <a:avLst/>
          </a:prstGeom>
          <a:noFill/>
        </p:spPr>
        <p:txBody>
          <a:bodyPr wrap="none" rtlCol="0">
            <a:spAutoFit/>
          </a:bodyPr>
          <a:lstStyle/>
          <a:p>
            <a:r>
              <a:rPr lang="en-US" altLang="ko-KR" dirty="0"/>
              <a:t>Mark as unread</a:t>
            </a:r>
            <a:endParaRPr lang="ko-KR" altLang="en-US" dirty="0"/>
          </a:p>
        </p:txBody>
      </p:sp>
      <p:cxnSp>
        <p:nvCxnSpPr>
          <p:cNvPr id="32" name="직선 연결선 31">
            <a:extLst>
              <a:ext uri="{FF2B5EF4-FFF2-40B4-BE49-F238E27FC236}">
                <a16:creationId xmlns:a16="http://schemas.microsoft.com/office/drawing/2014/main" id="{A5438630-0242-4197-8026-64EA992C7EA6}"/>
              </a:ext>
            </a:extLst>
          </p:cNvPr>
          <p:cNvCxnSpPr>
            <a:cxnSpLocks/>
          </p:cNvCxnSpPr>
          <p:nvPr/>
        </p:nvCxnSpPr>
        <p:spPr>
          <a:xfrm>
            <a:off x="369115" y="1300294"/>
            <a:ext cx="103184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직선 연결선 32">
            <a:extLst>
              <a:ext uri="{FF2B5EF4-FFF2-40B4-BE49-F238E27FC236}">
                <a16:creationId xmlns:a16="http://schemas.microsoft.com/office/drawing/2014/main" id="{53A91175-0675-423F-B3B4-85FE12A2FFFB}"/>
              </a:ext>
            </a:extLst>
          </p:cNvPr>
          <p:cNvCxnSpPr>
            <a:cxnSpLocks/>
          </p:cNvCxnSpPr>
          <p:nvPr/>
        </p:nvCxnSpPr>
        <p:spPr>
          <a:xfrm>
            <a:off x="372389" y="1813195"/>
            <a:ext cx="103184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직선 연결선 33">
            <a:extLst>
              <a:ext uri="{FF2B5EF4-FFF2-40B4-BE49-F238E27FC236}">
                <a16:creationId xmlns:a16="http://schemas.microsoft.com/office/drawing/2014/main" id="{5DF91DEA-B5B1-4D2B-B103-A34E1E6089C9}"/>
              </a:ext>
            </a:extLst>
          </p:cNvPr>
          <p:cNvCxnSpPr>
            <a:cxnSpLocks/>
          </p:cNvCxnSpPr>
          <p:nvPr/>
        </p:nvCxnSpPr>
        <p:spPr>
          <a:xfrm>
            <a:off x="372389" y="2350316"/>
            <a:ext cx="10318459"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39001DE-0856-467C-B1F2-7FFF1E01F32E}"/>
              </a:ext>
            </a:extLst>
          </p:cNvPr>
          <p:cNvSpPr txBox="1"/>
          <p:nvPr/>
        </p:nvSpPr>
        <p:spPr>
          <a:xfrm>
            <a:off x="1612168" y="1923425"/>
            <a:ext cx="720005" cy="369332"/>
          </a:xfrm>
          <a:prstGeom prst="rect">
            <a:avLst/>
          </a:prstGeom>
          <a:noFill/>
        </p:spPr>
        <p:txBody>
          <a:bodyPr wrap="none" rtlCol="0">
            <a:spAutoFit/>
          </a:bodyPr>
          <a:lstStyle/>
          <a:p>
            <a:r>
              <a:rPr lang="en-US" altLang="ko-KR" dirty="0"/>
              <a:t>From</a:t>
            </a:r>
            <a:endParaRPr lang="ko-KR" altLang="en-US" dirty="0"/>
          </a:p>
        </p:txBody>
      </p:sp>
      <p:pic>
        <p:nvPicPr>
          <p:cNvPr id="3" name="그림 2">
            <a:extLst>
              <a:ext uri="{FF2B5EF4-FFF2-40B4-BE49-F238E27FC236}">
                <a16:creationId xmlns:a16="http://schemas.microsoft.com/office/drawing/2014/main" id="{FB815D2A-7B75-4C14-8168-C81FA77A233B}"/>
              </a:ext>
            </a:extLst>
          </p:cNvPr>
          <p:cNvPicPr>
            <a:picLocks noChangeAspect="1"/>
          </p:cNvPicPr>
          <p:nvPr/>
        </p:nvPicPr>
        <p:blipFill>
          <a:blip r:embed="rId2"/>
          <a:stretch>
            <a:fillRect/>
          </a:stretch>
        </p:blipFill>
        <p:spPr>
          <a:xfrm>
            <a:off x="875797" y="1884896"/>
            <a:ext cx="525164" cy="446390"/>
          </a:xfrm>
          <a:prstGeom prst="rect">
            <a:avLst/>
          </a:prstGeom>
        </p:spPr>
      </p:pic>
      <p:sp>
        <p:nvSpPr>
          <p:cNvPr id="36" name="TextBox 35">
            <a:extLst>
              <a:ext uri="{FF2B5EF4-FFF2-40B4-BE49-F238E27FC236}">
                <a16:creationId xmlns:a16="http://schemas.microsoft.com/office/drawing/2014/main" id="{21380751-1661-4433-8479-0039251CE9B1}"/>
              </a:ext>
            </a:extLst>
          </p:cNvPr>
          <p:cNvSpPr txBox="1"/>
          <p:nvPr/>
        </p:nvSpPr>
        <p:spPr>
          <a:xfrm>
            <a:off x="3032451" y="1923424"/>
            <a:ext cx="623889" cy="369332"/>
          </a:xfrm>
          <a:prstGeom prst="rect">
            <a:avLst/>
          </a:prstGeom>
          <a:noFill/>
        </p:spPr>
        <p:txBody>
          <a:bodyPr wrap="none" rtlCol="0">
            <a:spAutoFit/>
          </a:bodyPr>
          <a:lstStyle/>
          <a:p>
            <a:r>
              <a:rPr lang="en-US" altLang="ko-KR" dirty="0"/>
              <a:t>Title</a:t>
            </a:r>
            <a:endParaRPr lang="ko-KR" altLang="en-US" dirty="0"/>
          </a:p>
        </p:txBody>
      </p:sp>
      <p:sp>
        <p:nvSpPr>
          <p:cNvPr id="37" name="TextBox 36">
            <a:extLst>
              <a:ext uri="{FF2B5EF4-FFF2-40B4-BE49-F238E27FC236}">
                <a16:creationId xmlns:a16="http://schemas.microsoft.com/office/drawing/2014/main" id="{E76F0018-7F53-4400-BEB3-03C9347B2BFC}"/>
              </a:ext>
            </a:extLst>
          </p:cNvPr>
          <p:cNvSpPr txBox="1"/>
          <p:nvPr/>
        </p:nvSpPr>
        <p:spPr>
          <a:xfrm>
            <a:off x="7781597" y="1925474"/>
            <a:ext cx="671659" cy="369332"/>
          </a:xfrm>
          <a:prstGeom prst="rect">
            <a:avLst/>
          </a:prstGeom>
          <a:noFill/>
        </p:spPr>
        <p:txBody>
          <a:bodyPr wrap="none" rtlCol="0">
            <a:spAutoFit/>
          </a:bodyPr>
          <a:lstStyle/>
          <a:p>
            <a:r>
              <a:rPr lang="en-US" altLang="ko-KR" dirty="0"/>
              <a:t>Date</a:t>
            </a:r>
            <a:endParaRPr lang="ko-KR" altLang="en-US" dirty="0"/>
          </a:p>
        </p:txBody>
      </p:sp>
      <p:pic>
        <p:nvPicPr>
          <p:cNvPr id="38" name="그림 37">
            <a:extLst>
              <a:ext uri="{FF2B5EF4-FFF2-40B4-BE49-F238E27FC236}">
                <a16:creationId xmlns:a16="http://schemas.microsoft.com/office/drawing/2014/main" id="{8FE29189-80BD-4608-AEAB-B5C99EA837E5}"/>
              </a:ext>
            </a:extLst>
          </p:cNvPr>
          <p:cNvPicPr>
            <a:picLocks noChangeAspect="1"/>
          </p:cNvPicPr>
          <p:nvPr/>
        </p:nvPicPr>
        <p:blipFill>
          <a:blip r:embed="rId3"/>
          <a:stretch>
            <a:fillRect/>
          </a:stretch>
        </p:blipFill>
        <p:spPr>
          <a:xfrm>
            <a:off x="1227330" y="2520581"/>
            <a:ext cx="384838" cy="370038"/>
          </a:xfrm>
          <a:prstGeom prst="rect">
            <a:avLst/>
          </a:prstGeom>
        </p:spPr>
      </p:pic>
      <p:sp>
        <p:nvSpPr>
          <p:cNvPr id="39" name="TextBox 38">
            <a:extLst>
              <a:ext uri="{FF2B5EF4-FFF2-40B4-BE49-F238E27FC236}">
                <a16:creationId xmlns:a16="http://schemas.microsoft.com/office/drawing/2014/main" id="{494B25E2-1DB9-4470-B15D-65B61EBDF76A}"/>
              </a:ext>
            </a:extLst>
          </p:cNvPr>
          <p:cNvSpPr txBox="1"/>
          <p:nvPr/>
        </p:nvSpPr>
        <p:spPr>
          <a:xfrm>
            <a:off x="1612168" y="2516627"/>
            <a:ext cx="1338828" cy="369332"/>
          </a:xfrm>
          <a:prstGeom prst="rect">
            <a:avLst/>
          </a:prstGeom>
          <a:noFill/>
        </p:spPr>
        <p:txBody>
          <a:bodyPr wrap="none" rtlCol="0">
            <a:spAutoFit/>
          </a:bodyPr>
          <a:lstStyle/>
          <a:p>
            <a:r>
              <a:rPr lang="ko-KR" altLang="en-US"/>
              <a:t>영문기업명</a:t>
            </a:r>
          </a:p>
        </p:txBody>
      </p:sp>
      <p:sp>
        <p:nvSpPr>
          <p:cNvPr id="41" name="TextBox 40">
            <a:extLst>
              <a:ext uri="{FF2B5EF4-FFF2-40B4-BE49-F238E27FC236}">
                <a16:creationId xmlns:a16="http://schemas.microsoft.com/office/drawing/2014/main" id="{AF6E0FEC-888E-45F1-8B2F-7F0B34249A70}"/>
              </a:ext>
            </a:extLst>
          </p:cNvPr>
          <p:cNvSpPr txBox="1"/>
          <p:nvPr/>
        </p:nvSpPr>
        <p:spPr>
          <a:xfrm>
            <a:off x="3032450" y="2516627"/>
            <a:ext cx="1189749" cy="369332"/>
          </a:xfrm>
          <a:prstGeom prst="rect">
            <a:avLst/>
          </a:prstGeom>
          <a:noFill/>
        </p:spPr>
        <p:txBody>
          <a:bodyPr wrap="none" rtlCol="0">
            <a:spAutoFit/>
          </a:bodyPr>
          <a:lstStyle/>
          <a:p>
            <a:r>
              <a:rPr lang="ko-KR" altLang="en-US" dirty="0"/>
              <a:t>영문 제목</a:t>
            </a:r>
          </a:p>
        </p:txBody>
      </p:sp>
      <p:sp>
        <p:nvSpPr>
          <p:cNvPr id="42" name="TextBox 41">
            <a:extLst>
              <a:ext uri="{FF2B5EF4-FFF2-40B4-BE49-F238E27FC236}">
                <a16:creationId xmlns:a16="http://schemas.microsoft.com/office/drawing/2014/main" id="{97FEAE5D-E65A-4ADF-AB45-219EF06BFB15}"/>
              </a:ext>
            </a:extLst>
          </p:cNvPr>
          <p:cNvSpPr txBox="1"/>
          <p:nvPr/>
        </p:nvSpPr>
        <p:spPr>
          <a:xfrm>
            <a:off x="7784134" y="2516627"/>
            <a:ext cx="1386918" cy="369332"/>
          </a:xfrm>
          <a:prstGeom prst="rect">
            <a:avLst/>
          </a:prstGeom>
          <a:noFill/>
        </p:spPr>
        <p:txBody>
          <a:bodyPr wrap="none" rtlCol="0">
            <a:spAutoFit/>
          </a:bodyPr>
          <a:lstStyle/>
          <a:p>
            <a:r>
              <a:rPr lang="en-US" altLang="ko-KR" dirty="0"/>
              <a:t>2019-05-23</a:t>
            </a:r>
            <a:endParaRPr lang="ko-KR" altLang="en-US" dirty="0"/>
          </a:p>
        </p:txBody>
      </p:sp>
      <p:pic>
        <p:nvPicPr>
          <p:cNvPr id="44" name="그림 43">
            <a:extLst>
              <a:ext uri="{FF2B5EF4-FFF2-40B4-BE49-F238E27FC236}">
                <a16:creationId xmlns:a16="http://schemas.microsoft.com/office/drawing/2014/main" id="{CA4F1344-AAF2-4CB4-95C5-A40D590BB708}"/>
              </a:ext>
            </a:extLst>
          </p:cNvPr>
          <p:cNvPicPr>
            <a:picLocks noChangeAspect="1"/>
          </p:cNvPicPr>
          <p:nvPr/>
        </p:nvPicPr>
        <p:blipFill>
          <a:blip r:embed="rId2"/>
          <a:stretch>
            <a:fillRect/>
          </a:stretch>
        </p:blipFill>
        <p:spPr>
          <a:xfrm>
            <a:off x="875797" y="3148365"/>
            <a:ext cx="525164" cy="446390"/>
          </a:xfrm>
          <a:prstGeom prst="rect">
            <a:avLst/>
          </a:prstGeom>
        </p:spPr>
      </p:pic>
      <p:cxnSp>
        <p:nvCxnSpPr>
          <p:cNvPr id="46" name="직선 화살표 연결선 45">
            <a:extLst>
              <a:ext uri="{FF2B5EF4-FFF2-40B4-BE49-F238E27FC236}">
                <a16:creationId xmlns:a16="http://schemas.microsoft.com/office/drawing/2014/main" id="{A2740426-1F75-415C-9BD5-A0DC6C3DBC53}"/>
              </a:ext>
            </a:extLst>
          </p:cNvPr>
          <p:cNvCxnSpPr>
            <a:cxnSpLocks/>
            <a:stCxn id="47" idx="0"/>
            <a:endCxn id="44" idx="2"/>
          </p:cNvCxnSpPr>
          <p:nvPr/>
        </p:nvCxnSpPr>
        <p:spPr>
          <a:xfrm flipV="1">
            <a:off x="1061726" y="3594755"/>
            <a:ext cx="76653" cy="1272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14CF0C70-4633-4D1F-B46F-B190EBAC1141}"/>
              </a:ext>
            </a:extLst>
          </p:cNvPr>
          <p:cNvSpPr txBox="1"/>
          <p:nvPr/>
        </p:nvSpPr>
        <p:spPr>
          <a:xfrm>
            <a:off x="236019" y="4867007"/>
            <a:ext cx="1651414" cy="646331"/>
          </a:xfrm>
          <a:prstGeom prst="rect">
            <a:avLst/>
          </a:prstGeom>
          <a:noFill/>
          <a:ln>
            <a:solidFill>
              <a:schemeClr val="tx1"/>
            </a:solidFill>
          </a:ln>
        </p:spPr>
        <p:txBody>
          <a:bodyPr wrap="square" rtlCol="0">
            <a:spAutoFit/>
          </a:bodyPr>
          <a:lstStyle/>
          <a:p>
            <a:r>
              <a:rPr lang="ko-KR" altLang="en-US" dirty="0"/>
              <a:t>첨부파일 포함 표시</a:t>
            </a:r>
          </a:p>
        </p:txBody>
      </p:sp>
      <p:sp>
        <p:nvSpPr>
          <p:cNvPr id="49" name="TextBox 48">
            <a:extLst>
              <a:ext uri="{FF2B5EF4-FFF2-40B4-BE49-F238E27FC236}">
                <a16:creationId xmlns:a16="http://schemas.microsoft.com/office/drawing/2014/main" id="{B640EC06-661B-4B3B-A608-F58B63EEFA1F}"/>
              </a:ext>
            </a:extLst>
          </p:cNvPr>
          <p:cNvSpPr txBox="1"/>
          <p:nvPr/>
        </p:nvSpPr>
        <p:spPr>
          <a:xfrm>
            <a:off x="1612168" y="3181770"/>
            <a:ext cx="1338828" cy="369332"/>
          </a:xfrm>
          <a:prstGeom prst="rect">
            <a:avLst/>
          </a:prstGeom>
          <a:noFill/>
        </p:spPr>
        <p:txBody>
          <a:bodyPr wrap="none" rtlCol="0">
            <a:spAutoFit/>
          </a:bodyPr>
          <a:lstStyle/>
          <a:p>
            <a:r>
              <a:rPr lang="ko-KR" altLang="en-US"/>
              <a:t>영문기업명</a:t>
            </a:r>
          </a:p>
        </p:txBody>
      </p:sp>
      <p:sp>
        <p:nvSpPr>
          <p:cNvPr id="50" name="TextBox 49">
            <a:extLst>
              <a:ext uri="{FF2B5EF4-FFF2-40B4-BE49-F238E27FC236}">
                <a16:creationId xmlns:a16="http://schemas.microsoft.com/office/drawing/2014/main" id="{AD048B53-33B1-4591-82DD-C80915DA1152}"/>
              </a:ext>
            </a:extLst>
          </p:cNvPr>
          <p:cNvSpPr txBox="1"/>
          <p:nvPr/>
        </p:nvSpPr>
        <p:spPr>
          <a:xfrm>
            <a:off x="3032450" y="3181769"/>
            <a:ext cx="1189749" cy="369332"/>
          </a:xfrm>
          <a:prstGeom prst="rect">
            <a:avLst/>
          </a:prstGeom>
          <a:noFill/>
        </p:spPr>
        <p:txBody>
          <a:bodyPr wrap="none" rtlCol="0">
            <a:spAutoFit/>
          </a:bodyPr>
          <a:lstStyle/>
          <a:p>
            <a:r>
              <a:rPr lang="ko-KR" altLang="en-US" dirty="0"/>
              <a:t>영문 제목</a:t>
            </a:r>
          </a:p>
        </p:txBody>
      </p:sp>
      <p:sp>
        <p:nvSpPr>
          <p:cNvPr id="51" name="TextBox 50">
            <a:extLst>
              <a:ext uri="{FF2B5EF4-FFF2-40B4-BE49-F238E27FC236}">
                <a16:creationId xmlns:a16="http://schemas.microsoft.com/office/drawing/2014/main" id="{0A9D6ED8-790E-4DA3-9E35-28D169BFBA06}"/>
              </a:ext>
            </a:extLst>
          </p:cNvPr>
          <p:cNvSpPr txBox="1"/>
          <p:nvPr/>
        </p:nvSpPr>
        <p:spPr>
          <a:xfrm>
            <a:off x="7784134" y="3181769"/>
            <a:ext cx="1386918" cy="369332"/>
          </a:xfrm>
          <a:prstGeom prst="rect">
            <a:avLst/>
          </a:prstGeom>
          <a:noFill/>
        </p:spPr>
        <p:txBody>
          <a:bodyPr wrap="none" rtlCol="0">
            <a:spAutoFit/>
          </a:bodyPr>
          <a:lstStyle/>
          <a:p>
            <a:r>
              <a:rPr lang="en-US" altLang="ko-KR" dirty="0"/>
              <a:t>2019-05-23</a:t>
            </a:r>
            <a:endParaRPr lang="ko-KR" altLang="en-US" dirty="0"/>
          </a:p>
        </p:txBody>
      </p:sp>
      <p:sp>
        <p:nvSpPr>
          <p:cNvPr id="54" name="TextBox 53">
            <a:extLst>
              <a:ext uri="{FF2B5EF4-FFF2-40B4-BE49-F238E27FC236}">
                <a16:creationId xmlns:a16="http://schemas.microsoft.com/office/drawing/2014/main" id="{57B502AD-FFA5-4A80-AD0C-E819B17BE163}"/>
              </a:ext>
            </a:extLst>
          </p:cNvPr>
          <p:cNvSpPr txBox="1"/>
          <p:nvPr/>
        </p:nvSpPr>
        <p:spPr>
          <a:xfrm>
            <a:off x="9341286" y="912943"/>
            <a:ext cx="1601721" cy="323165"/>
          </a:xfrm>
          <a:prstGeom prst="rect">
            <a:avLst/>
          </a:prstGeom>
          <a:noFill/>
          <a:ln>
            <a:solidFill>
              <a:schemeClr val="tx1"/>
            </a:solidFill>
          </a:ln>
        </p:spPr>
        <p:txBody>
          <a:bodyPr wrap="none" rtlCol="0">
            <a:spAutoFit/>
          </a:bodyPr>
          <a:lstStyle/>
          <a:p>
            <a:r>
              <a:rPr lang="en-US" altLang="ko-KR" sz="1500" dirty="0"/>
              <a:t>+ New message</a:t>
            </a:r>
            <a:endParaRPr lang="ko-KR" altLang="en-US" sz="1500" dirty="0"/>
          </a:p>
        </p:txBody>
      </p:sp>
      <p:cxnSp>
        <p:nvCxnSpPr>
          <p:cNvPr id="55" name="직선 화살표 연결선 54">
            <a:extLst>
              <a:ext uri="{FF2B5EF4-FFF2-40B4-BE49-F238E27FC236}">
                <a16:creationId xmlns:a16="http://schemas.microsoft.com/office/drawing/2014/main" id="{62BE39D7-6AA0-4E17-B073-7CB9BD33E914}"/>
              </a:ext>
            </a:extLst>
          </p:cNvPr>
          <p:cNvCxnSpPr>
            <a:cxnSpLocks/>
            <a:endCxn id="54" idx="1"/>
          </p:cNvCxnSpPr>
          <p:nvPr/>
        </p:nvCxnSpPr>
        <p:spPr>
          <a:xfrm>
            <a:off x="8214130" y="685684"/>
            <a:ext cx="1127156" cy="388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06CE184-D21F-46F4-BF39-DE76795D6EB8}"/>
              </a:ext>
            </a:extLst>
          </p:cNvPr>
          <p:cNvSpPr txBox="1"/>
          <p:nvPr/>
        </p:nvSpPr>
        <p:spPr>
          <a:xfrm>
            <a:off x="7006951" y="331026"/>
            <a:ext cx="1651414" cy="923330"/>
          </a:xfrm>
          <a:prstGeom prst="rect">
            <a:avLst/>
          </a:prstGeom>
          <a:noFill/>
          <a:ln>
            <a:solidFill>
              <a:schemeClr val="tx1"/>
            </a:solidFill>
          </a:ln>
        </p:spPr>
        <p:txBody>
          <a:bodyPr wrap="square" rtlCol="0">
            <a:spAutoFit/>
          </a:bodyPr>
          <a:lstStyle/>
          <a:p>
            <a:r>
              <a:rPr lang="ko-KR" altLang="en-US" dirty="0"/>
              <a:t>메시지 보내기 창으로 이동</a:t>
            </a:r>
            <a:endParaRPr lang="en-US" altLang="ko-KR" dirty="0"/>
          </a:p>
          <a:p>
            <a:r>
              <a:rPr lang="en-US" altLang="ko-KR" dirty="0"/>
              <a:t>P97</a:t>
            </a:r>
            <a:endParaRPr lang="ko-KR" altLang="en-US" dirty="0"/>
          </a:p>
        </p:txBody>
      </p:sp>
      <p:sp>
        <p:nvSpPr>
          <p:cNvPr id="58" name="TextBox 57">
            <a:extLst>
              <a:ext uri="{FF2B5EF4-FFF2-40B4-BE49-F238E27FC236}">
                <a16:creationId xmlns:a16="http://schemas.microsoft.com/office/drawing/2014/main" id="{3F896909-A89F-4EB5-B667-CE46E3865B5A}"/>
              </a:ext>
            </a:extLst>
          </p:cNvPr>
          <p:cNvSpPr txBox="1"/>
          <p:nvPr/>
        </p:nvSpPr>
        <p:spPr>
          <a:xfrm>
            <a:off x="5445340" y="905796"/>
            <a:ext cx="720838" cy="369332"/>
          </a:xfrm>
          <a:prstGeom prst="rect">
            <a:avLst/>
          </a:prstGeom>
          <a:noFill/>
        </p:spPr>
        <p:txBody>
          <a:bodyPr wrap="none" rtlCol="0">
            <a:spAutoFit/>
          </a:bodyPr>
          <a:lstStyle/>
          <a:p>
            <a:r>
              <a:rPr lang="en-US" altLang="ko-KR" dirty="0"/>
              <a:t>Trash</a:t>
            </a:r>
            <a:endParaRPr lang="ko-KR" altLang="en-US" dirty="0"/>
          </a:p>
        </p:txBody>
      </p:sp>
    </p:spTree>
    <p:extLst>
      <p:ext uri="{BB962C8B-B14F-4D97-AF65-F5344CB8AC3E}">
        <p14:creationId xmlns:p14="http://schemas.microsoft.com/office/powerpoint/2010/main" val="804649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ECB71F2E-2FCB-487A-BF8E-C08A34255555}"/>
              </a:ext>
            </a:extLst>
          </p:cNvPr>
          <p:cNvPicPr>
            <a:picLocks noChangeAspect="1"/>
          </p:cNvPicPr>
          <p:nvPr/>
        </p:nvPicPr>
        <p:blipFill>
          <a:blip r:embed="rId2"/>
          <a:stretch>
            <a:fillRect/>
          </a:stretch>
        </p:blipFill>
        <p:spPr>
          <a:xfrm>
            <a:off x="2382473" y="904600"/>
            <a:ext cx="6895751" cy="5107964"/>
          </a:xfrm>
          <a:prstGeom prst="rect">
            <a:avLst/>
          </a:prstGeom>
        </p:spPr>
      </p:pic>
      <p:sp>
        <p:nvSpPr>
          <p:cNvPr id="5" name="직사각형 4">
            <a:extLst>
              <a:ext uri="{FF2B5EF4-FFF2-40B4-BE49-F238E27FC236}">
                <a16:creationId xmlns:a16="http://schemas.microsoft.com/office/drawing/2014/main" id="{EBF671D1-8F07-49CF-8F34-519C1524E20F}"/>
              </a:ext>
            </a:extLst>
          </p:cNvPr>
          <p:cNvSpPr/>
          <p:nvPr/>
        </p:nvSpPr>
        <p:spPr>
          <a:xfrm>
            <a:off x="427839" y="176169"/>
            <a:ext cx="2801922" cy="587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solidFill>
                  <a:schemeClr val="tx1"/>
                </a:solidFill>
              </a:rPr>
              <a:t>메시지 페이지</a:t>
            </a:r>
          </a:p>
        </p:txBody>
      </p:sp>
      <p:sp>
        <p:nvSpPr>
          <p:cNvPr id="6" name="TextBox 5">
            <a:extLst>
              <a:ext uri="{FF2B5EF4-FFF2-40B4-BE49-F238E27FC236}">
                <a16:creationId xmlns:a16="http://schemas.microsoft.com/office/drawing/2014/main" id="{8D9AD21C-2142-4BE9-B396-F224F416A761}"/>
              </a:ext>
            </a:extLst>
          </p:cNvPr>
          <p:cNvSpPr txBox="1"/>
          <p:nvPr/>
        </p:nvSpPr>
        <p:spPr>
          <a:xfrm>
            <a:off x="339573" y="904600"/>
            <a:ext cx="1651414" cy="646331"/>
          </a:xfrm>
          <a:prstGeom prst="rect">
            <a:avLst/>
          </a:prstGeom>
          <a:noFill/>
          <a:ln>
            <a:solidFill>
              <a:srgbClr val="FF0000"/>
            </a:solidFill>
          </a:ln>
        </p:spPr>
        <p:txBody>
          <a:bodyPr wrap="square" rtlCol="0">
            <a:spAutoFit/>
          </a:bodyPr>
          <a:lstStyle/>
          <a:p>
            <a:r>
              <a:rPr lang="en-US" altLang="ko-KR" dirty="0"/>
              <a:t>P95</a:t>
            </a:r>
          </a:p>
          <a:p>
            <a:r>
              <a:rPr lang="ko-KR" altLang="en-US" dirty="0"/>
              <a:t>참고 이미지</a:t>
            </a:r>
            <a:endParaRPr lang="en-US" altLang="ko-KR" dirty="0"/>
          </a:p>
        </p:txBody>
      </p:sp>
    </p:spTree>
    <p:extLst>
      <p:ext uri="{BB962C8B-B14F-4D97-AF65-F5344CB8AC3E}">
        <p14:creationId xmlns:p14="http://schemas.microsoft.com/office/powerpoint/2010/main" val="28714053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EBF671D1-8F07-49CF-8F34-519C1524E20F}"/>
              </a:ext>
            </a:extLst>
          </p:cNvPr>
          <p:cNvSpPr/>
          <p:nvPr/>
        </p:nvSpPr>
        <p:spPr>
          <a:xfrm>
            <a:off x="427839" y="176169"/>
            <a:ext cx="2801922" cy="5872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a:solidFill>
                  <a:schemeClr val="tx1"/>
                </a:solidFill>
              </a:rPr>
              <a:t>메시지 쓰기</a:t>
            </a:r>
          </a:p>
        </p:txBody>
      </p:sp>
      <p:pic>
        <p:nvPicPr>
          <p:cNvPr id="2" name="그림 1">
            <a:extLst>
              <a:ext uri="{FF2B5EF4-FFF2-40B4-BE49-F238E27FC236}">
                <a16:creationId xmlns:a16="http://schemas.microsoft.com/office/drawing/2014/main" id="{CE4CE8BB-C728-4CB8-85C7-BAD528D578C2}"/>
              </a:ext>
            </a:extLst>
          </p:cNvPr>
          <p:cNvPicPr>
            <a:picLocks noChangeAspect="1"/>
          </p:cNvPicPr>
          <p:nvPr/>
        </p:nvPicPr>
        <p:blipFill>
          <a:blip r:embed="rId2"/>
          <a:stretch>
            <a:fillRect/>
          </a:stretch>
        </p:blipFill>
        <p:spPr>
          <a:xfrm>
            <a:off x="7885651" y="3556129"/>
            <a:ext cx="4212439" cy="3301871"/>
          </a:xfrm>
          <a:prstGeom prst="rect">
            <a:avLst/>
          </a:prstGeom>
        </p:spPr>
      </p:pic>
      <p:sp>
        <p:nvSpPr>
          <p:cNvPr id="6" name="TextBox 5">
            <a:extLst>
              <a:ext uri="{FF2B5EF4-FFF2-40B4-BE49-F238E27FC236}">
                <a16:creationId xmlns:a16="http://schemas.microsoft.com/office/drawing/2014/main" id="{CD81DC78-21D1-4153-A940-91E32E7BF8ED}"/>
              </a:ext>
            </a:extLst>
          </p:cNvPr>
          <p:cNvSpPr txBox="1"/>
          <p:nvPr/>
        </p:nvSpPr>
        <p:spPr>
          <a:xfrm>
            <a:off x="1125613" y="2168368"/>
            <a:ext cx="623889" cy="369332"/>
          </a:xfrm>
          <a:prstGeom prst="rect">
            <a:avLst/>
          </a:prstGeom>
          <a:noFill/>
        </p:spPr>
        <p:txBody>
          <a:bodyPr wrap="none" rtlCol="0">
            <a:spAutoFit/>
          </a:bodyPr>
          <a:lstStyle/>
          <a:p>
            <a:r>
              <a:rPr lang="en-US" altLang="ko-KR" dirty="0"/>
              <a:t>Title</a:t>
            </a:r>
            <a:endParaRPr lang="ko-KR" altLang="en-US" dirty="0"/>
          </a:p>
        </p:txBody>
      </p:sp>
      <p:cxnSp>
        <p:nvCxnSpPr>
          <p:cNvPr id="7" name="직선 연결선 6">
            <a:extLst>
              <a:ext uri="{FF2B5EF4-FFF2-40B4-BE49-F238E27FC236}">
                <a16:creationId xmlns:a16="http://schemas.microsoft.com/office/drawing/2014/main" id="{B6F2A9CF-8C3F-4F4C-9581-4DBA7B59C90E}"/>
              </a:ext>
            </a:extLst>
          </p:cNvPr>
          <p:cNvCxnSpPr>
            <a:cxnSpLocks/>
          </p:cNvCxnSpPr>
          <p:nvPr/>
        </p:nvCxnSpPr>
        <p:spPr>
          <a:xfrm>
            <a:off x="369115" y="2088860"/>
            <a:ext cx="10318459"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B4D9ED5-C793-496E-B013-94A58B8AED86}"/>
              </a:ext>
            </a:extLst>
          </p:cNvPr>
          <p:cNvSpPr txBox="1"/>
          <p:nvPr/>
        </p:nvSpPr>
        <p:spPr>
          <a:xfrm>
            <a:off x="549623" y="1686188"/>
            <a:ext cx="1441420" cy="323165"/>
          </a:xfrm>
          <a:prstGeom prst="rect">
            <a:avLst/>
          </a:prstGeom>
          <a:noFill/>
          <a:ln>
            <a:solidFill>
              <a:schemeClr val="tx1"/>
            </a:solidFill>
          </a:ln>
        </p:spPr>
        <p:txBody>
          <a:bodyPr wrap="none" rtlCol="0">
            <a:spAutoFit/>
          </a:bodyPr>
          <a:lstStyle/>
          <a:p>
            <a:r>
              <a:rPr lang="en-US" altLang="ko-KR" sz="1500" dirty="0"/>
              <a:t>Send message</a:t>
            </a:r>
            <a:endParaRPr lang="ko-KR" altLang="en-US" sz="1500" dirty="0"/>
          </a:p>
        </p:txBody>
      </p:sp>
      <p:sp>
        <p:nvSpPr>
          <p:cNvPr id="9" name="TextBox 8">
            <a:extLst>
              <a:ext uri="{FF2B5EF4-FFF2-40B4-BE49-F238E27FC236}">
                <a16:creationId xmlns:a16="http://schemas.microsoft.com/office/drawing/2014/main" id="{5FDDE4F6-F885-4E77-B092-7EC8EDC9A55E}"/>
              </a:ext>
            </a:extLst>
          </p:cNvPr>
          <p:cNvSpPr txBox="1"/>
          <p:nvPr/>
        </p:nvSpPr>
        <p:spPr>
          <a:xfrm>
            <a:off x="2144929" y="1686188"/>
            <a:ext cx="741421" cy="323165"/>
          </a:xfrm>
          <a:prstGeom prst="rect">
            <a:avLst/>
          </a:prstGeom>
          <a:noFill/>
          <a:ln>
            <a:solidFill>
              <a:schemeClr val="tx1"/>
            </a:solidFill>
          </a:ln>
        </p:spPr>
        <p:txBody>
          <a:bodyPr wrap="none" rtlCol="0">
            <a:spAutoFit/>
          </a:bodyPr>
          <a:lstStyle/>
          <a:p>
            <a:r>
              <a:rPr lang="en-US" altLang="ko-KR" sz="1500" dirty="0"/>
              <a:t>Attach</a:t>
            </a:r>
            <a:endParaRPr lang="ko-KR" altLang="en-US" sz="1500" dirty="0"/>
          </a:p>
        </p:txBody>
      </p:sp>
      <p:sp>
        <p:nvSpPr>
          <p:cNvPr id="10" name="TextBox 9">
            <a:extLst>
              <a:ext uri="{FF2B5EF4-FFF2-40B4-BE49-F238E27FC236}">
                <a16:creationId xmlns:a16="http://schemas.microsoft.com/office/drawing/2014/main" id="{24E71100-C629-40C3-8EAB-6477BC7C78A2}"/>
              </a:ext>
            </a:extLst>
          </p:cNvPr>
          <p:cNvSpPr txBox="1"/>
          <p:nvPr/>
        </p:nvSpPr>
        <p:spPr>
          <a:xfrm>
            <a:off x="3288188" y="1686188"/>
            <a:ext cx="758541" cy="323165"/>
          </a:xfrm>
          <a:prstGeom prst="rect">
            <a:avLst/>
          </a:prstGeom>
          <a:noFill/>
          <a:ln>
            <a:solidFill>
              <a:schemeClr val="tx1"/>
            </a:solidFill>
          </a:ln>
        </p:spPr>
        <p:txBody>
          <a:bodyPr wrap="none" rtlCol="0">
            <a:spAutoFit/>
          </a:bodyPr>
          <a:lstStyle/>
          <a:p>
            <a:r>
              <a:rPr lang="en-US" altLang="ko-KR" sz="1500" dirty="0"/>
              <a:t>Cancel</a:t>
            </a:r>
            <a:endParaRPr lang="ko-KR" altLang="en-US" sz="1500" dirty="0"/>
          </a:p>
        </p:txBody>
      </p:sp>
      <p:sp>
        <p:nvSpPr>
          <p:cNvPr id="11" name="TextBox 10">
            <a:extLst>
              <a:ext uri="{FF2B5EF4-FFF2-40B4-BE49-F238E27FC236}">
                <a16:creationId xmlns:a16="http://schemas.microsoft.com/office/drawing/2014/main" id="{F399B618-988B-48AA-AD46-F0523CF37828}"/>
              </a:ext>
            </a:extLst>
          </p:cNvPr>
          <p:cNvSpPr txBox="1"/>
          <p:nvPr/>
        </p:nvSpPr>
        <p:spPr>
          <a:xfrm>
            <a:off x="1125612" y="2537700"/>
            <a:ext cx="965329" cy="307777"/>
          </a:xfrm>
          <a:prstGeom prst="rect">
            <a:avLst/>
          </a:prstGeom>
          <a:noFill/>
        </p:spPr>
        <p:txBody>
          <a:bodyPr wrap="none" rtlCol="0">
            <a:spAutoFit/>
          </a:bodyPr>
          <a:lstStyle/>
          <a:p>
            <a:r>
              <a:rPr lang="en-US" altLang="ko-KR" sz="1400" dirty="0"/>
              <a:t>Recipient</a:t>
            </a:r>
            <a:endParaRPr lang="ko-KR" altLang="en-US" sz="1400" dirty="0"/>
          </a:p>
        </p:txBody>
      </p:sp>
      <p:sp>
        <p:nvSpPr>
          <p:cNvPr id="13" name="TextBox 12">
            <a:extLst>
              <a:ext uri="{FF2B5EF4-FFF2-40B4-BE49-F238E27FC236}">
                <a16:creationId xmlns:a16="http://schemas.microsoft.com/office/drawing/2014/main" id="{1E7F797D-E1F5-4A73-9BAC-2BD4B1812A1F}"/>
              </a:ext>
            </a:extLst>
          </p:cNvPr>
          <p:cNvSpPr txBox="1"/>
          <p:nvPr/>
        </p:nvSpPr>
        <p:spPr>
          <a:xfrm>
            <a:off x="1125613" y="3109650"/>
            <a:ext cx="2277868" cy="369332"/>
          </a:xfrm>
          <a:prstGeom prst="rect">
            <a:avLst/>
          </a:prstGeom>
          <a:noFill/>
        </p:spPr>
        <p:txBody>
          <a:bodyPr wrap="none" rtlCol="0">
            <a:spAutoFit/>
          </a:bodyPr>
          <a:lstStyle/>
          <a:p>
            <a:r>
              <a:rPr lang="en-US" altLang="ko-KR" dirty="0"/>
              <a:t>Enter your text here</a:t>
            </a:r>
            <a:endParaRPr lang="ko-KR" altLang="en-US" dirty="0"/>
          </a:p>
        </p:txBody>
      </p:sp>
      <p:sp>
        <p:nvSpPr>
          <p:cNvPr id="3" name="순서도: 처리 2">
            <a:extLst>
              <a:ext uri="{FF2B5EF4-FFF2-40B4-BE49-F238E27FC236}">
                <a16:creationId xmlns:a16="http://schemas.microsoft.com/office/drawing/2014/main" id="{F61FB1BB-CE98-4100-81A0-AB91A8DD2D93}"/>
              </a:ext>
            </a:extLst>
          </p:cNvPr>
          <p:cNvSpPr/>
          <p:nvPr/>
        </p:nvSpPr>
        <p:spPr>
          <a:xfrm>
            <a:off x="1125612" y="3109650"/>
            <a:ext cx="6684538" cy="2418675"/>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Box 13">
            <a:extLst>
              <a:ext uri="{FF2B5EF4-FFF2-40B4-BE49-F238E27FC236}">
                <a16:creationId xmlns:a16="http://schemas.microsoft.com/office/drawing/2014/main" id="{C0163E5A-4D2F-4964-87CB-DA29569D0A0A}"/>
              </a:ext>
            </a:extLst>
          </p:cNvPr>
          <p:cNvSpPr txBox="1"/>
          <p:nvPr/>
        </p:nvSpPr>
        <p:spPr>
          <a:xfrm>
            <a:off x="1147186" y="5220548"/>
            <a:ext cx="2529860" cy="307777"/>
          </a:xfrm>
          <a:prstGeom prst="rect">
            <a:avLst/>
          </a:prstGeom>
          <a:noFill/>
        </p:spPr>
        <p:txBody>
          <a:bodyPr wrap="none" rtlCol="0">
            <a:spAutoFit/>
          </a:bodyPr>
          <a:lstStyle/>
          <a:p>
            <a:r>
              <a:rPr lang="en-US" altLang="ko-KR" sz="1400" dirty="0"/>
              <a:t>- </a:t>
            </a:r>
            <a:r>
              <a:rPr lang="ko-KR" altLang="en-US" sz="1400" dirty="0" err="1"/>
              <a:t>보낸사람</a:t>
            </a:r>
            <a:r>
              <a:rPr lang="ko-KR" altLang="en-US" sz="1400" dirty="0"/>
              <a:t> 기업명 </a:t>
            </a:r>
            <a:r>
              <a:rPr lang="en-US" altLang="ko-KR" sz="1400" dirty="0"/>
              <a:t>(</a:t>
            </a:r>
            <a:r>
              <a:rPr lang="ko-KR" altLang="en-US" sz="1400" dirty="0"/>
              <a:t>자동기입</a:t>
            </a:r>
            <a:r>
              <a:rPr lang="en-US" altLang="ko-KR" sz="1400" dirty="0"/>
              <a:t>)</a:t>
            </a:r>
            <a:endParaRPr lang="ko-KR" altLang="en-US" sz="1400" dirty="0"/>
          </a:p>
        </p:txBody>
      </p:sp>
      <p:sp>
        <p:nvSpPr>
          <p:cNvPr id="15" name="TextBox 14">
            <a:extLst>
              <a:ext uri="{FF2B5EF4-FFF2-40B4-BE49-F238E27FC236}">
                <a16:creationId xmlns:a16="http://schemas.microsoft.com/office/drawing/2014/main" id="{3ED8F6C8-1899-4ED1-A6D9-D229835393F0}"/>
              </a:ext>
            </a:extLst>
          </p:cNvPr>
          <p:cNvSpPr txBox="1"/>
          <p:nvPr/>
        </p:nvSpPr>
        <p:spPr>
          <a:xfrm>
            <a:off x="549623" y="5735850"/>
            <a:ext cx="1441420" cy="323165"/>
          </a:xfrm>
          <a:prstGeom prst="rect">
            <a:avLst/>
          </a:prstGeom>
          <a:noFill/>
          <a:ln>
            <a:solidFill>
              <a:schemeClr val="tx1"/>
            </a:solidFill>
          </a:ln>
        </p:spPr>
        <p:txBody>
          <a:bodyPr wrap="none" rtlCol="0">
            <a:spAutoFit/>
          </a:bodyPr>
          <a:lstStyle/>
          <a:p>
            <a:r>
              <a:rPr lang="en-US" altLang="ko-KR" sz="1500" dirty="0"/>
              <a:t>Send message</a:t>
            </a:r>
            <a:endParaRPr lang="ko-KR" altLang="en-US" sz="1500" dirty="0"/>
          </a:p>
        </p:txBody>
      </p:sp>
      <p:sp>
        <p:nvSpPr>
          <p:cNvPr id="16" name="TextBox 15">
            <a:extLst>
              <a:ext uri="{FF2B5EF4-FFF2-40B4-BE49-F238E27FC236}">
                <a16:creationId xmlns:a16="http://schemas.microsoft.com/office/drawing/2014/main" id="{1856B7B9-A28B-49F2-9621-E65621972782}"/>
              </a:ext>
            </a:extLst>
          </p:cNvPr>
          <p:cNvSpPr txBox="1"/>
          <p:nvPr/>
        </p:nvSpPr>
        <p:spPr>
          <a:xfrm>
            <a:off x="2144929" y="5735850"/>
            <a:ext cx="741421" cy="323165"/>
          </a:xfrm>
          <a:prstGeom prst="rect">
            <a:avLst/>
          </a:prstGeom>
          <a:noFill/>
          <a:ln>
            <a:solidFill>
              <a:schemeClr val="tx1"/>
            </a:solidFill>
          </a:ln>
        </p:spPr>
        <p:txBody>
          <a:bodyPr wrap="none" rtlCol="0">
            <a:spAutoFit/>
          </a:bodyPr>
          <a:lstStyle/>
          <a:p>
            <a:r>
              <a:rPr lang="en-US" altLang="ko-KR" sz="1500" dirty="0"/>
              <a:t>Attach</a:t>
            </a:r>
            <a:endParaRPr lang="ko-KR" altLang="en-US" sz="1500" dirty="0"/>
          </a:p>
        </p:txBody>
      </p:sp>
      <p:sp>
        <p:nvSpPr>
          <p:cNvPr id="17" name="TextBox 16">
            <a:extLst>
              <a:ext uri="{FF2B5EF4-FFF2-40B4-BE49-F238E27FC236}">
                <a16:creationId xmlns:a16="http://schemas.microsoft.com/office/drawing/2014/main" id="{A2839242-F9DF-442E-BC8B-B537B82E5CF4}"/>
              </a:ext>
            </a:extLst>
          </p:cNvPr>
          <p:cNvSpPr txBox="1"/>
          <p:nvPr/>
        </p:nvSpPr>
        <p:spPr>
          <a:xfrm>
            <a:off x="3288188" y="5735850"/>
            <a:ext cx="758541" cy="323165"/>
          </a:xfrm>
          <a:prstGeom prst="rect">
            <a:avLst/>
          </a:prstGeom>
          <a:noFill/>
          <a:ln>
            <a:solidFill>
              <a:schemeClr val="tx1"/>
            </a:solidFill>
          </a:ln>
        </p:spPr>
        <p:txBody>
          <a:bodyPr wrap="none" rtlCol="0">
            <a:spAutoFit/>
          </a:bodyPr>
          <a:lstStyle/>
          <a:p>
            <a:r>
              <a:rPr lang="en-US" altLang="ko-KR" sz="1500" dirty="0"/>
              <a:t>Cancel</a:t>
            </a:r>
            <a:endParaRPr lang="ko-KR" altLang="en-US" sz="1500" dirty="0"/>
          </a:p>
        </p:txBody>
      </p:sp>
      <p:cxnSp>
        <p:nvCxnSpPr>
          <p:cNvPr id="18" name="직선 화살표 연결선 17">
            <a:extLst>
              <a:ext uri="{FF2B5EF4-FFF2-40B4-BE49-F238E27FC236}">
                <a16:creationId xmlns:a16="http://schemas.microsoft.com/office/drawing/2014/main" id="{B55CEB26-A5DD-48D5-BA25-1783052ACA28}"/>
              </a:ext>
            </a:extLst>
          </p:cNvPr>
          <p:cNvCxnSpPr>
            <a:cxnSpLocks/>
            <a:stCxn id="19" idx="1"/>
            <a:endCxn id="11" idx="3"/>
          </p:cNvCxnSpPr>
          <p:nvPr/>
        </p:nvCxnSpPr>
        <p:spPr>
          <a:xfrm flipH="1">
            <a:off x="2090941" y="2599932"/>
            <a:ext cx="2340505" cy="91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EEDF91F-A127-4F7E-BC57-7C2744AAA9D2}"/>
              </a:ext>
            </a:extLst>
          </p:cNvPr>
          <p:cNvSpPr txBox="1"/>
          <p:nvPr/>
        </p:nvSpPr>
        <p:spPr>
          <a:xfrm>
            <a:off x="4431446" y="2276766"/>
            <a:ext cx="2019687" cy="646331"/>
          </a:xfrm>
          <a:prstGeom prst="rect">
            <a:avLst/>
          </a:prstGeom>
          <a:noFill/>
          <a:ln>
            <a:solidFill>
              <a:schemeClr val="tx1"/>
            </a:solidFill>
          </a:ln>
        </p:spPr>
        <p:txBody>
          <a:bodyPr wrap="square" rtlCol="0">
            <a:spAutoFit/>
          </a:bodyPr>
          <a:lstStyle/>
          <a:p>
            <a:r>
              <a:rPr lang="ko-KR" altLang="en-US"/>
              <a:t>기존 연락한 물류업체명 중 선택</a:t>
            </a:r>
            <a:endParaRPr lang="ko-KR" altLang="en-US" dirty="0"/>
          </a:p>
        </p:txBody>
      </p:sp>
      <p:sp>
        <p:nvSpPr>
          <p:cNvPr id="23" name="TextBox 22">
            <a:extLst>
              <a:ext uri="{FF2B5EF4-FFF2-40B4-BE49-F238E27FC236}">
                <a16:creationId xmlns:a16="http://schemas.microsoft.com/office/drawing/2014/main" id="{2F0804F6-DBBE-4259-A577-F896DD618B5B}"/>
              </a:ext>
            </a:extLst>
          </p:cNvPr>
          <p:cNvSpPr txBox="1"/>
          <p:nvPr/>
        </p:nvSpPr>
        <p:spPr>
          <a:xfrm>
            <a:off x="9731837" y="3186797"/>
            <a:ext cx="1651414" cy="369332"/>
          </a:xfrm>
          <a:prstGeom prst="rect">
            <a:avLst/>
          </a:prstGeom>
          <a:noFill/>
          <a:ln>
            <a:solidFill>
              <a:srgbClr val="FF0000"/>
            </a:solidFill>
          </a:ln>
        </p:spPr>
        <p:txBody>
          <a:bodyPr wrap="square" rtlCol="0">
            <a:spAutoFit/>
          </a:bodyPr>
          <a:lstStyle/>
          <a:p>
            <a:r>
              <a:rPr lang="ko-KR" altLang="en-US" dirty="0"/>
              <a:t>참고 이미지</a:t>
            </a:r>
            <a:endParaRPr lang="en-US" altLang="ko-KR" dirty="0"/>
          </a:p>
        </p:txBody>
      </p:sp>
      <p:sp>
        <p:nvSpPr>
          <p:cNvPr id="24" name="TextBox 23">
            <a:extLst>
              <a:ext uri="{FF2B5EF4-FFF2-40B4-BE49-F238E27FC236}">
                <a16:creationId xmlns:a16="http://schemas.microsoft.com/office/drawing/2014/main" id="{EAF5DA74-6C9F-49C7-B5AD-6606A2AD3613}"/>
              </a:ext>
            </a:extLst>
          </p:cNvPr>
          <p:cNvSpPr txBox="1"/>
          <p:nvPr/>
        </p:nvSpPr>
        <p:spPr>
          <a:xfrm>
            <a:off x="697775" y="905796"/>
            <a:ext cx="994183" cy="369332"/>
          </a:xfrm>
          <a:prstGeom prst="rect">
            <a:avLst/>
          </a:prstGeom>
          <a:noFill/>
        </p:spPr>
        <p:txBody>
          <a:bodyPr wrap="none" rtlCol="0">
            <a:spAutoFit/>
          </a:bodyPr>
          <a:lstStyle/>
          <a:p>
            <a:r>
              <a:rPr lang="en-US" altLang="ko-KR" dirty="0"/>
              <a:t>View all</a:t>
            </a:r>
            <a:endParaRPr lang="ko-KR" altLang="en-US" dirty="0"/>
          </a:p>
        </p:txBody>
      </p:sp>
      <p:sp>
        <p:nvSpPr>
          <p:cNvPr id="25" name="TextBox 24">
            <a:extLst>
              <a:ext uri="{FF2B5EF4-FFF2-40B4-BE49-F238E27FC236}">
                <a16:creationId xmlns:a16="http://schemas.microsoft.com/office/drawing/2014/main" id="{BD41E028-4934-4EAA-BB49-128565CAF334}"/>
              </a:ext>
            </a:extLst>
          </p:cNvPr>
          <p:cNvSpPr txBox="1"/>
          <p:nvPr/>
        </p:nvSpPr>
        <p:spPr>
          <a:xfrm>
            <a:off x="1790588" y="907029"/>
            <a:ext cx="1931876" cy="369332"/>
          </a:xfrm>
          <a:prstGeom prst="rect">
            <a:avLst/>
          </a:prstGeom>
          <a:noFill/>
        </p:spPr>
        <p:txBody>
          <a:bodyPr wrap="none" rtlCol="0">
            <a:spAutoFit/>
          </a:bodyPr>
          <a:lstStyle/>
          <a:p>
            <a:r>
              <a:rPr lang="en-US" altLang="ko-KR" dirty="0"/>
              <a:t>Unread message</a:t>
            </a:r>
            <a:endParaRPr lang="ko-KR" altLang="en-US" dirty="0"/>
          </a:p>
        </p:txBody>
      </p:sp>
      <p:sp>
        <p:nvSpPr>
          <p:cNvPr id="31" name="TextBox 30">
            <a:extLst>
              <a:ext uri="{FF2B5EF4-FFF2-40B4-BE49-F238E27FC236}">
                <a16:creationId xmlns:a16="http://schemas.microsoft.com/office/drawing/2014/main" id="{BBD5B001-04C7-4AC5-90B2-297940310D23}"/>
              </a:ext>
            </a:extLst>
          </p:cNvPr>
          <p:cNvSpPr txBox="1"/>
          <p:nvPr/>
        </p:nvSpPr>
        <p:spPr>
          <a:xfrm>
            <a:off x="3796897" y="905796"/>
            <a:ext cx="1636987" cy="369332"/>
          </a:xfrm>
          <a:prstGeom prst="rect">
            <a:avLst/>
          </a:prstGeom>
          <a:noFill/>
        </p:spPr>
        <p:txBody>
          <a:bodyPr wrap="none" rtlCol="0">
            <a:spAutoFit/>
          </a:bodyPr>
          <a:lstStyle/>
          <a:p>
            <a:r>
              <a:rPr lang="en-US" altLang="ko-KR" dirty="0"/>
              <a:t>Sent message</a:t>
            </a:r>
            <a:endParaRPr lang="ko-KR" altLang="en-US" dirty="0"/>
          </a:p>
        </p:txBody>
      </p:sp>
      <p:cxnSp>
        <p:nvCxnSpPr>
          <p:cNvPr id="32" name="직선 연결선 31">
            <a:extLst>
              <a:ext uri="{FF2B5EF4-FFF2-40B4-BE49-F238E27FC236}">
                <a16:creationId xmlns:a16="http://schemas.microsoft.com/office/drawing/2014/main" id="{4BC33C65-9566-44C0-A8FE-C9B5E8E04312}"/>
              </a:ext>
            </a:extLst>
          </p:cNvPr>
          <p:cNvCxnSpPr>
            <a:cxnSpLocks/>
          </p:cNvCxnSpPr>
          <p:nvPr/>
        </p:nvCxnSpPr>
        <p:spPr>
          <a:xfrm>
            <a:off x="369115" y="1300294"/>
            <a:ext cx="10318459"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039008F-65F5-46CB-B86C-B5750C266D89}"/>
              </a:ext>
            </a:extLst>
          </p:cNvPr>
          <p:cNvSpPr txBox="1"/>
          <p:nvPr/>
        </p:nvSpPr>
        <p:spPr>
          <a:xfrm>
            <a:off x="5445340" y="905796"/>
            <a:ext cx="720838" cy="369332"/>
          </a:xfrm>
          <a:prstGeom prst="rect">
            <a:avLst/>
          </a:prstGeom>
          <a:noFill/>
        </p:spPr>
        <p:txBody>
          <a:bodyPr wrap="none" rtlCol="0">
            <a:spAutoFit/>
          </a:bodyPr>
          <a:lstStyle/>
          <a:p>
            <a:r>
              <a:rPr lang="en-US" altLang="ko-KR" dirty="0"/>
              <a:t>Trash</a:t>
            </a:r>
            <a:endParaRPr lang="ko-KR" altLang="en-US" dirty="0"/>
          </a:p>
        </p:txBody>
      </p:sp>
    </p:spTree>
    <p:extLst>
      <p:ext uri="{BB962C8B-B14F-4D97-AF65-F5344CB8AC3E}">
        <p14:creationId xmlns:p14="http://schemas.microsoft.com/office/powerpoint/2010/main" val="2614424584"/>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53002</TotalTime>
  <Words>7789</Words>
  <Application>Microsoft Office PowerPoint</Application>
  <PresentationFormat>와이드스크린</PresentationFormat>
  <Paragraphs>2755</Paragraphs>
  <Slides>109</Slides>
  <Notes>1</Notes>
  <HiddenSlides>0</HiddenSlides>
  <MMClips>0</MMClips>
  <ScaleCrop>false</ScaleCrop>
  <HeadingPairs>
    <vt:vector size="6" baseType="variant">
      <vt:variant>
        <vt:lpstr>사용한 글꼴</vt:lpstr>
      </vt:variant>
      <vt:variant>
        <vt:i4>2</vt:i4>
      </vt:variant>
      <vt:variant>
        <vt:lpstr>테마</vt:lpstr>
      </vt:variant>
      <vt:variant>
        <vt:i4>1</vt:i4>
      </vt:variant>
      <vt:variant>
        <vt:lpstr>슬라이드 제목</vt:lpstr>
      </vt:variant>
      <vt:variant>
        <vt:i4>109</vt:i4>
      </vt:variant>
    </vt:vector>
  </HeadingPairs>
  <TitlesOfParts>
    <vt:vector size="112" baseType="lpstr">
      <vt:lpstr>맑은 고딕</vt:lpstr>
      <vt:lpstr>Arial</vt: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Henry CHO</dc:creator>
  <cp:lastModifiedBy>lsh@webmind.kr</cp:lastModifiedBy>
  <cp:revision>473</cp:revision>
  <cp:lastPrinted>2019-06-24T07:06:32Z</cp:lastPrinted>
  <dcterms:created xsi:type="dcterms:W3CDTF">2019-03-29T02:43:53Z</dcterms:created>
  <dcterms:modified xsi:type="dcterms:W3CDTF">2019-07-02T01:45:04Z</dcterms:modified>
</cp:coreProperties>
</file>